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96" r:id="rId3"/>
    <p:sldId id="341" r:id="rId4"/>
    <p:sldId id="297" r:id="rId5"/>
    <p:sldId id="342" r:id="rId6"/>
    <p:sldId id="343" r:id="rId7"/>
    <p:sldId id="300" r:id="rId8"/>
    <p:sldId id="301" r:id="rId9"/>
    <p:sldId id="302" r:id="rId10"/>
    <p:sldId id="303" r:id="rId11"/>
    <p:sldId id="304" r:id="rId12"/>
    <p:sldId id="305" r:id="rId13"/>
    <p:sldId id="306" r:id="rId14"/>
    <p:sldId id="307" r:id="rId15"/>
    <p:sldId id="308" r:id="rId16"/>
    <p:sldId id="356" r:id="rId17"/>
    <p:sldId id="309" r:id="rId18"/>
    <p:sldId id="310" r:id="rId19"/>
    <p:sldId id="311" r:id="rId20"/>
    <p:sldId id="36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57" r:id="rId50"/>
    <p:sldId id="358" r:id="rId51"/>
    <p:sldId id="344" r:id="rId52"/>
    <p:sldId id="345" r:id="rId53"/>
    <p:sldId id="346" r:id="rId54"/>
    <p:sldId id="349" r:id="rId55"/>
    <p:sldId id="360" r:id="rId56"/>
    <p:sldId id="347" r:id="rId57"/>
    <p:sldId id="359" r:id="rId58"/>
    <p:sldId id="350" r:id="rId59"/>
    <p:sldId id="353" r:id="rId60"/>
    <p:sldId id="354" r:id="rId61"/>
    <p:sldId id="355" r:id="rId62"/>
    <p:sldId id="348" r:id="rId63"/>
    <p:sldId id="362" r:id="rId64"/>
    <p:sldId id="363" r:id="rId65"/>
    <p:sldId id="364" r:id="rId66"/>
    <p:sldId id="365" r:id="rId67"/>
    <p:sldId id="366" r:id="rId68"/>
    <p:sldId id="367" r:id="rId69"/>
    <p:sldId id="368" r:id="rId70"/>
    <p:sldId id="369" r:id="rId71"/>
    <p:sldId id="370" r:id="rId72"/>
    <p:sldId id="294"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FB9D7"/>
    <a:srgbClr val="808080"/>
    <a:srgbClr val="969696"/>
    <a:srgbClr val="FF7F00"/>
    <a:srgbClr val="000000"/>
    <a:srgbClr val="333333"/>
    <a:srgbClr val="EC2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64" d="100"/>
          <a:sy n="64" d="100"/>
        </p:scale>
        <p:origin x="72" y="4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5.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8C473-3C40-4799-A08C-53E03030F03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5D31CE81-AD52-4B72-828E-CF17E33312B4}">
      <dgm:prSet phldrT="[Text]"/>
      <dgm:spPr/>
      <dgm:t>
        <a:bodyPr/>
        <a:lstStyle/>
        <a:p>
          <a:r>
            <a:rPr lang="en-ID" dirty="0" smtClean="0"/>
            <a:t>1</a:t>
          </a:r>
          <a:endParaRPr lang="en-US" dirty="0"/>
        </a:p>
      </dgm:t>
    </dgm:pt>
    <dgm:pt modelId="{A0159230-F40A-4915-BA72-4C12D5D840C8}" type="parTrans" cxnId="{218E5E5F-8D1C-4184-923E-55AD2586DD78}">
      <dgm:prSet/>
      <dgm:spPr/>
      <dgm:t>
        <a:bodyPr/>
        <a:lstStyle/>
        <a:p>
          <a:endParaRPr lang="en-US"/>
        </a:p>
      </dgm:t>
    </dgm:pt>
    <dgm:pt modelId="{3C951354-8F11-49E7-895F-69F63D6F0A12}" type="sibTrans" cxnId="{218E5E5F-8D1C-4184-923E-55AD2586DD78}">
      <dgm:prSet/>
      <dgm:spPr/>
      <dgm:t>
        <a:bodyPr/>
        <a:lstStyle/>
        <a:p>
          <a:endParaRPr lang="en-US"/>
        </a:p>
      </dgm:t>
    </dgm:pt>
    <dgm:pt modelId="{F22F1E21-2E8C-4890-90A0-39395A1FC327}">
      <dgm:prSet phldrT="[Text]"/>
      <dgm:spPr/>
      <dgm:t>
        <a:bodyPr/>
        <a:lstStyle/>
        <a:p>
          <a:r>
            <a:rPr lang="id-ID" dirty="0" smtClean="0"/>
            <a:t>Mindset penilaian kinerja pegawai masih mengacu pada penilaian DP-3</a:t>
          </a:r>
          <a:endParaRPr lang="en-US" dirty="0"/>
        </a:p>
      </dgm:t>
    </dgm:pt>
    <dgm:pt modelId="{938DEE39-8FFA-43DA-80EC-64B934A9429F}" type="parTrans" cxnId="{C81FA3FC-47BC-47FD-A230-64FA9B897421}">
      <dgm:prSet/>
      <dgm:spPr/>
      <dgm:t>
        <a:bodyPr/>
        <a:lstStyle/>
        <a:p>
          <a:endParaRPr lang="en-US"/>
        </a:p>
      </dgm:t>
    </dgm:pt>
    <dgm:pt modelId="{D876106C-436E-4FAB-A6F8-CCB8706DE44C}" type="sibTrans" cxnId="{C81FA3FC-47BC-47FD-A230-64FA9B897421}">
      <dgm:prSet/>
      <dgm:spPr/>
      <dgm:t>
        <a:bodyPr/>
        <a:lstStyle/>
        <a:p>
          <a:endParaRPr lang="en-US"/>
        </a:p>
      </dgm:t>
    </dgm:pt>
    <dgm:pt modelId="{84A5DD01-A5EB-47DC-8BE4-55B887230947}">
      <dgm:prSet phldrT="[Text]"/>
      <dgm:spPr/>
      <dgm:t>
        <a:bodyPr/>
        <a:lstStyle/>
        <a:p>
          <a:r>
            <a:rPr lang="en-ID" dirty="0" smtClean="0"/>
            <a:t>2</a:t>
          </a:r>
          <a:endParaRPr lang="en-US" dirty="0"/>
        </a:p>
      </dgm:t>
    </dgm:pt>
    <dgm:pt modelId="{8A47BEB4-4CAE-4039-918F-CAAC0521A040}" type="parTrans" cxnId="{71B06327-5C47-4BC1-BB4A-01C9C330E3FF}">
      <dgm:prSet/>
      <dgm:spPr/>
      <dgm:t>
        <a:bodyPr/>
        <a:lstStyle/>
        <a:p>
          <a:endParaRPr lang="en-US"/>
        </a:p>
      </dgm:t>
    </dgm:pt>
    <dgm:pt modelId="{53EAD700-B1D7-40F6-A030-F282C33D30E6}" type="sibTrans" cxnId="{71B06327-5C47-4BC1-BB4A-01C9C330E3FF}">
      <dgm:prSet/>
      <dgm:spPr/>
      <dgm:t>
        <a:bodyPr/>
        <a:lstStyle/>
        <a:p>
          <a:endParaRPr lang="en-US"/>
        </a:p>
      </dgm:t>
    </dgm:pt>
    <dgm:pt modelId="{7BFFDB48-2F69-418C-A3C5-C637188E2A3C}">
      <dgm:prSet phldrT="[Text]"/>
      <dgm:spPr/>
      <dgm:t>
        <a:bodyPr/>
        <a:lstStyle/>
        <a:p>
          <a:r>
            <a:rPr lang="id-ID" dirty="0" smtClean="0"/>
            <a:t>Penyusunan SKP dan Penilaian prestasi kerja PNS hanya digunakan sebagai dokumen kelengkapan untuk kenaikan pangkat.</a:t>
          </a:r>
          <a:endParaRPr lang="en-US" dirty="0"/>
        </a:p>
      </dgm:t>
    </dgm:pt>
    <dgm:pt modelId="{EB5B5BE8-C535-4BC5-ABEE-D2CAA0D885CD}" type="parTrans" cxnId="{0824D799-B49D-4ADB-895D-71518EAECACF}">
      <dgm:prSet/>
      <dgm:spPr/>
      <dgm:t>
        <a:bodyPr/>
        <a:lstStyle/>
        <a:p>
          <a:endParaRPr lang="en-US"/>
        </a:p>
      </dgm:t>
    </dgm:pt>
    <dgm:pt modelId="{76E997D0-2610-4A73-91B7-89269414BDCE}" type="sibTrans" cxnId="{0824D799-B49D-4ADB-895D-71518EAECACF}">
      <dgm:prSet/>
      <dgm:spPr/>
      <dgm:t>
        <a:bodyPr/>
        <a:lstStyle/>
        <a:p>
          <a:endParaRPr lang="en-US"/>
        </a:p>
      </dgm:t>
    </dgm:pt>
    <dgm:pt modelId="{DA1EDC4E-7108-482D-AC2C-133934A86C2F}">
      <dgm:prSet phldrT="[Text]"/>
      <dgm:spPr/>
      <dgm:t>
        <a:bodyPr/>
        <a:lstStyle/>
        <a:p>
          <a:r>
            <a:rPr lang="en-ID" dirty="0" smtClean="0"/>
            <a:t>3</a:t>
          </a:r>
          <a:endParaRPr lang="en-US" dirty="0"/>
        </a:p>
      </dgm:t>
    </dgm:pt>
    <dgm:pt modelId="{3DF3DB4A-DF41-442B-9AA4-3B4A683AE2E7}" type="parTrans" cxnId="{BAEF992E-2681-4B5E-BA04-9168EB1F3B30}">
      <dgm:prSet/>
      <dgm:spPr/>
      <dgm:t>
        <a:bodyPr/>
        <a:lstStyle/>
        <a:p>
          <a:endParaRPr lang="en-US"/>
        </a:p>
      </dgm:t>
    </dgm:pt>
    <dgm:pt modelId="{EEBE4C1B-2549-457E-BA46-BAD3CF0287B9}" type="sibTrans" cxnId="{BAEF992E-2681-4B5E-BA04-9168EB1F3B30}">
      <dgm:prSet/>
      <dgm:spPr/>
      <dgm:t>
        <a:bodyPr/>
        <a:lstStyle/>
        <a:p>
          <a:endParaRPr lang="en-US"/>
        </a:p>
      </dgm:t>
    </dgm:pt>
    <dgm:pt modelId="{85CCE160-4B91-4668-8DF3-40980CE1C8D7}">
      <dgm:prSet phldrT="[Text]"/>
      <dgm:spPr/>
      <dgm:t>
        <a:bodyPr/>
        <a:lstStyle/>
        <a:p>
          <a:r>
            <a:rPr lang="id-ID" dirty="0" smtClean="0"/>
            <a:t>Kesulitan dalam m</a:t>
          </a:r>
          <a:r>
            <a:rPr lang="en-US" dirty="0" err="1" smtClean="0"/>
            <a:t>enulis</a:t>
          </a:r>
          <a:r>
            <a:rPr lang="id-ID" dirty="0" smtClean="0"/>
            <a:t>kan</a:t>
          </a:r>
          <a:r>
            <a:rPr lang="en-US" dirty="0" smtClean="0"/>
            <a:t> </a:t>
          </a:r>
          <a:r>
            <a:rPr lang="en-US" dirty="0" err="1" smtClean="0"/>
            <a:t>kegiatan</a:t>
          </a:r>
          <a:r>
            <a:rPr lang="en-US" dirty="0" smtClean="0"/>
            <a:t> </a:t>
          </a:r>
          <a:r>
            <a:rPr lang="en-US" dirty="0" err="1" smtClean="0"/>
            <a:t>tugas</a:t>
          </a:r>
          <a:r>
            <a:rPr lang="en-US" dirty="0" smtClean="0"/>
            <a:t> </a:t>
          </a:r>
          <a:r>
            <a:rPr lang="en-US" dirty="0" err="1" smtClean="0"/>
            <a:t>jabatan</a:t>
          </a:r>
          <a:r>
            <a:rPr lang="id-ID" dirty="0" smtClean="0"/>
            <a:t> dalam SKP</a:t>
          </a:r>
          <a:r>
            <a:rPr lang="en-US" dirty="0" smtClean="0"/>
            <a:t>, </a:t>
          </a:r>
          <a:r>
            <a:rPr lang="en-US" dirty="0" err="1" smtClean="0"/>
            <a:t>karena</a:t>
          </a:r>
          <a:r>
            <a:rPr lang="en-US" dirty="0" smtClean="0"/>
            <a:t> </a:t>
          </a:r>
          <a:r>
            <a:rPr lang="en-US" dirty="0" err="1" smtClean="0"/>
            <a:t>kegiatan</a:t>
          </a:r>
          <a:r>
            <a:rPr lang="en-US" dirty="0" smtClean="0"/>
            <a:t> yang </a:t>
          </a:r>
          <a:r>
            <a:rPr lang="en-US" dirty="0" err="1" smtClean="0"/>
            <a:t>dilaksanakan</a:t>
          </a:r>
          <a:r>
            <a:rPr lang="en-US" dirty="0" smtClean="0"/>
            <a:t> </a:t>
          </a:r>
          <a:r>
            <a:rPr lang="en-US" dirty="0" err="1" smtClean="0"/>
            <a:t>berbeda</a:t>
          </a:r>
          <a:r>
            <a:rPr lang="en-US" dirty="0" smtClean="0"/>
            <a:t> </a:t>
          </a:r>
          <a:r>
            <a:rPr lang="en-US" dirty="0" err="1" smtClean="0"/>
            <a:t>dengan</a:t>
          </a:r>
          <a:r>
            <a:rPr lang="en-US" dirty="0" smtClean="0"/>
            <a:t> </a:t>
          </a:r>
          <a:r>
            <a:rPr lang="en-US" dirty="0" err="1" smtClean="0"/>
            <a:t>jabatan</a:t>
          </a:r>
          <a:r>
            <a:rPr lang="en-US" dirty="0" smtClean="0"/>
            <a:t> yang </a:t>
          </a:r>
          <a:r>
            <a:rPr lang="en-US" dirty="0" err="1" smtClean="0"/>
            <a:t>diemban</a:t>
          </a:r>
          <a:endParaRPr lang="en-US" dirty="0"/>
        </a:p>
      </dgm:t>
    </dgm:pt>
    <dgm:pt modelId="{3B105AF7-835C-4D97-9265-173F89CFEC7F}" type="parTrans" cxnId="{E6968869-4918-4C1A-A66B-6F3A56D6B10C}">
      <dgm:prSet/>
      <dgm:spPr/>
      <dgm:t>
        <a:bodyPr/>
        <a:lstStyle/>
        <a:p>
          <a:endParaRPr lang="en-US"/>
        </a:p>
      </dgm:t>
    </dgm:pt>
    <dgm:pt modelId="{4DE2D4A3-2841-4DCE-AB95-1A61745E327B}" type="sibTrans" cxnId="{E6968869-4918-4C1A-A66B-6F3A56D6B10C}">
      <dgm:prSet/>
      <dgm:spPr/>
      <dgm:t>
        <a:bodyPr/>
        <a:lstStyle/>
        <a:p>
          <a:endParaRPr lang="en-US"/>
        </a:p>
      </dgm:t>
    </dgm:pt>
    <dgm:pt modelId="{A8B5A8F7-D22F-4A48-96EB-D0DE16B7F062}" type="pres">
      <dgm:prSet presAssocID="{D028C473-3C40-4799-A08C-53E03030F039}" presName="linearFlow" presStyleCnt="0">
        <dgm:presLayoutVars>
          <dgm:dir/>
          <dgm:animLvl val="lvl"/>
          <dgm:resizeHandles val="exact"/>
        </dgm:presLayoutVars>
      </dgm:prSet>
      <dgm:spPr/>
      <dgm:t>
        <a:bodyPr/>
        <a:lstStyle/>
        <a:p>
          <a:endParaRPr lang="en-US"/>
        </a:p>
      </dgm:t>
    </dgm:pt>
    <dgm:pt modelId="{0DC90F4A-F6FA-4EB0-9D1A-6DA531D30584}" type="pres">
      <dgm:prSet presAssocID="{5D31CE81-AD52-4B72-828E-CF17E33312B4}" presName="composite" presStyleCnt="0"/>
      <dgm:spPr/>
    </dgm:pt>
    <dgm:pt modelId="{DE814500-94D6-4C84-A83A-979CB36A346E}" type="pres">
      <dgm:prSet presAssocID="{5D31CE81-AD52-4B72-828E-CF17E33312B4}" presName="parentText" presStyleLbl="alignNode1" presStyleIdx="0" presStyleCnt="3">
        <dgm:presLayoutVars>
          <dgm:chMax val="1"/>
          <dgm:bulletEnabled val="1"/>
        </dgm:presLayoutVars>
      </dgm:prSet>
      <dgm:spPr/>
      <dgm:t>
        <a:bodyPr/>
        <a:lstStyle/>
        <a:p>
          <a:endParaRPr lang="en-US"/>
        </a:p>
      </dgm:t>
    </dgm:pt>
    <dgm:pt modelId="{FB9C5441-B398-4070-86BD-DBB2970620EC}" type="pres">
      <dgm:prSet presAssocID="{5D31CE81-AD52-4B72-828E-CF17E33312B4}" presName="descendantText" presStyleLbl="alignAcc1" presStyleIdx="0" presStyleCnt="3">
        <dgm:presLayoutVars>
          <dgm:bulletEnabled val="1"/>
        </dgm:presLayoutVars>
      </dgm:prSet>
      <dgm:spPr/>
      <dgm:t>
        <a:bodyPr/>
        <a:lstStyle/>
        <a:p>
          <a:endParaRPr lang="en-US"/>
        </a:p>
      </dgm:t>
    </dgm:pt>
    <dgm:pt modelId="{F7094CA3-BD3B-4FB2-A1BD-74A661A2B99C}" type="pres">
      <dgm:prSet presAssocID="{3C951354-8F11-49E7-895F-69F63D6F0A12}" presName="sp" presStyleCnt="0"/>
      <dgm:spPr/>
    </dgm:pt>
    <dgm:pt modelId="{2DD95362-5C01-45C9-8E90-05F3EB236797}" type="pres">
      <dgm:prSet presAssocID="{84A5DD01-A5EB-47DC-8BE4-55B887230947}" presName="composite" presStyleCnt="0"/>
      <dgm:spPr/>
    </dgm:pt>
    <dgm:pt modelId="{99775996-AAF7-4FC2-97B9-8ACFEDBC570D}" type="pres">
      <dgm:prSet presAssocID="{84A5DD01-A5EB-47DC-8BE4-55B887230947}" presName="parentText" presStyleLbl="alignNode1" presStyleIdx="1" presStyleCnt="3">
        <dgm:presLayoutVars>
          <dgm:chMax val="1"/>
          <dgm:bulletEnabled val="1"/>
        </dgm:presLayoutVars>
      </dgm:prSet>
      <dgm:spPr/>
      <dgm:t>
        <a:bodyPr/>
        <a:lstStyle/>
        <a:p>
          <a:endParaRPr lang="en-US"/>
        </a:p>
      </dgm:t>
    </dgm:pt>
    <dgm:pt modelId="{7E1EDAEC-71D0-4F42-AB7A-28260E847DE2}" type="pres">
      <dgm:prSet presAssocID="{84A5DD01-A5EB-47DC-8BE4-55B887230947}" presName="descendantText" presStyleLbl="alignAcc1" presStyleIdx="1" presStyleCnt="3">
        <dgm:presLayoutVars>
          <dgm:bulletEnabled val="1"/>
        </dgm:presLayoutVars>
      </dgm:prSet>
      <dgm:spPr/>
      <dgm:t>
        <a:bodyPr/>
        <a:lstStyle/>
        <a:p>
          <a:endParaRPr lang="en-US"/>
        </a:p>
      </dgm:t>
    </dgm:pt>
    <dgm:pt modelId="{3A2E5822-0885-4313-B434-E969EE905A27}" type="pres">
      <dgm:prSet presAssocID="{53EAD700-B1D7-40F6-A030-F282C33D30E6}" presName="sp" presStyleCnt="0"/>
      <dgm:spPr/>
    </dgm:pt>
    <dgm:pt modelId="{55C9CF46-611C-476F-8EFE-5AB7A2225C5E}" type="pres">
      <dgm:prSet presAssocID="{DA1EDC4E-7108-482D-AC2C-133934A86C2F}" presName="composite" presStyleCnt="0"/>
      <dgm:spPr/>
    </dgm:pt>
    <dgm:pt modelId="{F008F7D6-910A-48A3-9B0C-E1B98C926E3A}" type="pres">
      <dgm:prSet presAssocID="{DA1EDC4E-7108-482D-AC2C-133934A86C2F}" presName="parentText" presStyleLbl="alignNode1" presStyleIdx="2" presStyleCnt="3">
        <dgm:presLayoutVars>
          <dgm:chMax val="1"/>
          <dgm:bulletEnabled val="1"/>
        </dgm:presLayoutVars>
      </dgm:prSet>
      <dgm:spPr/>
      <dgm:t>
        <a:bodyPr/>
        <a:lstStyle/>
        <a:p>
          <a:endParaRPr lang="en-US"/>
        </a:p>
      </dgm:t>
    </dgm:pt>
    <dgm:pt modelId="{E6BA26F2-41C6-4914-86B2-AABF8827E2BD}" type="pres">
      <dgm:prSet presAssocID="{DA1EDC4E-7108-482D-AC2C-133934A86C2F}" presName="descendantText" presStyleLbl="alignAcc1" presStyleIdx="2" presStyleCnt="3">
        <dgm:presLayoutVars>
          <dgm:bulletEnabled val="1"/>
        </dgm:presLayoutVars>
      </dgm:prSet>
      <dgm:spPr/>
      <dgm:t>
        <a:bodyPr/>
        <a:lstStyle/>
        <a:p>
          <a:endParaRPr lang="en-US"/>
        </a:p>
      </dgm:t>
    </dgm:pt>
  </dgm:ptLst>
  <dgm:cxnLst>
    <dgm:cxn modelId="{1B460901-8197-4171-B22F-91EFC7B7E974}" type="presOf" srcId="{7BFFDB48-2F69-418C-A3C5-C637188E2A3C}" destId="{7E1EDAEC-71D0-4F42-AB7A-28260E847DE2}" srcOrd="0" destOrd="0" presId="urn:microsoft.com/office/officeart/2005/8/layout/chevron2"/>
    <dgm:cxn modelId="{24413DCA-2F30-458B-9E1B-309C315FD99C}" type="presOf" srcId="{F22F1E21-2E8C-4890-90A0-39395A1FC327}" destId="{FB9C5441-B398-4070-86BD-DBB2970620EC}" srcOrd="0" destOrd="0" presId="urn:microsoft.com/office/officeart/2005/8/layout/chevron2"/>
    <dgm:cxn modelId="{E6968869-4918-4C1A-A66B-6F3A56D6B10C}" srcId="{DA1EDC4E-7108-482D-AC2C-133934A86C2F}" destId="{85CCE160-4B91-4668-8DF3-40980CE1C8D7}" srcOrd="0" destOrd="0" parTransId="{3B105AF7-835C-4D97-9265-173F89CFEC7F}" sibTransId="{4DE2D4A3-2841-4DCE-AB95-1A61745E327B}"/>
    <dgm:cxn modelId="{F391C8E7-BF4C-46CC-A53A-1D9C9D5A95F2}" type="presOf" srcId="{85CCE160-4B91-4668-8DF3-40980CE1C8D7}" destId="{E6BA26F2-41C6-4914-86B2-AABF8827E2BD}" srcOrd="0" destOrd="0" presId="urn:microsoft.com/office/officeart/2005/8/layout/chevron2"/>
    <dgm:cxn modelId="{9A21D654-72BB-4BD7-9BFF-98F89651B0F2}" type="presOf" srcId="{DA1EDC4E-7108-482D-AC2C-133934A86C2F}" destId="{F008F7D6-910A-48A3-9B0C-E1B98C926E3A}" srcOrd="0" destOrd="0" presId="urn:microsoft.com/office/officeart/2005/8/layout/chevron2"/>
    <dgm:cxn modelId="{0824D799-B49D-4ADB-895D-71518EAECACF}" srcId="{84A5DD01-A5EB-47DC-8BE4-55B887230947}" destId="{7BFFDB48-2F69-418C-A3C5-C637188E2A3C}" srcOrd="0" destOrd="0" parTransId="{EB5B5BE8-C535-4BC5-ABEE-D2CAA0D885CD}" sibTransId="{76E997D0-2610-4A73-91B7-89269414BDCE}"/>
    <dgm:cxn modelId="{0C0D78AF-3843-4CBC-BC3B-A74258AD4610}" type="presOf" srcId="{D028C473-3C40-4799-A08C-53E03030F039}" destId="{A8B5A8F7-D22F-4A48-96EB-D0DE16B7F062}" srcOrd="0" destOrd="0" presId="urn:microsoft.com/office/officeart/2005/8/layout/chevron2"/>
    <dgm:cxn modelId="{BAEF992E-2681-4B5E-BA04-9168EB1F3B30}" srcId="{D028C473-3C40-4799-A08C-53E03030F039}" destId="{DA1EDC4E-7108-482D-AC2C-133934A86C2F}" srcOrd="2" destOrd="0" parTransId="{3DF3DB4A-DF41-442B-9AA4-3B4A683AE2E7}" sibTransId="{EEBE4C1B-2549-457E-BA46-BAD3CF0287B9}"/>
    <dgm:cxn modelId="{71B06327-5C47-4BC1-BB4A-01C9C330E3FF}" srcId="{D028C473-3C40-4799-A08C-53E03030F039}" destId="{84A5DD01-A5EB-47DC-8BE4-55B887230947}" srcOrd="1" destOrd="0" parTransId="{8A47BEB4-4CAE-4039-918F-CAAC0521A040}" sibTransId="{53EAD700-B1D7-40F6-A030-F282C33D30E6}"/>
    <dgm:cxn modelId="{585F83E6-0673-4AD5-BEA8-1B23E00C9584}" type="presOf" srcId="{84A5DD01-A5EB-47DC-8BE4-55B887230947}" destId="{99775996-AAF7-4FC2-97B9-8ACFEDBC570D}" srcOrd="0" destOrd="0" presId="urn:microsoft.com/office/officeart/2005/8/layout/chevron2"/>
    <dgm:cxn modelId="{A94B6AB8-F530-43A7-8B2C-60B46A1F8A6A}" type="presOf" srcId="{5D31CE81-AD52-4B72-828E-CF17E33312B4}" destId="{DE814500-94D6-4C84-A83A-979CB36A346E}" srcOrd="0" destOrd="0" presId="urn:microsoft.com/office/officeart/2005/8/layout/chevron2"/>
    <dgm:cxn modelId="{218E5E5F-8D1C-4184-923E-55AD2586DD78}" srcId="{D028C473-3C40-4799-A08C-53E03030F039}" destId="{5D31CE81-AD52-4B72-828E-CF17E33312B4}" srcOrd="0" destOrd="0" parTransId="{A0159230-F40A-4915-BA72-4C12D5D840C8}" sibTransId="{3C951354-8F11-49E7-895F-69F63D6F0A12}"/>
    <dgm:cxn modelId="{C81FA3FC-47BC-47FD-A230-64FA9B897421}" srcId="{5D31CE81-AD52-4B72-828E-CF17E33312B4}" destId="{F22F1E21-2E8C-4890-90A0-39395A1FC327}" srcOrd="0" destOrd="0" parTransId="{938DEE39-8FFA-43DA-80EC-64B934A9429F}" sibTransId="{D876106C-436E-4FAB-A6F8-CCB8706DE44C}"/>
    <dgm:cxn modelId="{11CD20B6-8D28-4059-B0FD-F78757CD1A59}" type="presParOf" srcId="{A8B5A8F7-D22F-4A48-96EB-D0DE16B7F062}" destId="{0DC90F4A-F6FA-4EB0-9D1A-6DA531D30584}" srcOrd="0" destOrd="0" presId="urn:microsoft.com/office/officeart/2005/8/layout/chevron2"/>
    <dgm:cxn modelId="{0F354A48-D455-451F-B483-D8A348123769}" type="presParOf" srcId="{0DC90F4A-F6FA-4EB0-9D1A-6DA531D30584}" destId="{DE814500-94D6-4C84-A83A-979CB36A346E}" srcOrd="0" destOrd="0" presId="urn:microsoft.com/office/officeart/2005/8/layout/chevron2"/>
    <dgm:cxn modelId="{9FB1240D-1F98-41A3-BD5E-F9DA7C703CDD}" type="presParOf" srcId="{0DC90F4A-F6FA-4EB0-9D1A-6DA531D30584}" destId="{FB9C5441-B398-4070-86BD-DBB2970620EC}" srcOrd="1" destOrd="0" presId="urn:microsoft.com/office/officeart/2005/8/layout/chevron2"/>
    <dgm:cxn modelId="{7ABD0AE1-1387-4894-BF5D-C716B469A44F}" type="presParOf" srcId="{A8B5A8F7-D22F-4A48-96EB-D0DE16B7F062}" destId="{F7094CA3-BD3B-4FB2-A1BD-74A661A2B99C}" srcOrd="1" destOrd="0" presId="urn:microsoft.com/office/officeart/2005/8/layout/chevron2"/>
    <dgm:cxn modelId="{17489BF6-0371-4EA2-83CF-96CEA8BB55AA}" type="presParOf" srcId="{A8B5A8F7-D22F-4A48-96EB-D0DE16B7F062}" destId="{2DD95362-5C01-45C9-8E90-05F3EB236797}" srcOrd="2" destOrd="0" presId="urn:microsoft.com/office/officeart/2005/8/layout/chevron2"/>
    <dgm:cxn modelId="{CD4B41A2-1D55-46F2-AE05-E250A87EBC3B}" type="presParOf" srcId="{2DD95362-5C01-45C9-8E90-05F3EB236797}" destId="{99775996-AAF7-4FC2-97B9-8ACFEDBC570D}" srcOrd="0" destOrd="0" presId="urn:microsoft.com/office/officeart/2005/8/layout/chevron2"/>
    <dgm:cxn modelId="{5E203034-5379-48DE-B0A3-BCA6B806ECE2}" type="presParOf" srcId="{2DD95362-5C01-45C9-8E90-05F3EB236797}" destId="{7E1EDAEC-71D0-4F42-AB7A-28260E847DE2}" srcOrd="1" destOrd="0" presId="urn:microsoft.com/office/officeart/2005/8/layout/chevron2"/>
    <dgm:cxn modelId="{5F34AB74-9925-43F1-BC62-5E3D59191589}" type="presParOf" srcId="{A8B5A8F7-D22F-4A48-96EB-D0DE16B7F062}" destId="{3A2E5822-0885-4313-B434-E969EE905A27}" srcOrd="3" destOrd="0" presId="urn:microsoft.com/office/officeart/2005/8/layout/chevron2"/>
    <dgm:cxn modelId="{758F6D1E-505B-41CA-9B48-DB04CAC5C48B}" type="presParOf" srcId="{A8B5A8F7-D22F-4A48-96EB-D0DE16B7F062}" destId="{55C9CF46-611C-476F-8EFE-5AB7A2225C5E}" srcOrd="4" destOrd="0" presId="urn:microsoft.com/office/officeart/2005/8/layout/chevron2"/>
    <dgm:cxn modelId="{17E211C2-DC5B-43C0-9A9E-F2AACBF01A86}" type="presParOf" srcId="{55C9CF46-611C-476F-8EFE-5AB7A2225C5E}" destId="{F008F7D6-910A-48A3-9B0C-E1B98C926E3A}" srcOrd="0" destOrd="0" presId="urn:microsoft.com/office/officeart/2005/8/layout/chevron2"/>
    <dgm:cxn modelId="{D02F3470-775B-43FC-A57D-68E2F4004A58}" type="presParOf" srcId="{55C9CF46-611C-476F-8EFE-5AB7A2225C5E}" destId="{E6BA26F2-41C6-4914-86B2-AABF8827E2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C0E07-2CD6-47FB-BABC-DA0A83B60D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51061DB-104E-4D9E-BE3B-D48656C6CDE3}">
      <dgm:prSet phldrT="[Text]"/>
      <dgm:spPr/>
      <dgm:t>
        <a:bodyPr/>
        <a:lstStyle/>
        <a:p>
          <a:r>
            <a:rPr lang="en-ID" dirty="0" smtClean="0"/>
            <a:t>4</a:t>
          </a:r>
          <a:endParaRPr lang="en-US" dirty="0"/>
        </a:p>
      </dgm:t>
    </dgm:pt>
    <dgm:pt modelId="{8BFC1A5C-82B4-49B9-B254-8F1E03FF281C}" type="parTrans" cxnId="{CA7AB7AB-8C2D-4502-B09F-DCB3A81B27E3}">
      <dgm:prSet/>
      <dgm:spPr/>
      <dgm:t>
        <a:bodyPr/>
        <a:lstStyle/>
        <a:p>
          <a:endParaRPr lang="en-US"/>
        </a:p>
      </dgm:t>
    </dgm:pt>
    <dgm:pt modelId="{DA3F6329-5B85-429D-B36C-38DDE3D081CA}" type="sibTrans" cxnId="{CA7AB7AB-8C2D-4502-B09F-DCB3A81B27E3}">
      <dgm:prSet/>
      <dgm:spPr/>
      <dgm:t>
        <a:bodyPr/>
        <a:lstStyle/>
        <a:p>
          <a:endParaRPr lang="en-US"/>
        </a:p>
      </dgm:t>
    </dgm:pt>
    <dgm:pt modelId="{ACBDC7C9-F598-4676-A0F2-111F775C2A3A}">
      <dgm:prSet phldrT="[Text]"/>
      <dgm:spPr/>
      <dgm:t>
        <a:bodyPr/>
        <a:lstStyle/>
        <a:p>
          <a:r>
            <a:rPr lang="id-ID" dirty="0" smtClean="0">
              <a:latin typeface="Arial" pitchFamily="34" charset="0"/>
              <a:cs typeface="Arial" pitchFamily="34" charset="0"/>
            </a:rPr>
            <a:t>Sub</a:t>
          </a:r>
          <a:r>
            <a:rPr lang="en-US" dirty="0" smtClean="0">
              <a:latin typeface="Arial" pitchFamily="34" charset="0"/>
              <a:cs typeface="Arial" pitchFamily="34" charset="0"/>
            </a:rPr>
            <a:t>y</a:t>
          </a:r>
          <a:r>
            <a:rPr lang="id-ID" dirty="0" smtClean="0">
              <a:latin typeface="Arial" pitchFamily="34" charset="0"/>
              <a:cs typeface="Arial" pitchFamily="34" charset="0"/>
            </a:rPr>
            <a:t>ekti</a:t>
          </a:r>
          <a:r>
            <a:rPr lang="en-US" dirty="0" smtClean="0">
              <a:latin typeface="Arial" pitchFamily="34" charset="0"/>
              <a:cs typeface="Arial" pitchFamily="34" charset="0"/>
            </a:rPr>
            <a:t>v</a:t>
          </a:r>
          <a:r>
            <a:rPr lang="id-ID" dirty="0" smtClean="0">
              <a:latin typeface="Arial" pitchFamily="34" charset="0"/>
              <a:cs typeface="Arial" pitchFamily="34" charset="0"/>
            </a:rPr>
            <a:t>itas dalam penetapan target SKP dan </a:t>
          </a:r>
          <a:r>
            <a:rPr lang="en-US" dirty="0" smtClean="0">
              <a:latin typeface="Arial" pitchFamily="34" charset="0"/>
              <a:cs typeface="Arial" pitchFamily="34" charset="0"/>
            </a:rPr>
            <a:t>p</a:t>
          </a:r>
          <a:r>
            <a:rPr lang="id-ID" dirty="0" smtClean="0">
              <a:latin typeface="Arial" pitchFamily="34" charset="0"/>
              <a:cs typeface="Arial" pitchFamily="34" charset="0"/>
            </a:rPr>
            <a:t>enilaiannya, karena hanya merupakan kesepakatan antara atasan dan bawahan</a:t>
          </a:r>
          <a:endParaRPr lang="en-US" dirty="0"/>
        </a:p>
      </dgm:t>
    </dgm:pt>
    <dgm:pt modelId="{2F1FA167-45EA-49C3-8014-869F670EE63B}" type="parTrans" cxnId="{3CA5133C-188E-44D6-9324-0E0385AF271A}">
      <dgm:prSet/>
      <dgm:spPr/>
      <dgm:t>
        <a:bodyPr/>
        <a:lstStyle/>
        <a:p>
          <a:endParaRPr lang="en-US"/>
        </a:p>
      </dgm:t>
    </dgm:pt>
    <dgm:pt modelId="{D1C1A20B-8733-4E01-8C29-009A30096424}" type="sibTrans" cxnId="{3CA5133C-188E-44D6-9324-0E0385AF271A}">
      <dgm:prSet/>
      <dgm:spPr/>
      <dgm:t>
        <a:bodyPr/>
        <a:lstStyle/>
        <a:p>
          <a:endParaRPr lang="en-US"/>
        </a:p>
      </dgm:t>
    </dgm:pt>
    <dgm:pt modelId="{01E8FDFC-CCDC-4735-8360-C47A0D91A70A}">
      <dgm:prSet phldrT="[Text]"/>
      <dgm:spPr/>
      <dgm:t>
        <a:bodyPr/>
        <a:lstStyle/>
        <a:p>
          <a:r>
            <a:rPr lang="en-ID" dirty="0" smtClean="0"/>
            <a:t>5</a:t>
          </a:r>
          <a:endParaRPr lang="en-US" dirty="0"/>
        </a:p>
      </dgm:t>
    </dgm:pt>
    <dgm:pt modelId="{5286AAC7-3FA9-4BA4-BF84-CBDBAAAA36AC}" type="parTrans" cxnId="{33ABCDFD-BAB0-47B6-9EE6-F601AA76059A}">
      <dgm:prSet/>
      <dgm:spPr/>
      <dgm:t>
        <a:bodyPr/>
        <a:lstStyle/>
        <a:p>
          <a:endParaRPr lang="en-US"/>
        </a:p>
      </dgm:t>
    </dgm:pt>
    <dgm:pt modelId="{F28770F4-A98F-4FA6-8641-D447295434AA}" type="sibTrans" cxnId="{33ABCDFD-BAB0-47B6-9EE6-F601AA76059A}">
      <dgm:prSet/>
      <dgm:spPr/>
      <dgm:t>
        <a:bodyPr/>
        <a:lstStyle/>
        <a:p>
          <a:endParaRPr lang="en-US"/>
        </a:p>
      </dgm:t>
    </dgm:pt>
    <dgm:pt modelId="{19146113-776E-4CCB-8CDA-64A003A22950}">
      <dgm:prSet phldrT="[Text]"/>
      <dgm:spPr/>
      <dgm:t>
        <a:bodyPr/>
        <a:lstStyle/>
        <a:p>
          <a:r>
            <a:rPr lang="en-ID" dirty="0" smtClean="0"/>
            <a:t>6</a:t>
          </a:r>
          <a:endParaRPr lang="en-US" dirty="0"/>
        </a:p>
      </dgm:t>
    </dgm:pt>
    <dgm:pt modelId="{71F0F3E9-55F7-4780-BA6C-2F241D864E30}" type="parTrans" cxnId="{7E564C91-E4BC-4BF9-AD34-A785897BDFE5}">
      <dgm:prSet/>
      <dgm:spPr/>
      <dgm:t>
        <a:bodyPr/>
        <a:lstStyle/>
        <a:p>
          <a:endParaRPr lang="en-US"/>
        </a:p>
      </dgm:t>
    </dgm:pt>
    <dgm:pt modelId="{EF40496D-7B82-44D2-A087-FF5D2A14CBD4}" type="sibTrans" cxnId="{7E564C91-E4BC-4BF9-AD34-A785897BDFE5}">
      <dgm:prSet/>
      <dgm:spPr/>
      <dgm:t>
        <a:bodyPr/>
        <a:lstStyle/>
        <a:p>
          <a:endParaRPr lang="en-US"/>
        </a:p>
      </dgm:t>
    </dgm:pt>
    <dgm:pt modelId="{144B6C87-A18F-4D82-8E74-F86776B8CF72}">
      <dgm:prSet phldrT="[Text]"/>
      <dgm:spPr/>
      <dgm:t>
        <a:bodyPr/>
        <a:lstStyle/>
        <a:p>
          <a:r>
            <a:rPr lang="id-ID" dirty="0" smtClean="0">
              <a:latin typeface="Arial" pitchFamily="34" charset="0"/>
              <a:cs typeface="Arial" pitchFamily="34" charset="0"/>
            </a:rPr>
            <a:t>Penilaian perilaku kerja masih mengadop</a:t>
          </a:r>
          <a:r>
            <a:rPr lang="en-US" dirty="0" err="1" smtClean="0">
              <a:latin typeface="Arial" pitchFamily="34" charset="0"/>
              <a:cs typeface="Arial" pitchFamily="34" charset="0"/>
            </a:rPr>
            <a:t>si</a:t>
          </a:r>
          <a:r>
            <a:rPr lang="id-ID" dirty="0" smtClean="0">
              <a:latin typeface="Arial" pitchFamily="34" charset="0"/>
              <a:cs typeface="Arial" pitchFamily="34" charset="0"/>
            </a:rPr>
            <a:t> DP-3 sehingga penilaiannya masih sangat subyektif</a:t>
          </a:r>
          <a:endParaRPr lang="en-US" dirty="0"/>
        </a:p>
      </dgm:t>
    </dgm:pt>
    <dgm:pt modelId="{4EE59B10-5A65-4DE8-B912-E809FFDD9F96}" type="parTrans" cxnId="{3485D0E5-E1B4-4EFA-AFAB-7D6B84D29B46}">
      <dgm:prSet/>
      <dgm:spPr/>
      <dgm:t>
        <a:bodyPr/>
        <a:lstStyle/>
        <a:p>
          <a:endParaRPr lang="en-US"/>
        </a:p>
      </dgm:t>
    </dgm:pt>
    <dgm:pt modelId="{F5E302B9-EEEA-4320-A1D9-CA1E6B5A5EBF}" type="sibTrans" cxnId="{3485D0E5-E1B4-4EFA-AFAB-7D6B84D29B46}">
      <dgm:prSet/>
      <dgm:spPr/>
      <dgm:t>
        <a:bodyPr/>
        <a:lstStyle/>
        <a:p>
          <a:endParaRPr lang="en-US"/>
        </a:p>
      </dgm:t>
    </dgm:pt>
    <dgm:pt modelId="{5E5B7EE0-CDF1-48B3-AD01-4DC9850902F0}">
      <dgm:prSet phldrT="[Text]"/>
      <dgm:spPr/>
      <dgm:t>
        <a:bodyPr/>
        <a:lstStyle/>
        <a:p>
          <a:r>
            <a:rPr lang="en-ID" dirty="0" smtClean="0"/>
            <a:t>7</a:t>
          </a:r>
          <a:endParaRPr lang="en-US" dirty="0"/>
        </a:p>
      </dgm:t>
    </dgm:pt>
    <dgm:pt modelId="{E4E0E406-36B6-4841-AA47-73C3FA115BDF}" type="parTrans" cxnId="{549344FC-5C61-436B-96FE-D3E0FED85304}">
      <dgm:prSet/>
      <dgm:spPr/>
      <dgm:t>
        <a:bodyPr/>
        <a:lstStyle/>
        <a:p>
          <a:endParaRPr lang="en-US"/>
        </a:p>
      </dgm:t>
    </dgm:pt>
    <dgm:pt modelId="{24D21F54-4828-4562-A5F2-F2C5A82B69D6}" type="sibTrans" cxnId="{549344FC-5C61-436B-96FE-D3E0FED85304}">
      <dgm:prSet/>
      <dgm:spPr/>
      <dgm:t>
        <a:bodyPr/>
        <a:lstStyle/>
        <a:p>
          <a:endParaRPr lang="en-US"/>
        </a:p>
      </dgm:t>
    </dgm:pt>
    <dgm:pt modelId="{4B81028A-B01A-46FC-90A5-7178D79DBB38}">
      <dgm:prSet phldrT="[Text]"/>
      <dgm:spPr/>
      <dgm:t>
        <a:bodyPr/>
        <a:lstStyle/>
        <a:p>
          <a:r>
            <a:rPr lang="en-ID" dirty="0" smtClean="0"/>
            <a:t>8</a:t>
          </a:r>
          <a:endParaRPr lang="en-US" dirty="0"/>
        </a:p>
      </dgm:t>
    </dgm:pt>
    <dgm:pt modelId="{4BB0D5C4-C1B2-46FD-AD71-779E61B4396D}" type="parTrans" cxnId="{047363F9-BC45-4DEC-B9F5-5F8A3E04038E}">
      <dgm:prSet/>
      <dgm:spPr/>
      <dgm:t>
        <a:bodyPr/>
        <a:lstStyle/>
        <a:p>
          <a:endParaRPr lang="en-US"/>
        </a:p>
      </dgm:t>
    </dgm:pt>
    <dgm:pt modelId="{BE674902-ECA4-44CD-A679-42F045E28A72}" type="sibTrans" cxnId="{047363F9-BC45-4DEC-B9F5-5F8A3E04038E}">
      <dgm:prSet/>
      <dgm:spPr/>
      <dgm:t>
        <a:bodyPr/>
        <a:lstStyle/>
        <a:p>
          <a:endParaRPr lang="en-US"/>
        </a:p>
      </dgm:t>
    </dgm:pt>
    <dgm:pt modelId="{1BD14621-9590-4B97-A90E-066DFBD30494}">
      <dgm:prSet phldrT="[Text]"/>
      <dgm:spPr/>
      <dgm:t>
        <a:bodyPr/>
        <a:lstStyle/>
        <a:p>
          <a:r>
            <a:rPr lang="id-ID" dirty="0" smtClean="0">
              <a:latin typeface="Arial" pitchFamily="34" charset="0"/>
              <a:cs typeface="Arial" pitchFamily="34" charset="0"/>
            </a:rPr>
            <a:t>Kesulitan dalam menurunkan/membagi habis pekerjaan sampai pada tingkat pelaksana</a:t>
          </a:r>
          <a:endParaRPr lang="en-US" dirty="0"/>
        </a:p>
      </dgm:t>
    </dgm:pt>
    <dgm:pt modelId="{57A29273-F917-44C4-8C3B-4A51FB3C6D3A}" type="parTrans" cxnId="{1FD92BFC-D35D-49DC-BE0D-289843E9B2D2}">
      <dgm:prSet/>
      <dgm:spPr/>
      <dgm:t>
        <a:bodyPr/>
        <a:lstStyle/>
        <a:p>
          <a:endParaRPr lang="en-US"/>
        </a:p>
      </dgm:t>
    </dgm:pt>
    <dgm:pt modelId="{2814E6C5-00F7-477C-9789-82C78D9321C6}" type="sibTrans" cxnId="{1FD92BFC-D35D-49DC-BE0D-289843E9B2D2}">
      <dgm:prSet/>
      <dgm:spPr/>
      <dgm:t>
        <a:bodyPr/>
        <a:lstStyle/>
        <a:p>
          <a:endParaRPr lang="en-US"/>
        </a:p>
      </dgm:t>
    </dgm:pt>
    <dgm:pt modelId="{41D71E84-7595-40FA-B290-E026E927EC53}">
      <dgm:prSet/>
      <dgm:spPr/>
      <dgm:t>
        <a:bodyPr/>
        <a:lstStyle/>
        <a:p>
          <a:r>
            <a:rPr lang="id-ID" dirty="0" smtClean="0">
              <a:latin typeface="Arial" pitchFamily="34" charset="0"/>
              <a:cs typeface="Arial" pitchFamily="34" charset="0"/>
            </a:rPr>
            <a:t>Belum adanya standar kinerja jabatan sehingga sulit untuk mengukur dan menilai kinerja secara fair</a:t>
          </a:r>
          <a:endParaRPr lang="en-US" dirty="0"/>
        </a:p>
      </dgm:t>
    </dgm:pt>
    <dgm:pt modelId="{0B4CA54A-4A03-490E-9AED-DB384B0005DE}" type="parTrans" cxnId="{5A5F6698-736B-4C4D-A5C2-DA7B35E3160B}">
      <dgm:prSet/>
      <dgm:spPr/>
      <dgm:t>
        <a:bodyPr/>
        <a:lstStyle/>
        <a:p>
          <a:endParaRPr lang="en-US"/>
        </a:p>
      </dgm:t>
    </dgm:pt>
    <dgm:pt modelId="{01428FAA-2476-43C8-90EA-38305D57600C}" type="sibTrans" cxnId="{5A5F6698-736B-4C4D-A5C2-DA7B35E3160B}">
      <dgm:prSet/>
      <dgm:spPr/>
      <dgm:t>
        <a:bodyPr/>
        <a:lstStyle/>
        <a:p>
          <a:endParaRPr lang="en-US"/>
        </a:p>
      </dgm:t>
    </dgm:pt>
    <dgm:pt modelId="{725816C7-C920-45F4-B1CC-C02FF7FAC584}">
      <dgm:prSet/>
      <dgm:spPr/>
      <dgm:t>
        <a:bodyPr/>
        <a:lstStyle/>
        <a:p>
          <a:r>
            <a:rPr lang="id-ID" smtClean="0">
              <a:latin typeface="Arial" pitchFamily="34" charset="0"/>
              <a:cs typeface="Arial" pitchFamily="34" charset="0"/>
            </a:rPr>
            <a:t>Masih banyak pegawai yang tidak mengetahui nama jabatan dan uraian tugas jabatannya</a:t>
          </a:r>
          <a:endParaRPr lang="en-US" dirty="0"/>
        </a:p>
      </dgm:t>
    </dgm:pt>
    <dgm:pt modelId="{8C964B5F-4210-4899-871A-CA21FA9605C3}" type="parTrans" cxnId="{19ABC4A0-8467-4609-A281-CB61816C5D7A}">
      <dgm:prSet/>
      <dgm:spPr/>
      <dgm:t>
        <a:bodyPr/>
        <a:lstStyle/>
        <a:p>
          <a:endParaRPr lang="en-US"/>
        </a:p>
      </dgm:t>
    </dgm:pt>
    <dgm:pt modelId="{9FB942AE-9B70-40B3-AD40-CE2D40A8ACB2}" type="sibTrans" cxnId="{19ABC4A0-8467-4609-A281-CB61816C5D7A}">
      <dgm:prSet/>
      <dgm:spPr/>
      <dgm:t>
        <a:bodyPr/>
        <a:lstStyle/>
        <a:p>
          <a:endParaRPr lang="en-US"/>
        </a:p>
      </dgm:t>
    </dgm:pt>
    <dgm:pt modelId="{4AEC8065-27A1-4767-94A0-2F06877F0DF3}" type="pres">
      <dgm:prSet presAssocID="{29CC0E07-2CD6-47FB-BABC-DA0A83B60DC9}" presName="linearFlow" presStyleCnt="0">
        <dgm:presLayoutVars>
          <dgm:dir/>
          <dgm:animLvl val="lvl"/>
          <dgm:resizeHandles val="exact"/>
        </dgm:presLayoutVars>
      </dgm:prSet>
      <dgm:spPr/>
      <dgm:t>
        <a:bodyPr/>
        <a:lstStyle/>
        <a:p>
          <a:endParaRPr lang="en-US"/>
        </a:p>
      </dgm:t>
    </dgm:pt>
    <dgm:pt modelId="{77663194-CF1A-47C9-9973-E7187F58A624}" type="pres">
      <dgm:prSet presAssocID="{451061DB-104E-4D9E-BE3B-D48656C6CDE3}" presName="composite" presStyleCnt="0"/>
      <dgm:spPr/>
    </dgm:pt>
    <dgm:pt modelId="{B376D38F-8D46-4B0C-9F1E-DDDA930A1CE1}" type="pres">
      <dgm:prSet presAssocID="{451061DB-104E-4D9E-BE3B-D48656C6CDE3}" presName="parentText" presStyleLbl="alignNode1" presStyleIdx="0" presStyleCnt="5">
        <dgm:presLayoutVars>
          <dgm:chMax val="1"/>
          <dgm:bulletEnabled val="1"/>
        </dgm:presLayoutVars>
      </dgm:prSet>
      <dgm:spPr/>
      <dgm:t>
        <a:bodyPr/>
        <a:lstStyle/>
        <a:p>
          <a:endParaRPr lang="en-US"/>
        </a:p>
      </dgm:t>
    </dgm:pt>
    <dgm:pt modelId="{300AF0F2-1462-44DB-92EF-051FF04C2797}" type="pres">
      <dgm:prSet presAssocID="{451061DB-104E-4D9E-BE3B-D48656C6CDE3}" presName="descendantText" presStyleLbl="alignAcc1" presStyleIdx="0" presStyleCnt="5">
        <dgm:presLayoutVars>
          <dgm:bulletEnabled val="1"/>
        </dgm:presLayoutVars>
      </dgm:prSet>
      <dgm:spPr/>
      <dgm:t>
        <a:bodyPr/>
        <a:lstStyle/>
        <a:p>
          <a:endParaRPr lang="en-US"/>
        </a:p>
      </dgm:t>
    </dgm:pt>
    <dgm:pt modelId="{BD86E183-D869-46D5-8BB3-EEF110DA1D7E}" type="pres">
      <dgm:prSet presAssocID="{DA3F6329-5B85-429D-B36C-38DDE3D081CA}" presName="sp" presStyleCnt="0"/>
      <dgm:spPr/>
    </dgm:pt>
    <dgm:pt modelId="{926B4012-14F6-44AD-8FF0-BBA54167ED3C}" type="pres">
      <dgm:prSet presAssocID="{01E8FDFC-CCDC-4735-8360-C47A0D91A70A}" presName="composite" presStyleCnt="0"/>
      <dgm:spPr/>
    </dgm:pt>
    <dgm:pt modelId="{F03491CF-A8CB-4288-A645-0CE0023538B2}" type="pres">
      <dgm:prSet presAssocID="{01E8FDFC-CCDC-4735-8360-C47A0D91A70A}" presName="parentText" presStyleLbl="alignNode1" presStyleIdx="1" presStyleCnt="5">
        <dgm:presLayoutVars>
          <dgm:chMax val="1"/>
          <dgm:bulletEnabled val="1"/>
        </dgm:presLayoutVars>
      </dgm:prSet>
      <dgm:spPr/>
      <dgm:t>
        <a:bodyPr/>
        <a:lstStyle/>
        <a:p>
          <a:endParaRPr lang="en-US"/>
        </a:p>
      </dgm:t>
    </dgm:pt>
    <dgm:pt modelId="{9F496184-A236-4202-BEE1-916121ED8292}" type="pres">
      <dgm:prSet presAssocID="{01E8FDFC-CCDC-4735-8360-C47A0D91A70A}" presName="descendantText" presStyleLbl="alignAcc1" presStyleIdx="1" presStyleCnt="5">
        <dgm:presLayoutVars>
          <dgm:bulletEnabled val="1"/>
        </dgm:presLayoutVars>
      </dgm:prSet>
      <dgm:spPr/>
      <dgm:t>
        <a:bodyPr/>
        <a:lstStyle/>
        <a:p>
          <a:endParaRPr lang="en-US"/>
        </a:p>
      </dgm:t>
    </dgm:pt>
    <dgm:pt modelId="{5B6468C1-BAC0-4EF4-84CD-14D092DEE9B4}" type="pres">
      <dgm:prSet presAssocID="{F28770F4-A98F-4FA6-8641-D447295434AA}" presName="sp" presStyleCnt="0"/>
      <dgm:spPr/>
    </dgm:pt>
    <dgm:pt modelId="{0156B81C-188A-4EA0-B302-635E7E0EB95F}" type="pres">
      <dgm:prSet presAssocID="{19146113-776E-4CCB-8CDA-64A003A22950}" presName="composite" presStyleCnt="0"/>
      <dgm:spPr/>
    </dgm:pt>
    <dgm:pt modelId="{A82C023A-BD08-41C6-96CA-1CF9B24B1276}" type="pres">
      <dgm:prSet presAssocID="{19146113-776E-4CCB-8CDA-64A003A22950}" presName="parentText" presStyleLbl="alignNode1" presStyleIdx="2" presStyleCnt="5">
        <dgm:presLayoutVars>
          <dgm:chMax val="1"/>
          <dgm:bulletEnabled val="1"/>
        </dgm:presLayoutVars>
      </dgm:prSet>
      <dgm:spPr/>
      <dgm:t>
        <a:bodyPr/>
        <a:lstStyle/>
        <a:p>
          <a:endParaRPr lang="en-US"/>
        </a:p>
      </dgm:t>
    </dgm:pt>
    <dgm:pt modelId="{A34DF251-FB88-42A7-A9FC-B0864F8812DD}" type="pres">
      <dgm:prSet presAssocID="{19146113-776E-4CCB-8CDA-64A003A22950}" presName="descendantText" presStyleLbl="alignAcc1" presStyleIdx="2" presStyleCnt="5">
        <dgm:presLayoutVars>
          <dgm:bulletEnabled val="1"/>
        </dgm:presLayoutVars>
      </dgm:prSet>
      <dgm:spPr/>
      <dgm:t>
        <a:bodyPr/>
        <a:lstStyle/>
        <a:p>
          <a:endParaRPr lang="en-US"/>
        </a:p>
      </dgm:t>
    </dgm:pt>
    <dgm:pt modelId="{CCD11688-5AE6-4C1B-85EA-675A8A801BF6}" type="pres">
      <dgm:prSet presAssocID="{EF40496D-7B82-44D2-A087-FF5D2A14CBD4}" presName="sp" presStyleCnt="0"/>
      <dgm:spPr/>
    </dgm:pt>
    <dgm:pt modelId="{FBA4113E-FB05-4560-B639-AA62C9250C72}" type="pres">
      <dgm:prSet presAssocID="{5E5B7EE0-CDF1-48B3-AD01-4DC9850902F0}" presName="composite" presStyleCnt="0"/>
      <dgm:spPr/>
    </dgm:pt>
    <dgm:pt modelId="{EEB8CC26-6385-49ED-A7DD-5847B1E3E1EB}" type="pres">
      <dgm:prSet presAssocID="{5E5B7EE0-CDF1-48B3-AD01-4DC9850902F0}" presName="parentText" presStyleLbl="alignNode1" presStyleIdx="3" presStyleCnt="5">
        <dgm:presLayoutVars>
          <dgm:chMax val="1"/>
          <dgm:bulletEnabled val="1"/>
        </dgm:presLayoutVars>
      </dgm:prSet>
      <dgm:spPr/>
      <dgm:t>
        <a:bodyPr/>
        <a:lstStyle/>
        <a:p>
          <a:endParaRPr lang="en-US"/>
        </a:p>
      </dgm:t>
    </dgm:pt>
    <dgm:pt modelId="{3D6B6B90-D905-4EBA-B598-6413F1C0FBBE}" type="pres">
      <dgm:prSet presAssocID="{5E5B7EE0-CDF1-48B3-AD01-4DC9850902F0}" presName="descendantText" presStyleLbl="alignAcc1" presStyleIdx="3" presStyleCnt="5">
        <dgm:presLayoutVars>
          <dgm:bulletEnabled val="1"/>
        </dgm:presLayoutVars>
      </dgm:prSet>
      <dgm:spPr/>
      <dgm:t>
        <a:bodyPr/>
        <a:lstStyle/>
        <a:p>
          <a:endParaRPr lang="en-US"/>
        </a:p>
      </dgm:t>
    </dgm:pt>
    <dgm:pt modelId="{6521D3D2-A573-46CB-87FF-12AB9B2DA197}" type="pres">
      <dgm:prSet presAssocID="{24D21F54-4828-4562-A5F2-F2C5A82B69D6}" presName="sp" presStyleCnt="0"/>
      <dgm:spPr/>
    </dgm:pt>
    <dgm:pt modelId="{EC05EFEC-D062-4B39-930B-0F700977871C}" type="pres">
      <dgm:prSet presAssocID="{4B81028A-B01A-46FC-90A5-7178D79DBB38}" presName="composite" presStyleCnt="0"/>
      <dgm:spPr/>
    </dgm:pt>
    <dgm:pt modelId="{F4DE1E7F-2EC5-4063-BFF3-0D2FD6556D4D}" type="pres">
      <dgm:prSet presAssocID="{4B81028A-B01A-46FC-90A5-7178D79DBB38}" presName="parentText" presStyleLbl="alignNode1" presStyleIdx="4" presStyleCnt="5">
        <dgm:presLayoutVars>
          <dgm:chMax val="1"/>
          <dgm:bulletEnabled val="1"/>
        </dgm:presLayoutVars>
      </dgm:prSet>
      <dgm:spPr/>
      <dgm:t>
        <a:bodyPr/>
        <a:lstStyle/>
        <a:p>
          <a:endParaRPr lang="en-US"/>
        </a:p>
      </dgm:t>
    </dgm:pt>
    <dgm:pt modelId="{2BF6EA9D-9B7C-41A3-A178-9187E5FA648A}" type="pres">
      <dgm:prSet presAssocID="{4B81028A-B01A-46FC-90A5-7178D79DBB38}" presName="descendantText" presStyleLbl="alignAcc1" presStyleIdx="4" presStyleCnt="5">
        <dgm:presLayoutVars>
          <dgm:bulletEnabled val="1"/>
        </dgm:presLayoutVars>
      </dgm:prSet>
      <dgm:spPr/>
      <dgm:t>
        <a:bodyPr/>
        <a:lstStyle/>
        <a:p>
          <a:endParaRPr lang="en-US"/>
        </a:p>
      </dgm:t>
    </dgm:pt>
  </dgm:ptLst>
  <dgm:cxnLst>
    <dgm:cxn modelId="{D483E830-57DE-4B77-AA34-87D0A286EF46}" type="presOf" srcId="{01E8FDFC-CCDC-4735-8360-C47A0D91A70A}" destId="{F03491CF-A8CB-4288-A645-0CE0023538B2}" srcOrd="0" destOrd="0" presId="urn:microsoft.com/office/officeart/2005/8/layout/chevron2"/>
    <dgm:cxn modelId="{BD6CBBA9-4477-4514-AB31-5CF0337CA002}" type="presOf" srcId="{144B6C87-A18F-4D82-8E74-F86776B8CF72}" destId="{A34DF251-FB88-42A7-A9FC-B0864F8812DD}" srcOrd="0" destOrd="0" presId="urn:microsoft.com/office/officeart/2005/8/layout/chevron2"/>
    <dgm:cxn modelId="{A6CF7CC2-3B32-4104-99BD-45CE57AE1E73}" type="presOf" srcId="{ACBDC7C9-F598-4676-A0F2-111F775C2A3A}" destId="{300AF0F2-1462-44DB-92EF-051FF04C2797}" srcOrd="0" destOrd="0" presId="urn:microsoft.com/office/officeart/2005/8/layout/chevron2"/>
    <dgm:cxn modelId="{047363F9-BC45-4DEC-B9F5-5F8A3E04038E}" srcId="{29CC0E07-2CD6-47FB-BABC-DA0A83B60DC9}" destId="{4B81028A-B01A-46FC-90A5-7178D79DBB38}" srcOrd="4" destOrd="0" parTransId="{4BB0D5C4-C1B2-46FD-AD71-779E61B4396D}" sibTransId="{BE674902-ECA4-44CD-A679-42F045E28A72}"/>
    <dgm:cxn modelId="{CA7AB7AB-8C2D-4502-B09F-DCB3A81B27E3}" srcId="{29CC0E07-2CD6-47FB-BABC-DA0A83B60DC9}" destId="{451061DB-104E-4D9E-BE3B-D48656C6CDE3}" srcOrd="0" destOrd="0" parTransId="{8BFC1A5C-82B4-49B9-B254-8F1E03FF281C}" sibTransId="{DA3F6329-5B85-429D-B36C-38DDE3D081CA}"/>
    <dgm:cxn modelId="{1FD92BFC-D35D-49DC-BE0D-289843E9B2D2}" srcId="{4B81028A-B01A-46FC-90A5-7178D79DBB38}" destId="{1BD14621-9590-4B97-A90E-066DFBD30494}" srcOrd="0" destOrd="0" parTransId="{57A29273-F917-44C4-8C3B-4A51FB3C6D3A}" sibTransId="{2814E6C5-00F7-477C-9789-82C78D9321C6}"/>
    <dgm:cxn modelId="{992D0A2C-288A-4F35-8830-F5106AF00509}" type="presOf" srcId="{4B81028A-B01A-46FC-90A5-7178D79DBB38}" destId="{F4DE1E7F-2EC5-4063-BFF3-0D2FD6556D4D}" srcOrd="0" destOrd="0" presId="urn:microsoft.com/office/officeart/2005/8/layout/chevron2"/>
    <dgm:cxn modelId="{4107C2F7-8970-45E8-BC9A-8D4FA4710B75}" type="presOf" srcId="{1BD14621-9590-4B97-A90E-066DFBD30494}" destId="{2BF6EA9D-9B7C-41A3-A178-9187E5FA648A}" srcOrd="0" destOrd="0" presId="urn:microsoft.com/office/officeart/2005/8/layout/chevron2"/>
    <dgm:cxn modelId="{3485D0E5-E1B4-4EFA-AFAB-7D6B84D29B46}" srcId="{19146113-776E-4CCB-8CDA-64A003A22950}" destId="{144B6C87-A18F-4D82-8E74-F86776B8CF72}" srcOrd="0" destOrd="0" parTransId="{4EE59B10-5A65-4DE8-B912-E809FFDD9F96}" sibTransId="{F5E302B9-EEEA-4320-A1D9-CA1E6B5A5EBF}"/>
    <dgm:cxn modelId="{2DBEE54A-05C4-4867-A26D-2EE864AEBE71}" type="presOf" srcId="{29CC0E07-2CD6-47FB-BABC-DA0A83B60DC9}" destId="{4AEC8065-27A1-4767-94A0-2F06877F0DF3}" srcOrd="0" destOrd="0" presId="urn:microsoft.com/office/officeart/2005/8/layout/chevron2"/>
    <dgm:cxn modelId="{7E564C91-E4BC-4BF9-AD34-A785897BDFE5}" srcId="{29CC0E07-2CD6-47FB-BABC-DA0A83B60DC9}" destId="{19146113-776E-4CCB-8CDA-64A003A22950}" srcOrd="2" destOrd="0" parTransId="{71F0F3E9-55F7-4780-BA6C-2F241D864E30}" sibTransId="{EF40496D-7B82-44D2-A087-FF5D2A14CBD4}"/>
    <dgm:cxn modelId="{6C81A2B4-14AE-4F5F-9E18-6F7A5E864B5F}" type="presOf" srcId="{5E5B7EE0-CDF1-48B3-AD01-4DC9850902F0}" destId="{EEB8CC26-6385-49ED-A7DD-5847B1E3E1EB}" srcOrd="0" destOrd="0" presId="urn:microsoft.com/office/officeart/2005/8/layout/chevron2"/>
    <dgm:cxn modelId="{28E2A826-67D9-4AB3-B5C9-1D1F0408E892}" type="presOf" srcId="{41D71E84-7595-40FA-B290-E026E927EC53}" destId="{9F496184-A236-4202-BEE1-916121ED8292}" srcOrd="0" destOrd="0" presId="urn:microsoft.com/office/officeart/2005/8/layout/chevron2"/>
    <dgm:cxn modelId="{3CA5133C-188E-44D6-9324-0E0385AF271A}" srcId="{451061DB-104E-4D9E-BE3B-D48656C6CDE3}" destId="{ACBDC7C9-F598-4676-A0F2-111F775C2A3A}" srcOrd="0" destOrd="0" parTransId="{2F1FA167-45EA-49C3-8014-869F670EE63B}" sibTransId="{D1C1A20B-8733-4E01-8C29-009A30096424}"/>
    <dgm:cxn modelId="{549344FC-5C61-436B-96FE-D3E0FED85304}" srcId="{29CC0E07-2CD6-47FB-BABC-DA0A83B60DC9}" destId="{5E5B7EE0-CDF1-48B3-AD01-4DC9850902F0}" srcOrd="3" destOrd="0" parTransId="{E4E0E406-36B6-4841-AA47-73C3FA115BDF}" sibTransId="{24D21F54-4828-4562-A5F2-F2C5A82B69D6}"/>
    <dgm:cxn modelId="{33ABCDFD-BAB0-47B6-9EE6-F601AA76059A}" srcId="{29CC0E07-2CD6-47FB-BABC-DA0A83B60DC9}" destId="{01E8FDFC-CCDC-4735-8360-C47A0D91A70A}" srcOrd="1" destOrd="0" parTransId="{5286AAC7-3FA9-4BA4-BF84-CBDBAAAA36AC}" sibTransId="{F28770F4-A98F-4FA6-8641-D447295434AA}"/>
    <dgm:cxn modelId="{0DAEB493-EC19-4737-9C30-F09A53825894}" type="presOf" srcId="{451061DB-104E-4D9E-BE3B-D48656C6CDE3}" destId="{B376D38F-8D46-4B0C-9F1E-DDDA930A1CE1}" srcOrd="0" destOrd="0" presId="urn:microsoft.com/office/officeart/2005/8/layout/chevron2"/>
    <dgm:cxn modelId="{19ABC4A0-8467-4609-A281-CB61816C5D7A}" srcId="{5E5B7EE0-CDF1-48B3-AD01-4DC9850902F0}" destId="{725816C7-C920-45F4-B1CC-C02FF7FAC584}" srcOrd="0" destOrd="0" parTransId="{8C964B5F-4210-4899-871A-CA21FA9605C3}" sibTransId="{9FB942AE-9B70-40B3-AD40-CE2D40A8ACB2}"/>
    <dgm:cxn modelId="{5A5F6698-736B-4C4D-A5C2-DA7B35E3160B}" srcId="{01E8FDFC-CCDC-4735-8360-C47A0D91A70A}" destId="{41D71E84-7595-40FA-B290-E026E927EC53}" srcOrd="0" destOrd="0" parTransId="{0B4CA54A-4A03-490E-9AED-DB384B0005DE}" sibTransId="{01428FAA-2476-43C8-90EA-38305D57600C}"/>
    <dgm:cxn modelId="{FA2427D3-A32C-4AD7-A0E0-484AD9ECDE4D}" type="presOf" srcId="{725816C7-C920-45F4-B1CC-C02FF7FAC584}" destId="{3D6B6B90-D905-4EBA-B598-6413F1C0FBBE}" srcOrd="0" destOrd="0" presId="urn:microsoft.com/office/officeart/2005/8/layout/chevron2"/>
    <dgm:cxn modelId="{8663B98E-9573-498E-B119-60BAC3A8B000}" type="presOf" srcId="{19146113-776E-4CCB-8CDA-64A003A22950}" destId="{A82C023A-BD08-41C6-96CA-1CF9B24B1276}" srcOrd="0" destOrd="0" presId="urn:microsoft.com/office/officeart/2005/8/layout/chevron2"/>
    <dgm:cxn modelId="{3414310C-06D2-4E31-88D2-3542807C5434}" type="presParOf" srcId="{4AEC8065-27A1-4767-94A0-2F06877F0DF3}" destId="{77663194-CF1A-47C9-9973-E7187F58A624}" srcOrd="0" destOrd="0" presId="urn:microsoft.com/office/officeart/2005/8/layout/chevron2"/>
    <dgm:cxn modelId="{562B712F-CBF9-48E1-A4B0-2E3C16E172E4}" type="presParOf" srcId="{77663194-CF1A-47C9-9973-E7187F58A624}" destId="{B376D38F-8D46-4B0C-9F1E-DDDA930A1CE1}" srcOrd="0" destOrd="0" presId="urn:microsoft.com/office/officeart/2005/8/layout/chevron2"/>
    <dgm:cxn modelId="{9618D526-2B86-4E58-A21F-91565EB4F4F0}" type="presParOf" srcId="{77663194-CF1A-47C9-9973-E7187F58A624}" destId="{300AF0F2-1462-44DB-92EF-051FF04C2797}" srcOrd="1" destOrd="0" presId="urn:microsoft.com/office/officeart/2005/8/layout/chevron2"/>
    <dgm:cxn modelId="{D58645D5-DF19-4973-B7A1-D407DA0CA922}" type="presParOf" srcId="{4AEC8065-27A1-4767-94A0-2F06877F0DF3}" destId="{BD86E183-D869-46D5-8BB3-EEF110DA1D7E}" srcOrd="1" destOrd="0" presId="urn:microsoft.com/office/officeart/2005/8/layout/chevron2"/>
    <dgm:cxn modelId="{B5F6F920-C7B8-4674-8E92-C283CC8FA830}" type="presParOf" srcId="{4AEC8065-27A1-4767-94A0-2F06877F0DF3}" destId="{926B4012-14F6-44AD-8FF0-BBA54167ED3C}" srcOrd="2" destOrd="0" presId="urn:microsoft.com/office/officeart/2005/8/layout/chevron2"/>
    <dgm:cxn modelId="{7906B3C5-21AF-4A0E-9AF7-397B34F54769}" type="presParOf" srcId="{926B4012-14F6-44AD-8FF0-BBA54167ED3C}" destId="{F03491CF-A8CB-4288-A645-0CE0023538B2}" srcOrd="0" destOrd="0" presId="urn:microsoft.com/office/officeart/2005/8/layout/chevron2"/>
    <dgm:cxn modelId="{C8E1CD3E-D4E1-409D-A7A3-3A6D357D94F1}" type="presParOf" srcId="{926B4012-14F6-44AD-8FF0-BBA54167ED3C}" destId="{9F496184-A236-4202-BEE1-916121ED8292}" srcOrd="1" destOrd="0" presId="urn:microsoft.com/office/officeart/2005/8/layout/chevron2"/>
    <dgm:cxn modelId="{E837CCA0-D16B-4604-B6AD-14503997E43C}" type="presParOf" srcId="{4AEC8065-27A1-4767-94A0-2F06877F0DF3}" destId="{5B6468C1-BAC0-4EF4-84CD-14D092DEE9B4}" srcOrd="3" destOrd="0" presId="urn:microsoft.com/office/officeart/2005/8/layout/chevron2"/>
    <dgm:cxn modelId="{6A7B0ACF-2518-4A8D-9844-155615290AE2}" type="presParOf" srcId="{4AEC8065-27A1-4767-94A0-2F06877F0DF3}" destId="{0156B81C-188A-4EA0-B302-635E7E0EB95F}" srcOrd="4" destOrd="0" presId="urn:microsoft.com/office/officeart/2005/8/layout/chevron2"/>
    <dgm:cxn modelId="{B6C014CF-736C-406F-B50D-05B9BB51A646}" type="presParOf" srcId="{0156B81C-188A-4EA0-B302-635E7E0EB95F}" destId="{A82C023A-BD08-41C6-96CA-1CF9B24B1276}" srcOrd="0" destOrd="0" presId="urn:microsoft.com/office/officeart/2005/8/layout/chevron2"/>
    <dgm:cxn modelId="{A0DE6687-8D74-4F7F-A082-E33DC7CF22EF}" type="presParOf" srcId="{0156B81C-188A-4EA0-B302-635E7E0EB95F}" destId="{A34DF251-FB88-42A7-A9FC-B0864F8812DD}" srcOrd="1" destOrd="0" presId="urn:microsoft.com/office/officeart/2005/8/layout/chevron2"/>
    <dgm:cxn modelId="{913D314C-6BF8-4F5D-8E79-8B6D9B2273A6}" type="presParOf" srcId="{4AEC8065-27A1-4767-94A0-2F06877F0DF3}" destId="{CCD11688-5AE6-4C1B-85EA-675A8A801BF6}" srcOrd="5" destOrd="0" presId="urn:microsoft.com/office/officeart/2005/8/layout/chevron2"/>
    <dgm:cxn modelId="{02B1DB15-95D7-4A9E-A025-5E4A04AFC2A7}" type="presParOf" srcId="{4AEC8065-27A1-4767-94A0-2F06877F0DF3}" destId="{FBA4113E-FB05-4560-B639-AA62C9250C72}" srcOrd="6" destOrd="0" presId="urn:microsoft.com/office/officeart/2005/8/layout/chevron2"/>
    <dgm:cxn modelId="{FD720819-0521-4766-A5BF-B839D7CBA7F5}" type="presParOf" srcId="{FBA4113E-FB05-4560-B639-AA62C9250C72}" destId="{EEB8CC26-6385-49ED-A7DD-5847B1E3E1EB}" srcOrd="0" destOrd="0" presId="urn:microsoft.com/office/officeart/2005/8/layout/chevron2"/>
    <dgm:cxn modelId="{97366CA4-50A5-4C80-B113-6016DEE4D589}" type="presParOf" srcId="{FBA4113E-FB05-4560-B639-AA62C9250C72}" destId="{3D6B6B90-D905-4EBA-B598-6413F1C0FBBE}" srcOrd="1" destOrd="0" presId="urn:microsoft.com/office/officeart/2005/8/layout/chevron2"/>
    <dgm:cxn modelId="{DEE583F4-F9FC-416D-AFD7-9686A03A76AA}" type="presParOf" srcId="{4AEC8065-27A1-4767-94A0-2F06877F0DF3}" destId="{6521D3D2-A573-46CB-87FF-12AB9B2DA197}" srcOrd="7" destOrd="0" presId="urn:microsoft.com/office/officeart/2005/8/layout/chevron2"/>
    <dgm:cxn modelId="{D93BA620-F0FA-4E58-A1C1-0CDC61A95A9E}" type="presParOf" srcId="{4AEC8065-27A1-4767-94A0-2F06877F0DF3}" destId="{EC05EFEC-D062-4B39-930B-0F700977871C}" srcOrd="8" destOrd="0" presId="urn:microsoft.com/office/officeart/2005/8/layout/chevron2"/>
    <dgm:cxn modelId="{4900537A-0B99-4EBD-A256-834D42E5F671}" type="presParOf" srcId="{EC05EFEC-D062-4B39-930B-0F700977871C}" destId="{F4DE1E7F-2EC5-4063-BFF3-0D2FD6556D4D}" srcOrd="0" destOrd="0" presId="urn:microsoft.com/office/officeart/2005/8/layout/chevron2"/>
    <dgm:cxn modelId="{B94E798D-75A3-42BC-8E7A-0D7422745197}" type="presParOf" srcId="{EC05EFEC-D062-4B39-930B-0F700977871C}" destId="{2BF6EA9D-9B7C-41A3-A178-9187E5FA64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5DEDA-8B45-4692-9692-33F093C164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DC81D3-0823-4E4C-B670-A5DDC331A0C5}">
      <dgm:prSet/>
      <dgm:spPr/>
      <dgm:t>
        <a:bodyPr/>
        <a:lstStyle/>
        <a:p>
          <a:pPr algn="ctr" rtl="0"/>
          <a:r>
            <a:rPr lang="en-US" dirty="0" err="1" smtClean="0">
              <a:solidFill>
                <a:schemeClr val="tx1"/>
              </a:solidFill>
            </a:rPr>
            <a:t>Belum</a:t>
          </a:r>
          <a:r>
            <a:rPr lang="en-US" dirty="0" smtClean="0">
              <a:solidFill>
                <a:schemeClr val="tx1"/>
              </a:solidFill>
            </a:rPr>
            <a:t> </a:t>
          </a:r>
          <a:r>
            <a:rPr lang="en-US" dirty="0" err="1" smtClean="0">
              <a:solidFill>
                <a:schemeClr val="tx1"/>
              </a:solidFill>
            </a:rPr>
            <a:t>tersedianya</a:t>
          </a:r>
          <a:r>
            <a:rPr lang="en-US" dirty="0" smtClean="0">
              <a:solidFill>
                <a:schemeClr val="tx1"/>
              </a:solidFill>
            </a:rPr>
            <a:t> tools yang </a:t>
          </a:r>
          <a:r>
            <a:rPr lang="en-US" dirty="0" err="1" smtClean="0">
              <a:solidFill>
                <a:schemeClr val="tx1"/>
              </a:solidFill>
            </a:rPr>
            <a:t>berupa</a:t>
          </a:r>
          <a:r>
            <a:rPr lang="en-US" dirty="0" smtClean="0">
              <a:solidFill>
                <a:schemeClr val="tx1"/>
              </a:solidFill>
            </a:rPr>
            <a:t> </a:t>
          </a:r>
          <a:r>
            <a:rPr lang="en-US" dirty="0" err="1" smtClean="0">
              <a:solidFill>
                <a:schemeClr val="tx1"/>
              </a:solidFill>
            </a:rPr>
            <a:t>aplikasi</a:t>
          </a:r>
          <a:endParaRPr lang="en-US" dirty="0">
            <a:solidFill>
              <a:schemeClr val="tx1"/>
            </a:solidFill>
          </a:endParaRPr>
        </a:p>
      </dgm:t>
    </dgm:pt>
    <dgm:pt modelId="{ECCB4A7C-E147-43C8-8DFD-B8A0077D7D0F}" type="parTrans" cxnId="{DBB5B9F7-CC9F-437F-BE39-0D4AAEFE627F}">
      <dgm:prSet/>
      <dgm:spPr/>
      <dgm:t>
        <a:bodyPr/>
        <a:lstStyle/>
        <a:p>
          <a:endParaRPr lang="en-US"/>
        </a:p>
      </dgm:t>
    </dgm:pt>
    <dgm:pt modelId="{8E9705A0-76C4-4D17-9C6D-B3054655040A}" type="sibTrans" cxnId="{DBB5B9F7-CC9F-437F-BE39-0D4AAEFE627F}">
      <dgm:prSet/>
      <dgm:spPr/>
      <dgm:t>
        <a:bodyPr/>
        <a:lstStyle/>
        <a:p>
          <a:endParaRPr lang="en-US"/>
        </a:p>
      </dgm:t>
    </dgm:pt>
    <dgm:pt modelId="{07F36A33-2F2E-41A1-BC98-00A9C7F4A367}">
      <dgm:prSet/>
      <dgm:spPr/>
      <dgm:t>
        <a:bodyPr/>
        <a:lstStyle/>
        <a:p>
          <a:pPr algn="ctr" rtl="0"/>
          <a:r>
            <a:rPr lang="en-US" dirty="0" err="1" smtClean="0">
              <a:solidFill>
                <a:schemeClr val="tx1"/>
              </a:solidFill>
            </a:rPr>
            <a:t>Hasil</a:t>
          </a:r>
          <a:r>
            <a:rPr lang="en-US" dirty="0" smtClean="0">
              <a:solidFill>
                <a:schemeClr val="tx1"/>
              </a:solidFill>
            </a:rPr>
            <a:t> </a:t>
          </a:r>
          <a:r>
            <a:rPr lang="en-US" dirty="0" err="1" smtClean="0">
              <a:solidFill>
                <a:schemeClr val="tx1"/>
              </a:solidFill>
            </a:rPr>
            <a:t>kerja</a:t>
          </a:r>
          <a:r>
            <a:rPr lang="en-US" dirty="0" smtClean="0">
              <a:solidFill>
                <a:schemeClr val="tx1"/>
              </a:solidFill>
            </a:rPr>
            <a:t> </a:t>
          </a:r>
          <a:r>
            <a:rPr lang="en-US" dirty="0" err="1" smtClean="0">
              <a:solidFill>
                <a:schemeClr val="tx1"/>
              </a:solidFill>
            </a:rPr>
            <a:t>pegawai</a:t>
          </a:r>
          <a:r>
            <a:rPr lang="en-US" dirty="0" smtClean="0">
              <a:solidFill>
                <a:schemeClr val="tx1"/>
              </a:solidFill>
            </a:rPr>
            <a:t> </a:t>
          </a:r>
          <a:r>
            <a:rPr lang="en-US" dirty="0" err="1" smtClean="0">
              <a:solidFill>
                <a:schemeClr val="tx1"/>
              </a:solidFill>
            </a:rPr>
            <a:t>tidak</a:t>
          </a:r>
          <a:r>
            <a:rPr lang="en-US" dirty="0" smtClean="0">
              <a:solidFill>
                <a:schemeClr val="tx1"/>
              </a:solidFill>
            </a:rPr>
            <a:t> </a:t>
          </a:r>
          <a:r>
            <a:rPr lang="en-US" dirty="0" err="1" smtClean="0">
              <a:solidFill>
                <a:schemeClr val="tx1"/>
              </a:solidFill>
            </a:rPr>
            <a:t>terdokumentasi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baik</a:t>
          </a:r>
          <a:r>
            <a:rPr lang="en-US" dirty="0" smtClean="0">
              <a:solidFill>
                <a:schemeClr val="tx1"/>
              </a:solidFill>
            </a:rPr>
            <a:t>.</a:t>
          </a:r>
          <a:endParaRPr lang="id-ID" dirty="0">
            <a:solidFill>
              <a:schemeClr val="tx1"/>
            </a:solidFill>
          </a:endParaRPr>
        </a:p>
      </dgm:t>
    </dgm:pt>
    <dgm:pt modelId="{41327A75-D48A-4F01-A95A-E0E95EA43029}" type="parTrans" cxnId="{C4BFCCA8-DE2E-4EC8-9982-713EBD8A72DF}">
      <dgm:prSet/>
      <dgm:spPr/>
      <dgm:t>
        <a:bodyPr/>
        <a:lstStyle/>
        <a:p>
          <a:endParaRPr lang="en-US"/>
        </a:p>
      </dgm:t>
    </dgm:pt>
    <dgm:pt modelId="{EB4D13EB-7C1E-415A-A3F0-CADA70A30D8E}" type="sibTrans" cxnId="{C4BFCCA8-DE2E-4EC8-9982-713EBD8A72DF}">
      <dgm:prSet/>
      <dgm:spPr/>
      <dgm:t>
        <a:bodyPr/>
        <a:lstStyle/>
        <a:p>
          <a:endParaRPr lang="en-US"/>
        </a:p>
      </dgm:t>
    </dgm:pt>
    <dgm:pt modelId="{6A901320-FA06-404B-9B0A-2D595EECC363}">
      <dgm:prSet/>
      <dgm:spPr/>
      <dgm:t>
        <a:bodyPr/>
        <a:lstStyle/>
        <a:p>
          <a:pPr algn="ctr" rtl="0"/>
          <a:r>
            <a:rPr lang="en-US" dirty="0" err="1" smtClean="0">
              <a:solidFill>
                <a:schemeClr val="tx1"/>
              </a:solidFill>
              <a:latin typeface="Arial" charset="0"/>
            </a:rPr>
            <a:t>Belum</a:t>
          </a:r>
          <a:r>
            <a:rPr lang="en-US" dirty="0" smtClean="0">
              <a:solidFill>
                <a:schemeClr val="tx1"/>
              </a:solidFill>
              <a:latin typeface="Arial" charset="0"/>
            </a:rPr>
            <a:t> </a:t>
          </a:r>
          <a:r>
            <a:rPr lang="en-US" dirty="0" err="1" smtClean="0">
              <a:solidFill>
                <a:schemeClr val="tx1"/>
              </a:solidFill>
              <a:latin typeface="Arial" charset="0"/>
            </a:rPr>
            <a:t>adanya</a:t>
          </a:r>
          <a:r>
            <a:rPr lang="en-US" dirty="0" smtClean="0">
              <a:solidFill>
                <a:schemeClr val="tx1"/>
              </a:solidFill>
              <a:latin typeface="Arial" charset="0"/>
            </a:rPr>
            <a:t> </a:t>
          </a:r>
          <a:r>
            <a:rPr lang="id-ID" dirty="0" smtClean="0">
              <a:solidFill>
                <a:schemeClr val="tx1"/>
              </a:solidFill>
              <a:latin typeface="Arial" charset="0"/>
            </a:rPr>
            <a:t>Standarisasi penggunaan tabel referensi  (unit organisasi, jabatan, </a:t>
          </a:r>
          <a:r>
            <a:rPr lang="en-US" dirty="0" err="1" smtClean="0">
              <a:solidFill>
                <a:schemeClr val="tx1"/>
              </a:solidFill>
              <a:latin typeface="Arial" charset="0"/>
            </a:rPr>
            <a:t>uraian</a:t>
          </a:r>
          <a:r>
            <a:rPr lang="en-US" dirty="0" smtClean="0">
              <a:solidFill>
                <a:schemeClr val="tx1"/>
              </a:solidFill>
              <a:latin typeface="Arial" charset="0"/>
            </a:rPr>
            <a:t> </a:t>
          </a:r>
          <a:r>
            <a:rPr lang="en-US" dirty="0" err="1" smtClean="0">
              <a:solidFill>
                <a:schemeClr val="tx1"/>
              </a:solidFill>
              <a:latin typeface="Arial" charset="0"/>
            </a:rPr>
            <a:t>kegiatan</a:t>
          </a:r>
          <a:r>
            <a:rPr lang="id-ID" dirty="0" smtClean="0">
              <a:solidFill>
                <a:schemeClr val="tx1"/>
              </a:solidFill>
              <a:latin typeface="Arial" charset="0"/>
            </a:rPr>
            <a:t>)</a:t>
          </a:r>
          <a:endParaRPr lang="id-ID" dirty="0">
            <a:solidFill>
              <a:schemeClr val="tx1"/>
            </a:solidFill>
          </a:endParaRPr>
        </a:p>
      </dgm:t>
    </dgm:pt>
    <dgm:pt modelId="{477108C8-28CD-419B-8507-504C2805C317}" type="parTrans" cxnId="{2C0592BA-EC65-42C7-89BA-420ED30DFAAF}">
      <dgm:prSet/>
      <dgm:spPr/>
      <dgm:t>
        <a:bodyPr/>
        <a:lstStyle/>
        <a:p>
          <a:endParaRPr lang="en-US"/>
        </a:p>
      </dgm:t>
    </dgm:pt>
    <dgm:pt modelId="{5A328322-E069-4EA3-A96E-2EF8D784E7FB}" type="sibTrans" cxnId="{2C0592BA-EC65-42C7-89BA-420ED30DFAAF}">
      <dgm:prSet/>
      <dgm:spPr/>
      <dgm:t>
        <a:bodyPr/>
        <a:lstStyle/>
        <a:p>
          <a:endParaRPr lang="en-US"/>
        </a:p>
      </dgm:t>
    </dgm:pt>
    <dgm:pt modelId="{8356969C-4D33-4567-8E62-CC1ABF9FFD38}" type="pres">
      <dgm:prSet presAssocID="{5A85DEDA-8B45-4692-9692-33F093C164C2}" presName="linear" presStyleCnt="0">
        <dgm:presLayoutVars>
          <dgm:dir/>
          <dgm:animLvl val="lvl"/>
          <dgm:resizeHandles val="exact"/>
        </dgm:presLayoutVars>
      </dgm:prSet>
      <dgm:spPr/>
      <dgm:t>
        <a:bodyPr/>
        <a:lstStyle/>
        <a:p>
          <a:endParaRPr lang="en-US"/>
        </a:p>
      </dgm:t>
    </dgm:pt>
    <dgm:pt modelId="{3FDBA68E-831E-48B7-A563-693064454C22}" type="pres">
      <dgm:prSet presAssocID="{F4DC81D3-0823-4E4C-B670-A5DDC331A0C5}" presName="parentLin" presStyleCnt="0"/>
      <dgm:spPr/>
    </dgm:pt>
    <dgm:pt modelId="{A2DC2563-07DC-4CDC-B05D-1E7500946C4B}" type="pres">
      <dgm:prSet presAssocID="{F4DC81D3-0823-4E4C-B670-A5DDC331A0C5}" presName="parentLeftMargin" presStyleLbl="node1" presStyleIdx="0" presStyleCnt="3"/>
      <dgm:spPr/>
      <dgm:t>
        <a:bodyPr/>
        <a:lstStyle/>
        <a:p>
          <a:endParaRPr lang="en-US"/>
        </a:p>
      </dgm:t>
    </dgm:pt>
    <dgm:pt modelId="{BF84A756-24AB-417F-AAC2-2704EC516669}" type="pres">
      <dgm:prSet presAssocID="{F4DC81D3-0823-4E4C-B670-A5DDC331A0C5}" presName="parentText" presStyleLbl="node1" presStyleIdx="0" presStyleCnt="3" custLinFactNeighborX="-4909" custLinFactNeighborY="-217">
        <dgm:presLayoutVars>
          <dgm:chMax val="0"/>
          <dgm:bulletEnabled val="1"/>
        </dgm:presLayoutVars>
      </dgm:prSet>
      <dgm:spPr/>
      <dgm:t>
        <a:bodyPr/>
        <a:lstStyle/>
        <a:p>
          <a:endParaRPr lang="en-US"/>
        </a:p>
      </dgm:t>
    </dgm:pt>
    <dgm:pt modelId="{5CE30288-0545-4899-A8D1-1F14E0326A98}" type="pres">
      <dgm:prSet presAssocID="{F4DC81D3-0823-4E4C-B670-A5DDC331A0C5}" presName="negativeSpace" presStyleCnt="0"/>
      <dgm:spPr/>
    </dgm:pt>
    <dgm:pt modelId="{A685BE10-FFB4-4D99-99C2-F0B945E0C23A}" type="pres">
      <dgm:prSet presAssocID="{F4DC81D3-0823-4E4C-B670-A5DDC331A0C5}" presName="childText" presStyleLbl="conFgAcc1" presStyleIdx="0" presStyleCnt="3">
        <dgm:presLayoutVars>
          <dgm:bulletEnabled val="1"/>
        </dgm:presLayoutVars>
      </dgm:prSet>
      <dgm:spPr/>
    </dgm:pt>
    <dgm:pt modelId="{9D05E467-8962-4FC3-8572-B2689F6A3903}" type="pres">
      <dgm:prSet presAssocID="{8E9705A0-76C4-4D17-9C6D-B3054655040A}" presName="spaceBetweenRectangles" presStyleCnt="0"/>
      <dgm:spPr/>
    </dgm:pt>
    <dgm:pt modelId="{CEFE87C9-8CC7-4901-A62A-339B3FB99684}" type="pres">
      <dgm:prSet presAssocID="{07F36A33-2F2E-41A1-BC98-00A9C7F4A367}" presName="parentLin" presStyleCnt="0"/>
      <dgm:spPr/>
    </dgm:pt>
    <dgm:pt modelId="{56D12EE3-EBE0-4EE5-A6D2-BBC3DF8B745D}" type="pres">
      <dgm:prSet presAssocID="{07F36A33-2F2E-41A1-BC98-00A9C7F4A367}" presName="parentLeftMargin" presStyleLbl="node1" presStyleIdx="0" presStyleCnt="3"/>
      <dgm:spPr/>
      <dgm:t>
        <a:bodyPr/>
        <a:lstStyle/>
        <a:p>
          <a:endParaRPr lang="en-US"/>
        </a:p>
      </dgm:t>
    </dgm:pt>
    <dgm:pt modelId="{1BA7ED12-71B5-4EB3-BAFD-3CFB4993DAA9}" type="pres">
      <dgm:prSet presAssocID="{07F36A33-2F2E-41A1-BC98-00A9C7F4A367}" presName="parentText" presStyleLbl="node1" presStyleIdx="1" presStyleCnt="3">
        <dgm:presLayoutVars>
          <dgm:chMax val="0"/>
          <dgm:bulletEnabled val="1"/>
        </dgm:presLayoutVars>
      </dgm:prSet>
      <dgm:spPr/>
      <dgm:t>
        <a:bodyPr/>
        <a:lstStyle/>
        <a:p>
          <a:endParaRPr lang="en-US"/>
        </a:p>
      </dgm:t>
    </dgm:pt>
    <dgm:pt modelId="{9F15CEA9-43D6-4A91-BAD3-98FF10DC74B0}" type="pres">
      <dgm:prSet presAssocID="{07F36A33-2F2E-41A1-BC98-00A9C7F4A367}" presName="negativeSpace" presStyleCnt="0"/>
      <dgm:spPr/>
    </dgm:pt>
    <dgm:pt modelId="{80ADA3D6-2F8D-4836-BD5C-FBCE788DA906}" type="pres">
      <dgm:prSet presAssocID="{07F36A33-2F2E-41A1-BC98-00A9C7F4A367}" presName="childText" presStyleLbl="conFgAcc1" presStyleIdx="1" presStyleCnt="3">
        <dgm:presLayoutVars>
          <dgm:bulletEnabled val="1"/>
        </dgm:presLayoutVars>
      </dgm:prSet>
      <dgm:spPr/>
    </dgm:pt>
    <dgm:pt modelId="{FEFAB5D6-1F77-4899-854B-C2E5B220EBE2}" type="pres">
      <dgm:prSet presAssocID="{EB4D13EB-7C1E-415A-A3F0-CADA70A30D8E}" presName="spaceBetweenRectangles" presStyleCnt="0"/>
      <dgm:spPr/>
    </dgm:pt>
    <dgm:pt modelId="{19280C00-D10B-4669-A408-793906C021D7}" type="pres">
      <dgm:prSet presAssocID="{6A901320-FA06-404B-9B0A-2D595EECC363}" presName="parentLin" presStyleCnt="0"/>
      <dgm:spPr/>
    </dgm:pt>
    <dgm:pt modelId="{9D39AA37-387E-499C-B87B-0B51771DC3A6}" type="pres">
      <dgm:prSet presAssocID="{6A901320-FA06-404B-9B0A-2D595EECC363}" presName="parentLeftMargin" presStyleLbl="node1" presStyleIdx="1" presStyleCnt="3"/>
      <dgm:spPr/>
      <dgm:t>
        <a:bodyPr/>
        <a:lstStyle/>
        <a:p>
          <a:endParaRPr lang="en-US"/>
        </a:p>
      </dgm:t>
    </dgm:pt>
    <dgm:pt modelId="{8129152C-87A5-4DB9-8DEB-C7CA4DEB77CE}" type="pres">
      <dgm:prSet presAssocID="{6A901320-FA06-404B-9B0A-2D595EECC363}" presName="parentText" presStyleLbl="node1" presStyleIdx="2" presStyleCnt="3">
        <dgm:presLayoutVars>
          <dgm:chMax val="0"/>
          <dgm:bulletEnabled val="1"/>
        </dgm:presLayoutVars>
      </dgm:prSet>
      <dgm:spPr/>
      <dgm:t>
        <a:bodyPr/>
        <a:lstStyle/>
        <a:p>
          <a:endParaRPr lang="en-US"/>
        </a:p>
      </dgm:t>
    </dgm:pt>
    <dgm:pt modelId="{A2877C46-A77E-4C93-B3EB-57051B16FE45}" type="pres">
      <dgm:prSet presAssocID="{6A901320-FA06-404B-9B0A-2D595EECC363}" presName="negativeSpace" presStyleCnt="0"/>
      <dgm:spPr/>
    </dgm:pt>
    <dgm:pt modelId="{8A6F45FE-74AF-4608-A3AB-3DA9DAB3F742}" type="pres">
      <dgm:prSet presAssocID="{6A901320-FA06-404B-9B0A-2D595EECC363}" presName="childText" presStyleLbl="conFgAcc1" presStyleIdx="2" presStyleCnt="3">
        <dgm:presLayoutVars>
          <dgm:bulletEnabled val="1"/>
        </dgm:presLayoutVars>
      </dgm:prSet>
      <dgm:spPr/>
    </dgm:pt>
  </dgm:ptLst>
  <dgm:cxnLst>
    <dgm:cxn modelId="{02EBCB56-38A4-444A-ABCF-DBD3C191F955}" type="presOf" srcId="{5A85DEDA-8B45-4692-9692-33F093C164C2}" destId="{8356969C-4D33-4567-8E62-CC1ABF9FFD38}" srcOrd="0" destOrd="0" presId="urn:microsoft.com/office/officeart/2005/8/layout/list1"/>
    <dgm:cxn modelId="{46CD0535-40F1-4E4E-AC90-7800FDB23ED6}" type="presOf" srcId="{F4DC81D3-0823-4E4C-B670-A5DDC331A0C5}" destId="{A2DC2563-07DC-4CDC-B05D-1E7500946C4B}" srcOrd="0" destOrd="0" presId="urn:microsoft.com/office/officeart/2005/8/layout/list1"/>
    <dgm:cxn modelId="{DBB5B9F7-CC9F-437F-BE39-0D4AAEFE627F}" srcId="{5A85DEDA-8B45-4692-9692-33F093C164C2}" destId="{F4DC81D3-0823-4E4C-B670-A5DDC331A0C5}" srcOrd="0" destOrd="0" parTransId="{ECCB4A7C-E147-43C8-8DFD-B8A0077D7D0F}" sibTransId="{8E9705A0-76C4-4D17-9C6D-B3054655040A}"/>
    <dgm:cxn modelId="{D3A5F396-0A07-431A-9266-5149B00558F8}" type="presOf" srcId="{07F36A33-2F2E-41A1-BC98-00A9C7F4A367}" destId="{1BA7ED12-71B5-4EB3-BAFD-3CFB4993DAA9}" srcOrd="1" destOrd="0" presId="urn:microsoft.com/office/officeart/2005/8/layout/list1"/>
    <dgm:cxn modelId="{811990C9-8CA0-498A-A179-78BFD28AF3A9}" type="presOf" srcId="{07F36A33-2F2E-41A1-BC98-00A9C7F4A367}" destId="{56D12EE3-EBE0-4EE5-A6D2-BBC3DF8B745D}" srcOrd="0" destOrd="0" presId="urn:microsoft.com/office/officeart/2005/8/layout/list1"/>
    <dgm:cxn modelId="{C4694DA5-C754-45C5-AACA-D308DE72EAD0}" type="presOf" srcId="{6A901320-FA06-404B-9B0A-2D595EECC363}" destId="{9D39AA37-387E-499C-B87B-0B51771DC3A6}" srcOrd="0" destOrd="0" presId="urn:microsoft.com/office/officeart/2005/8/layout/list1"/>
    <dgm:cxn modelId="{90B045E0-4E03-4CE4-B247-150FA6A1458F}" type="presOf" srcId="{6A901320-FA06-404B-9B0A-2D595EECC363}" destId="{8129152C-87A5-4DB9-8DEB-C7CA4DEB77CE}" srcOrd="1" destOrd="0" presId="urn:microsoft.com/office/officeart/2005/8/layout/list1"/>
    <dgm:cxn modelId="{C4BFCCA8-DE2E-4EC8-9982-713EBD8A72DF}" srcId="{5A85DEDA-8B45-4692-9692-33F093C164C2}" destId="{07F36A33-2F2E-41A1-BC98-00A9C7F4A367}" srcOrd="1" destOrd="0" parTransId="{41327A75-D48A-4F01-A95A-E0E95EA43029}" sibTransId="{EB4D13EB-7C1E-415A-A3F0-CADA70A30D8E}"/>
    <dgm:cxn modelId="{A0F949A0-11C3-4E32-9A59-F4DA9D1B7EBC}" type="presOf" srcId="{F4DC81D3-0823-4E4C-B670-A5DDC331A0C5}" destId="{BF84A756-24AB-417F-AAC2-2704EC516669}" srcOrd="1" destOrd="0" presId="urn:microsoft.com/office/officeart/2005/8/layout/list1"/>
    <dgm:cxn modelId="{2C0592BA-EC65-42C7-89BA-420ED30DFAAF}" srcId="{5A85DEDA-8B45-4692-9692-33F093C164C2}" destId="{6A901320-FA06-404B-9B0A-2D595EECC363}" srcOrd="2" destOrd="0" parTransId="{477108C8-28CD-419B-8507-504C2805C317}" sibTransId="{5A328322-E069-4EA3-A96E-2EF8D784E7FB}"/>
    <dgm:cxn modelId="{CAA4B0CD-644B-49C9-A873-67D116610A4C}" type="presParOf" srcId="{8356969C-4D33-4567-8E62-CC1ABF9FFD38}" destId="{3FDBA68E-831E-48B7-A563-693064454C22}" srcOrd="0" destOrd="0" presId="urn:microsoft.com/office/officeart/2005/8/layout/list1"/>
    <dgm:cxn modelId="{04CC86D0-3242-40EE-B560-952EE618A38F}" type="presParOf" srcId="{3FDBA68E-831E-48B7-A563-693064454C22}" destId="{A2DC2563-07DC-4CDC-B05D-1E7500946C4B}" srcOrd="0" destOrd="0" presId="urn:microsoft.com/office/officeart/2005/8/layout/list1"/>
    <dgm:cxn modelId="{30BBD2AC-C161-4B50-893C-6233D7F1F293}" type="presParOf" srcId="{3FDBA68E-831E-48B7-A563-693064454C22}" destId="{BF84A756-24AB-417F-AAC2-2704EC516669}" srcOrd="1" destOrd="0" presId="urn:microsoft.com/office/officeart/2005/8/layout/list1"/>
    <dgm:cxn modelId="{DE47C762-D914-4715-B17C-3E2999B27ED9}" type="presParOf" srcId="{8356969C-4D33-4567-8E62-CC1ABF9FFD38}" destId="{5CE30288-0545-4899-A8D1-1F14E0326A98}" srcOrd="1" destOrd="0" presId="urn:microsoft.com/office/officeart/2005/8/layout/list1"/>
    <dgm:cxn modelId="{FBA6B4D4-F022-4994-B7C0-B764D1042BB5}" type="presParOf" srcId="{8356969C-4D33-4567-8E62-CC1ABF9FFD38}" destId="{A685BE10-FFB4-4D99-99C2-F0B945E0C23A}" srcOrd="2" destOrd="0" presId="urn:microsoft.com/office/officeart/2005/8/layout/list1"/>
    <dgm:cxn modelId="{AC5F9894-89D1-480E-AA94-4A476B16D25B}" type="presParOf" srcId="{8356969C-4D33-4567-8E62-CC1ABF9FFD38}" destId="{9D05E467-8962-4FC3-8572-B2689F6A3903}" srcOrd="3" destOrd="0" presId="urn:microsoft.com/office/officeart/2005/8/layout/list1"/>
    <dgm:cxn modelId="{9BFE5115-4137-4F8D-9B3B-6BF0F726FAF0}" type="presParOf" srcId="{8356969C-4D33-4567-8E62-CC1ABF9FFD38}" destId="{CEFE87C9-8CC7-4901-A62A-339B3FB99684}" srcOrd="4" destOrd="0" presId="urn:microsoft.com/office/officeart/2005/8/layout/list1"/>
    <dgm:cxn modelId="{BE3F9690-923B-4A89-85DE-31A0DD360A60}" type="presParOf" srcId="{CEFE87C9-8CC7-4901-A62A-339B3FB99684}" destId="{56D12EE3-EBE0-4EE5-A6D2-BBC3DF8B745D}" srcOrd="0" destOrd="0" presId="urn:microsoft.com/office/officeart/2005/8/layout/list1"/>
    <dgm:cxn modelId="{4E4E5648-CF1F-4AB6-AAE3-83B67C02F320}" type="presParOf" srcId="{CEFE87C9-8CC7-4901-A62A-339B3FB99684}" destId="{1BA7ED12-71B5-4EB3-BAFD-3CFB4993DAA9}" srcOrd="1" destOrd="0" presId="urn:microsoft.com/office/officeart/2005/8/layout/list1"/>
    <dgm:cxn modelId="{F5587D55-3678-4EA5-9C81-E064554839CE}" type="presParOf" srcId="{8356969C-4D33-4567-8E62-CC1ABF9FFD38}" destId="{9F15CEA9-43D6-4A91-BAD3-98FF10DC74B0}" srcOrd="5" destOrd="0" presId="urn:microsoft.com/office/officeart/2005/8/layout/list1"/>
    <dgm:cxn modelId="{DC757616-CA78-48DC-A214-542A47757F43}" type="presParOf" srcId="{8356969C-4D33-4567-8E62-CC1ABF9FFD38}" destId="{80ADA3D6-2F8D-4836-BD5C-FBCE788DA906}" srcOrd="6" destOrd="0" presId="urn:microsoft.com/office/officeart/2005/8/layout/list1"/>
    <dgm:cxn modelId="{80B26652-8A61-470F-92CF-0CE1DA128D93}" type="presParOf" srcId="{8356969C-4D33-4567-8E62-CC1ABF9FFD38}" destId="{FEFAB5D6-1F77-4899-854B-C2E5B220EBE2}" srcOrd="7" destOrd="0" presId="urn:microsoft.com/office/officeart/2005/8/layout/list1"/>
    <dgm:cxn modelId="{4A2B397F-8491-4F13-81DD-24ED05AC8153}" type="presParOf" srcId="{8356969C-4D33-4567-8E62-CC1ABF9FFD38}" destId="{19280C00-D10B-4669-A408-793906C021D7}" srcOrd="8" destOrd="0" presId="urn:microsoft.com/office/officeart/2005/8/layout/list1"/>
    <dgm:cxn modelId="{4F8CD231-26F8-4D07-95B3-80EA2F94403B}" type="presParOf" srcId="{19280C00-D10B-4669-A408-793906C021D7}" destId="{9D39AA37-387E-499C-B87B-0B51771DC3A6}" srcOrd="0" destOrd="0" presId="urn:microsoft.com/office/officeart/2005/8/layout/list1"/>
    <dgm:cxn modelId="{19A02D15-9CB7-4F96-A8D9-16CCDCE35310}" type="presParOf" srcId="{19280C00-D10B-4669-A408-793906C021D7}" destId="{8129152C-87A5-4DB9-8DEB-C7CA4DEB77CE}" srcOrd="1" destOrd="0" presId="urn:microsoft.com/office/officeart/2005/8/layout/list1"/>
    <dgm:cxn modelId="{AC7899BB-2784-46EB-B87C-FCAD9A5F53FE}" type="presParOf" srcId="{8356969C-4D33-4567-8E62-CC1ABF9FFD38}" destId="{A2877C46-A77E-4C93-B3EB-57051B16FE45}" srcOrd="9" destOrd="0" presId="urn:microsoft.com/office/officeart/2005/8/layout/list1"/>
    <dgm:cxn modelId="{C00DADAD-5DAC-40AD-92F2-C32E0C562A61}" type="presParOf" srcId="{8356969C-4D33-4567-8E62-CC1ABF9FFD38}" destId="{8A6F45FE-74AF-4608-A3AB-3DA9DAB3F74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0134B-877A-4A3B-8E2C-7227C5A6459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2143ED9-B259-48BA-8D12-75553CBFDAC2}">
      <dgm:prSet phldrT="[Text]"/>
      <dgm:spPr/>
      <dgm:t>
        <a:bodyPr/>
        <a:lstStyle/>
        <a:p>
          <a:r>
            <a:rPr lang="en-US" spc="-5" dirty="0" err="1" smtClean="0">
              <a:solidFill>
                <a:schemeClr val="tx1"/>
              </a:solidFill>
              <a:latin typeface="Arial"/>
              <a:cs typeface="Arial"/>
            </a:rPr>
            <a:t>Merekam</a:t>
          </a:r>
          <a:r>
            <a:rPr lang="en-US" spc="-5" dirty="0" smtClean="0">
              <a:solidFill>
                <a:schemeClr val="tx1"/>
              </a:solidFill>
              <a:latin typeface="Arial"/>
              <a:cs typeface="Arial"/>
            </a:rPr>
            <a:t> data </a:t>
          </a:r>
          <a:r>
            <a:rPr lang="en-US" spc="-5" dirty="0" err="1" smtClean="0">
              <a:solidFill>
                <a:schemeClr val="tx1"/>
              </a:solidFill>
              <a:latin typeface="Arial"/>
              <a:cs typeface="Arial"/>
            </a:rPr>
            <a:t>sasaran</a:t>
          </a:r>
          <a:r>
            <a:rPr lang="en-US" spc="-5" dirty="0" smtClean="0">
              <a:solidFill>
                <a:schemeClr val="tx1"/>
              </a:solidFill>
              <a:latin typeface="Arial"/>
              <a:cs typeface="Arial"/>
            </a:rPr>
            <a:t> </a:t>
          </a:r>
          <a:r>
            <a:rPr lang="en-US" spc="-5" dirty="0" err="1" smtClean="0">
              <a:solidFill>
                <a:schemeClr val="tx1"/>
              </a:solidFill>
              <a:latin typeface="Arial"/>
              <a:cs typeface="Arial"/>
            </a:rPr>
            <a:t>kerja</a:t>
          </a:r>
          <a:r>
            <a:rPr lang="en-US" spc="-5" dirty="0" smtClean="0">
              <a:solidFill>
                <a:schemeClr val="tx1"/>
              </a:solidFill>
              <a:latin typeface="Arial"/>
              <a:cs typeface="Arial"/>
            </a:rPr>
            <a:t> </a:t>
          </a:r>
          <a:r>
            <a:rPr lang="en-US" spc="-5" dirty="0" err="1" smtClean="0">
              <a:solidFill>
                <a:schemeClr val="tx1"/>
              </a:solidFill>
              <a:latin typeface="Arial"/>
              <a:cs typeface="Arial"/>
            </a:rPr>
            <a:t>pegawai</a:t>
          </a:r>
          <a:r>
            <a:rPr lang="en-US" spc="-5" dirty="0" smtClean="0">
              <a:solidFill>
                <a:schemeClr val="tx1"/>
              </a:solidFill>
              <a:latin typeface="Arial"/>
              <a:cs typeface="Arial"/>
            </a:rPr>
            <a:t> yang </a:t>
          </a:r>
          <a:r>
            <a:rPr lang="en-US" dirty="0" err="1" smtClean="0">
              <a:solidFill>
                <a:schemeClr val="tx1"/>
              </a:solidFill>
              <a:latin typeface="Arial"/>
              <a:cs typeface="Arial"/>
            </a:rPr>
            <a:t>telah</a:t>
          </a:r>
          <a:r>
            <a:rPr lang="en-US" dirty="0" smtClean="0">
              <a:solidFill>
                <a:schemeClr val="tx1"/>
              </a:solidFill>
              <a:latin typeface="Arial"/>
              <a:cs typeface="Arial"/>
            </a:rPr>
            <a:t> </a:t>
          </a:r>
          <a:r>
            <a:rPr lang="en-US" spc="-5" dirty="0" err="1" smtClean="0">
              <a:solidFill>
                <a:schemeClr val="tx1"/>
              </a:solidFill>
              <a:latin typeface="Arial"/>
              <a:cs typeface="Arial"/>
            </a:rPr>
            <a:t>disepakati</a:t>
          </a:r>
          <a:r>
            <a:rPr lang="en-US" spc="-5" dirty="0" smtClean="0">
              <a:solidFill>
                <a:schemeClr val="tx1"/>
              </a:solidFill>
              <a:latin typeface="Arial"/>
              <a:cs typeface="Arial"/>
            </a:rPr>
            <a:t>, </a:t>
          </a:r>
          <a:r>
            <a:rPr lang="en-US" spc="-5" dirty="0" err="1" smtClean="0">
              <a:solidFill>
                <a:schemeClr val="tx1"/>
              </a:solidFill>
              <a:latin typeface="Arial"/>
              <a:cs typeface="Arial"/>
            </a:rPr>
            <a:t>Merekam</a:t>
          </a:r>
          <a:r>
            <a:rPr lang="en-US" spc="-5" dirty="0" smtClean="0">
              <a:solidFill>
                <a:schemeClr val="tx1"/>
              </a:solidFill>
              <a:latin typeface="Arial"/>
              <a:cs typeface="Arial"/>
            </a:rPr>
            <a:t> </a:t>
          </a:r>
          <a:r>
            <a:rPr lang="en-US" spc="-5" dirty="0" err="1" smtClean="0">
              <a:solidFill>
                <a:schemeClr val="tx1"/>
              </a:solidFill>
              <a:latin typeface="Arial"/>
              <a:cs typeface="Arial"/>
            </a:rPr>
            <a:t>hasil</a:t>
          </a:r>
          <a:r>
            <a:rPr lang="en-US" spc="-5" dirty="0" smtClean="0">
              <a:solidFill>
                <a:schemeClr val="tx1"/>
              </a:solidFill>
              <a:latin typeface="Arial"/>
              <a:cs typeface="Arial"/>
            </a:rPr>
            <a:t>  </a:t>
          </a:r>
          <a:r>
            <a:rPr lang="en-US" spc="-5" dirty="0" err="1" smtClean="0">
              <a:solidFill>
                <a:schemeClr val="tx1"/>
              </a:solidFill>
              <a:latin typeface="Arial"/>
              <a:cs typeface="Arial"/>
            </a:rPr>
            <a:t>realisasinya</a:t>
          </a:r>
          <a:endParaRPr lang="en-US" dirty="0">
            <a:solidFill>
              <a:schemeClr val="tx1"/>
            </a:solidFill>
          </a:endParaRPr>
        </a:p>
      </dgm:t>
    </dgm:pt>
    <dgm:pt modelId="{519B1E82-BA45-47C6-832F-1ECD9DC64381}" type="parTrans" cxnId="{2530D93D-FB99-4C8F-B773-ABEC9BF78854}">
      <dgm:prSet/>
      <dgm:spPr/>
      <dgm:t>
        <a:bodyPr/>
        <a:lstStyle/>
        <a:p>
          <a:endParaRPr lang="en-US"/>
        </a:p>
      </dgm:t>
    </dgm:pt>
    <dgm:pt modelId="{4BABB500-0167-4D50-BC27-C7F747244B29}" type="sibTrans" cxnId="{2530D93D-FB99-4C8F-B773-ABEC9BF78854}">
      <dgm:prSet/>
      <dgm:spPr/>
      <dgm:t>
        <a:bodyPr/>
        <a:lstStyle/>
        <a:p>
          <a:endParaRPr lang="en-US"/>
        </a:p>
      </dgm:t>
    </dgm:pt>
    <dgm:pt modelId="{3CA3AE51-EBE0-48B6-A539-FC27C770FBAA}">
      <dgm:prSet phldrT="[Text]"/>
      <dgm:spPr/>
      <dgm:t>
        <a:bodyPr/>
        <a:lstStyle/>
        <a:p>
          <a:r>
            <a:rPr lang="en-US" spc="-5" dirty="0" err="1" smtClean="0">
              <a:solidFill>
                <a:schemeClr val="tx1"/>
              </a:solidFill>
              <a:latin typeface="Arial"/>
              <a:cs typeface="Arial"/>
            </a:rPr>
            <a:t>Merekam</a:t>
          </a:r>
          <a:r>
            <a:rPr lang="en-US" spc="-5" dirty="0" smtClean="0">
              <a:solidFill>
                <a:schemeClr val="tx1"/>
              </a:solidFill>
              <a:latin typeface="Arial"/>
              <a:cs typeface="Arial"/>
            </a:rPr>
            <a:t> </a:t>
          </a:r>
          <a:r>
            <a:rPr lang="en-US" spc="-5" dirty="0" err="1" smtClean="0">
              <a:solidFill>
                <a:schemeClr val="tx1"/>
              </a:solidFill>
              <a:latin typeface="Arial"/>
              <a:cs typeface="Arial"/>
            </a:rPr>
            <a:t>hasil</a:t>
          </a:r>
          <a:r>
            <a:rPr lang="en-US" spc="-5" dirty="0" smtClean="0">
              <a:solidFill>
                <a:schemeClr val="tx1"/>
              </a:solidFill>
              <a:latin typeface="Arial"/>
              <a:cs typeface="Arial"/>
            </a:rPr>
            <a:t> </a:t>
          </a:r>
          <a:r>
            <a:rPr lang="en-US" spc="-5" dirty="0" err="1" smtClean="0">
              <a:solidFill>
                <a:schemeClr val="tx1"/>
              </a:solidFill>
              <a:latin typeface="Arial"/>
              <a:cs typeface="Arial"/>
            </a:rPr>
            <a:t>penilaian</a:t>
          </a:r>
          <a:r>
            <a:rPr lang="en-US" spc="-5" dirty="0" smtClean="0">
              <a:solidFill>
                <a:schemeClr val="tx1"/>
              </a:solidFill>
              <a:latin typeface="Arial"/>
              <a:cs typeface="Arial"/>
            </a:rPr>
            <a:t> </a:t>
          </a:r>
          <a:r>
            <a:rPr lang="en-US" spc="-5" dirty="0" err="1" smtClean="0">
              <a:solidFill>
                <a:schemeClr val="tx1"/>
              </a:solidFill>
              <a:latin typeface="Arial"/>
              <a:cs typeface="Arial"/>
            </a:rPr>
            <a:t>prestasi</a:t>
          </a:r>
          <a:r>
            <a:rPr lang="en-US" spc="-5" dirty="0" smtClean="0">
              <a:solidFill>
                <a:schemeClr val="tx1"/>
              </a:solidFill>
              <a:latin typeface="Arial"/>
              <a:cs typeface="Arial"/>
            </a:rPr>
            <a:t> </a:t>
          </a:r>
          <a:r>
            <a:rPr lang="en-US" spc="-5" dirty="0" err="1" smtClean="0">
              <a:solidFill>
                <a:schemeClr val="tx1"/>
              </a:solidFill>
              <a:latin typeface="Arial"/>
              <a:cs typeface="Arial"/>
            </a:rPr>
            <a:t>kerjanya</a:t>
          </a:r>
          <a:r>
            <a:rPr lang="en-US" spc="-5" dirty="0" smtClean="0">
              <a:solidFill>
                <a:schemeClr val="tx1"/>
              </a:solidFill>
              <a:latin typeface="Arial"/>
              <a:cs typeface="Arial"/>
            </a:rPr>
            <a:t>, yang </a:t>
          </a:r>
          <a:r>
            <a:rPr lang="en-US" spc="-5" dirty="0" err="1" smtClean="0">
              <a:solidFill>
                <a:schemeClr val="tx1"/>
              </a:solidFill>
              <a:latin typeface="Arial"/>
              <a:cs typeface="Arial"/>
            </a:rPr>
            <a:t>secara</a:t>
          </a:r>
          <a:r>
            <a:rPr lang="en-US" spc="-5" dirty="0" smtClean="0">
              <a:solidFill>
                <a:schemeClr val="tx1"/>
              </a:solidFill>
              <a:latin typeface="Arial"/>
              <a:cs typeface="Arial"/>
            </a:rPr>
            <a:t> </a:t>
          </a:r>
          <a:r>
            <a:rPr lang="en-US" spc="-5" dirty="0" err="1" smtClean="0">
              <a:solidFill>
                <a:schemeClr val="tx1"/>
              </a:solidFill>
              <a:latin typeface="Arial"/>
              <a:cs typeface="Arial"/>
            </a:rPr>
            <a:t>keseluruhan</a:t>
          </a:r>
          <a:r>
            <a:rPr lang="en-US" spc="-5" dirty="0" smtClean="0">
              <a:solidFill>
                <a:schemeClr val="tx1"/>
              </a:solidFill>
              <a:latin typeface="Arial"/>
              <a:cs typeface="Arial"/>
            </a:rPr>
            <a:t> </a:t>
          </a:r>
          <a:r>
            <a:rPr lang="en-US" spc="-5" dirty="0" err="1" smtClean="0">
              <a:solidFill>
                <a:schemeClr val="tx1"/>
              </a:solidFill>
              <a:latin typeface="Arial"/>
              <a:cs typeface="Arial"/>
            </a:rPr>
            <a:t>di</a:t>
          </a:r>
          <a:r>
            <a:rPr lang="en-US" spc="-5" dirty="0" smtClean="0">
              <a:solidFill>
                <a:schemeClr val="tx1"/>
              </a:solidFill>
              <a:latin typeface="Arial"/>
              <a:cs typeface="Arial"/>
            </a:rPr>
            <a:t> input  </a:t>
          </a:r>
          <a:r>
            <a:rPr lang="en-US" spc="-5" dirty="0" err="1" smtClean="0">
              <a:solidFill>
                <a:schemeClr val="tx1"/>
              </a:solidFill>
              <a:latin typeface="Arial"/>
              <a:cs typeface="Arial"/>
            </a:rPr>
            <a:t>datanya</a:t>
          </a:r>
          <a:endParaRPr lang="en-US" dirty="0">
            <a:solidFill>
              <a:schemeClr val="tx1"/>
            </a:solidFill>
          </a:endParaRPr>
        </a:p>
      </dgm:t>
    </dgm:pt>
    <dgm:pt modelId="{877A4215-7E25-4E34-84E3-F63F2E2AB642}" type="parTrans" cxnId="{98B3111C-2916-4017-A134-0C78EE795812}">
      <dgm:prSet/>
      <dgm:spPr/>
      <dgm:t>
        <a:bodyPr/>
        <a:lstStyle/>
        <a:p>
          <a:endParaRPr lang="en-US"/>
        </a:p>
      </dgm:t>
    </dgm:pt>
    <dgm:pt modelId="{3F283DD8-DF37-453A-97FE-775734927566}" type="sibTrans" cxnId="{98B3111C-2916-4017-A134-0C78EE795812}">
      <dgm:prSet/>
      <dgm:spPr/>
      <dgm:t>
        <a:bodyPr/>
        <a:lstStyle/>
        <a:p>
          <a:endParaRPr lang="en-US"/>
        </a:p>
      </dgm:t>
    </dgm:pt>
    <dgm:pt modelId="{EA96B59D-F160-4D15-B834-EC2237757438}">
      <dgm:prSet phldrT="[Text]"/>
      <dgm:spPr/>
      <dgm:t>
        <a:bodyPr/>
        <a:lstStyle/>
        <a:p>
          <a:r>
            <a:rPr lang="en-US" spc="-5" dirty="0" err="1" smtClean="0">
              <a:solidFill>
                <a:schemeClr val="tx1"/>
              </a:solidFill>
              <a:latin typeface="Arial"/>
              <a:cs typeface="Arial"/>
            </a:rPr>
            <a:t>Merekam</a:t>
          </a:r>
          <a:r>
            <a:rPr lang="en-US" spc="-5" dirty="0" smtClean="0">
              <a:solidFill>
                <a:schemeClr val="tx1"/>
              </a:solidFill>
              <a:latin typeface="Arial"/>
              <a:cs typeface="Arial"/>
            </a:rPr>
            <a:t> </a:t>
          </a:r>
          <a:r>
            <a:rPr lang="en-US" spc="-5" dirty="0" err="1" smtClean="0">
              <a:solidFill>
                <a:schemeClr val="tx1"/>
              </a:solidFill>
              <a:latin typeface="Arial"/>
              <a:cs typeface="Arial"/>
            </a:rPr>
            <a:t>progres</a:t>
          </a:r>
          <a:r>
            <a:rPr lang="en-US" spc="-5" dirty="0" smtClean="0">
              <a:solidFill>
                <a:schemeClr val="tx1"/>
              </a:solidFill>
              <a:latin typeface="Arial"/>
              <a:cs typeface="Arial"/>
            </a:rPr>
            <a:t> </a:t>
          </a:r>
          <a:r>
            <a:rPr lang="en-US" spc="-5" dirty="0" err="1" smtClean="0">
              <a:solidFill>
                <a:schemeClr val="tx1"/>
              </a:solidFill>
              <a:latin typeface="Arial"/>
              <a:cs typeface="Arial"/>
            </a:rPr>
            <a:t>bulanan</a:t>
          </a:r>
          <a:r>
            <a:rPr lang="en-US" spc="-5" dirty="0" smtClean="0">
              <a:solidFill>
                <a:schemeClr val="tx1"/>
              </a:solidFill>
              <a:latin typeface="Arial"/>
              <a:cs typeface="Arial"/>
            </a:rPr>
            <a:t> yang </a:t>
          </a:r>
          <a:r>
            <a:rPr lang="en-US" spc="-5" dirty="0" err="1" smtClean="0">
              <a:solidFill>
                <a:schemeClr val="tx1"/>
              </a:solidFill>
              <a:latin typeface="Arial"/>
              <a:cs typeface="Arial"/>
            </a:rPr>
            <a:t>datanya</a:t>
          </a:r>
          <a:r>
            <a:rPr lang="en-US" spc="-5" dirty="0" smtClean="0">
              <a:solidFill>
                <a:schemeClr val="tx1"/>
              </a:solidFill>
              <a:latin typeface="Arial"/>
              <a:cs typeface="Arial"/>
            </a:rPr>
            <a:t> </a:t>
          </a:r>
          <a:r>
            <a:rPr lang="en-US" spc="-5" dirty="0" err="1" smtClean="0">
              <a:solidFill>
                <a:schemeClr val="tx1"/>
              </a:solidFill>
              <a:latin typeface="Arial"/>
              <a:cs typeface="Arial"/>
            </a:rPr>
            <a:t>didapat</a:t>
          </a:r>
          <a:r>
            <a:rPr lang="en-US" spc="-5" dirty="0" smtClean="0">
              <a:solidFill>
                <a:schemeClr val="tx1"/>
              </a:solidFill>
              <a:latin typeface="Arial"/>
              <a:cs typeface="Arial"/>
            </a:rPr>
            <a:t> </a:t>
          </a:r>
          <a:r>
            <a:rPr lang="en-US" spc="-5" dirty="0" err="1" smtClean="0">
              <a:solidFill>
                <a:schemeClr val="tx1"/>
              </a:solidFill>
              <a:latin typeface="Arial"/>
              <a:cs typeface="Arial"/>
            </a:rPr>
            <a:t>dari</a:t>
          </a:r>
          <a:r>
            <a:rPr lang="en-US" spc="-5" dirty="0" smtClean="0">
              <a:solidFill>
                <a:schemeClr val="tx1"/>
              </a:solidFill>
              <a:latin typeface="Arial"/>
              <a:cs typeface="Arial"/>
            </a:rPr>
            <a:t> </a:t>
          </a:r>
          <a:r>
            <a:rPr lang="en-US" spc="-5" dirty="0" err="1" smtClean="0">
              <a:solidFill>
                <a:schemeClr val="tx1"/>
              </a:solidFill>
              <a:latin typeface="Arial"/>
              <a:cs typeface="Arial"/>
            </a:rPr>
            <a:t>penilaian</a:t>
          </a:r>
          <a:r>
            <a:rPr lang="en-US" spc="-5" dirty="0" smtClean="0">
              <a:solidFill>
                <a:schemeClr val="tx1"/>
              </a:solidFill>
              <a:latin typeface="Arial"/>
              <a:cs typeface="Arial"/>
            </a:rPr>
            <a:t> </a:t>
          </a:r>
          <a:r>
            <a:rPr lang="en-US" spc="-5" dirty="0" err="1" smtClean="0">
              <a:solidFill>
                <a:schemeClr val="tx1"/>
              </a:solidFill>
              <a:latin typeface="Arial"/>
              <a:cs typeface="Arial"/>
            </a:rPr>
            <a:t>periodik</a:t>
          </a:r>
          <a:r>
            <a:rPr lang="en-US" spc="-5" dirty="0" smtClean="0">
              <a:solidFill>
                <a:schemeClr val="tx1"/>
              </a:solidFill>
              <a:latin typeface="Arial"/>
              <a:cs typeface="Arial"/>
            </a:rPr>
            <a:t> </a:t>
          </a:r>
          <a:r>
            <a:rPr lang="en-US" spc="-5" dirty="0" err="1" smtClean="0">
              <a:solidFill>
                <a:schemeClr val="tx1"/>
              </a:solidFill>
              <a:latin typeface="Arial"/>
              <a:cs typeface="Arial"/>
            </a:rPr>
            <a:t>atasan</a:t>
          </a:r>
          <a:r>
            <a:rPr lang="en-US" spc="-5" dirty="0" smtClean="0">
              <a:solidFill>
                <a:schemeClr val="tx1"/>
              </a:solidFill>
              <a:latin typeface="Arial"/>
              <a:cs typeface="Arial"/>
            </a:rPr>
            <a:t>  </a:t>
          </a:r>
          <a:r>
            <a:rPr lang="en-US" spc="-5" dirty="0" err="1" smtClean="0">
              <a:solidFill>
                <a:schemeClr val="tx1"/>
              </a:solidFill>
              <a:latin typeface="Arial"/>
              <a:cs typeface="Arial"/>
            </a:rPr>
            <a:t>kepada</a:t>
          </a:r>
          <a:r>
            <a:rPr lang="en-US" spc="-5" dirty="0" smtClean="0">
              <a:solidFill>
                <a:schemeClr val="tx1"/>
              </a:solidFill>
              <a:latin typeface="Arial"/>
              <a:cs typeface="Arial"/>
            </a:rPr>
            <a:t> </a:t>
          </a:r>
          <a:r>
            <a:rPr lang="en-US" spc="-5" dirty="0" err="1" smtClean="0">
              <a:solidFill>
                <a:schemeClr val="tx1"/>
              </a:solidFill>
              <a:latin typeface="Arial"/>
              <a:cs typeface="Arial"/>
            </a:rPr>
            <a:t>bawahan</a:t>
          </a:r>
          <a:endParaRPr lang="en-US" dirty="0">
            <a:solidFill>
              <a:schemeClr val="tx1"/>
            </a:solidFill>
          </a:endParaRPr>
        </a:p>
      </dgm:t>
    </dgm:pt>
    <dgm:pt modelId="{86E0DB3E-E15C-4903-A5AA-E4CED1D2BEDE}" type="parTrans" cxnId="{C35F291F-5892-4415-8F52-547D9ACEDE43}">
      <dgm:prSet/>
      <dgm:spPr/>
      <dgm:t>
        <a:bodyPr/>
        <a:lstStyle/>
        <a:p>
          <a:endParaRPr lang="en-US"/>
        </a:p>
      </dgm:t>
    </dgm:pt>
    <dgm:pt modelId="{58FB8A7A-0826-4E7C-B50C-1A993464FF33}" type="sibTrans" cxnId="{C35F291F-5892-4415-8F52-547D9ACEDE43}">
      <dgm:prSet/>
      <dgm:spPr/>
      <dgm:t>
        <a:bodyPr/>
        <a:lstStyle/>
        <a:p>
          <a:endParaRPr lang="en-US"/>
        </a:p>
      </dgm:t>
    </dgm:pt>
    <dgm:pt modelId="{A53A7231-3734-4238-AC04-2AD3E7D6DEEA}">
      <dgm:prSet phldrT="[Text]"/>
      <dgm:spPr/>
      <dgm:t>
        <a:bodyPr/>
        <a:lstStyle/>
        <a:p>
          <a:r>
            <a:rPr lang="en-US" spc="-5" dirty="0" err="1" smtClean="0">
              <a:solidFill>
                <a:schemeClr val="tx1"/>
              </a:solidFill>
              <a:latin typeface="Arial"/>
              <a:cs typeface="Arial"/>
            </a:rPr>
            <a:t>Merekam</a:t>
          </a:r>
          <a:r>
            <a:rPr lang="en-US" spc="-5" dirty="0" smtClean="0">
              <a:solidFill>
                <a:schemeClr val="tx1"/>
              </a:solidFill>
              <a:latin typeface="Arial"/>
              <a:cs typeface="Arial"/>
            </a:rPr>
            <a:t> </a:t>
          </a:r>
          <a:r>
            <a:rPr lang="en-US" spc="-5" dirty="0" err="1" smtClean="0">
              <a:solidFill>
                <a:schemeClr val="tx1"/>
              </a:solidFill>
              <a:latin typeface="Arial"/>
              <a:cs typeface="Arial"/>
            </a:rPr>
            <a:t>aktivitas</a:t>
          </a:r>
          <a:r>
            <a:rPr lang="en-US" spc="-5" dirty="0" smtClean="0">
              <a:solidFill>
                <a:schemeClr val="tx1"/>
              </a:solidFill>
              <a:latin typeface="Arial"/>
              <a:cs typeface="Arial"/>
            </a:rPr>
            <a:t> </a:t>
          </a:r>
          <a:r>
            <a:rPr lang="en-US" spc="-5" dirty="0" err="1" smtClean="0">
              <a:solidFill>
                <a:schemeClr val="tx1"/>
              </a:solidFill>
              <a:latin typeface="Arial"/>
              <a:cs typeface="Arial"/>
            </a:rPr>
            <a:t>harian</a:t>
          </a:r>
          <a:r>
            <a:rPr lang="en-US" spc="-5" dirty="0" smtClean="0">
              <a:solidFill>
                <a:schemeClr val="tx1"/>
              </a:solidFill>
              <a:latin typeface="Arial"/>
              <a:cs typeface="Arial"/>
            </a:rPr>
            <a:t> </a:t>
          </a:r>
          <a:r>
            <a:rPr lang="en-US" spc="-5" dirty="0" err="1" smtClean="0">
              <a:solidFill>
                <a:schemeClr val="tx1"/>
              </a:solidFill>
              <a:latin typeface="Arial"/>
              <a:cs typeface="Arial"/>
            </a:rPr>
            <a:t>dalam</a:t>
          </a:r>
          <a:r>
            <a:rPr lang="en-US" spc="-5" dirty="0" smtClean="0">
              <a:solidFill>
                <a:schemeClr val="tx1"/>
              </a:solidFill>
              <a:latin typeface="Arial"/>
              <a:cs typeface="Arial"/>
            </a:rPr>
            <a:t> </a:t>
          </a:r>
          <a:r>
            <a:rPr lang="en-US" spc="-5" dirty="0" err="1" smtClean="0">
              <a:solidFill>
                <a:schemeClr val="tx1"/>
              </a:solidFill>
              <a:latin typeface="Arial"/>
              <a:cs typeface="Arial"/>
            </a:rPr>
            <a:t>rangka</a:t>
          </a:r>
          <a:r>
            <a:rPr lang="en-US" spc="-5" dirty="0" smtClean="0">
              <a:solidFill>
                <a:schemeClr val="tx1"/>
              </a:solidFill>
              <a:latin typeface="Arial"/>
              <a:cs typeface="Arial"/>
            </a:rPr>
            <a:t> </a:t>
          </a:r>
          <a:r>
            <a:rPr lang="en-US" spc="-10" dirty="0" err="1" smtClean="0">
              <a:solidFill>
                <a:schemeClr val="tx1"/>
              </a:solidFill>
              <a:latin typeface="Arial"/>
              <a:cs typeface="Arial"/>
            </a:rPr>
            <a:t>upaya</a:t>
          </a:r>
          <a:r>
            <a:rPr lang="en-US" spc="-10" dirty="0" smtClean="0">
              <a:solidFill>
                <a:schemeClr val="tx1"/>
              </a:solidFill>
              <a:latin typeface="Arial"/>
              <a:cs typeface="Arial"/>
            </a:rPr>
            <a:t> </a:t>
          </a:r>
          <a:r>
            <a:rPr lang="en-US" spc="-5" dirty="0" err="1" smtClean="0">
              <a:solidFill>
                <a:schemeClr val="tx1"/>
              </a:solidFill>
              <a:latin typeface="Arial"/>
              <a:cs typeface="Arial"/>
            </a:rPr>
            <a:t>pelaksanaan</a:t>
          </a:r>
          <a:r>
            <a:rPr lang="en-US" spc="-5" dirty="0" smtClean="0">
              <a:solidFill>
                <a:schemeClr val="tx1"/>
              </a:solidFill>
              <a:latin typeface="Arial"/>
              <a:cs typeface="Arial"/>
            </a:rPr>
            <a:t> </a:t>
          </a:r>
          <a:r>
            <a:rPr lang="en-US" spc="-5" dirty="0" err="1" smtClean="0">
              <a:solidFill>
                <a:schemeClr val="tx1"/>
              </a:solidFill>
              <a:latin typeface="Arial"/>
              <a:cs typeface="Arial"/>
            </a:rPr>
            <a:t>tahapan</a:t>
          </a:r>
          <a:r>
            <a:rPr lang="en-US" spc="-5" dirty="0" smtClean="0">
              <a:solidFill>
                <a:schemeClr val="tx1"/>
              </a:solidFill>
              <a:latin typeface="Arial"/>
              <a:cs typeface="Arial"/>
            </a:rPr>
            <a:t> </a:t>
          </a:r>
          <a:r>
            <a:rPr lang="en-US" spc="-5" dirty="0" err="1" smtClean="0">
              <a:solidFill>
                <a:schemeClr val="tx1"/>
              </a:solidFill>
              <a:latin typeface="Arial"/>
              <a:cs typeface="Arial"/>
            </a:rPr>
            <a:t>pencapaian</a:t>
          </a:r>
          <a:r>
            <a:rPr lang="en-US" spc="-5" dirty="0" smtClean="0">
              <a:solidFill>
                <a:schemeClr val="tx1"/>
              </a:solidFill>
              <a:latin typeface="Arial"/>
              <a:cs typeface="Arial"/>
            </a:rPr>
            <a:t>  target </a:t>
          </a:r>
          <a:r>
            <a:rPr lang="en-US" spc="-5" dirty="0" err="1" smtClean="0">
              <a:solidFill>
                <a:schemeClr val="tx1"/>
              </a:solidFill>
              <a:latin typeface="Arial"/>
              <a:cs typeface="Arial"/>
            </a:rPr>
            <a:t>sasaran</a:t>
          </a:r>
          <a:r>
            <a:rPr lang="en-US" spc="-5" dirty="0" smtClean="0">
              <a:solidFill>
                <a:schemeClr val="tx1"/>
              </a:solidFill>
              <a:latin typeface="Arial"/>
              <a:cs typeface="Arial"/>
            </a:rPr>
            <a:t> </a:t>
          </a:r>
          <a:r>
            <a:rPr lang="en-US" spc="-5" dirty="0" err="1" smtClean="0">
              <a:solidFill>
                <a:schemeClr val="tx1"/>
              </a:solidFill>
              <a:latin typeface="Arial"/>
              <a:cs typeface="Arial"/>
            </a:rPr>
            <a:t>kerja</a:t>
          </a:r>
          <a:r>
            <a:rPr lang="en-US" spc="-5" dirty="0" smtClean="0">
              <a:solidFill>
                <a:schemeClr val="tx1"/>
              </a:solidFill>
              <a:latin typeface="Arial"/>
              <a:cs typeface="Arial"/>
            </a:rPr>
            <a:t> </a:t>
          </a:r>
          <a:r>
            <a:rPr lang="en-US" spc="-10" dirty="0" err="1" smtClean="0">
              <a:solidFill>
                <a:schemeClr val="tx1"/>
              </a:solidFill>
              <a:latin typeface="Arial"/>
              <a:cs typeface="Arial"/>
            </a:rPr>
            <a:t>pegawai</a:t>
          </a:r>
          <a:r>
            <a:rPr lang="en-US" spc="-10" dirty="0" smtClean="0">
              <a:solidFill>
                <a:schemeClr val="tx1"/>
              </a:solidFill>
              <a:latin typeface="Arial"/>
              <a:cs typeface="Arial"/>
            </a:rPr>
            <a:t> </a:t>
          </a:r>
          <a:r>
            <a:rPr lang="en-US" spc="-5" dirty="0" err="1" smtClean="0">
              <a:solidFill>
                <a:schemeClr val="tx1"/>
              </a:solidFill>
              <a:latin typeface="Arial"/>
              <a:cs typeface="Arial"/>
            </a:rPr>
            <a:t>di</a:t>
          </a:r>
          <a:r>
            <a:rPr lang="en-US" spc="-5" dirty="0" smtClean="0">
              <a:solidFill>
                <a:schemeClr val="tx1"/>
              </a:solidFill>
              <a:latin typeface="Arial"/>
              <a:cs typeface="Arial"/>
            </a:rPr>
            <a:t> </a:t>
          </a:r>
          <a:r>
            <a:rPr lang="en-US" dirty="0" err="1" smtClean="0">
              <a:solidFill>
                <a:schemeClr val="tx1"/>
              </a:solidFill>
              <a:latin typeface="Arial"/>
              <a:cs typeface="Arial"/>
            </a:rPr>
            <a:t>akhir</a:t>
          </a:r>
          <a:r>
            <a:rPr lang="en-US" spc="10" dirty="0" smtClean="0">
              <a:solidFill>
                <a:schemeClr val="tx1"/>
              </a:solidFill>
              <a:latin typeface="Arial"/>
              <a:cs typeface="Arial"/>
            </a:rPr>
            <a:t> </a:t>
          </a:r>
          <a:r>
            <a:rPr lang="en-US" spc="-5" dirty="0" err="1" smtClean="0">
              <a:solidFill>
                <a:schemeClr val="tx1"/>
              </a:solidFill>
              <a:latin typeface="Arial"/>
              <a:cs typeface="Arial"/>
            </a:rPr>
            <a:t>tahun</a:t>
          </a:r>
          <a:endParaRPr lang="en-US" dirty="0">
            <a:solidFill>
              <a:schemeClr val="tx1"/>
            </a:solidFill>
          </a:endParaRPr>
        </a:p>
      </dgm:t>
    </dgm:pt>
    <dgm:pt modelId="{D6982143-C967-4ABF-8921-E41460BAEB10}" type="parTrans" cxnId="{CFF0AB34-7E35-4D42-BB47-34FDBB7B70C3}">
      <dgm:prSet/>
      <dgm:spPr/>
      <dgm:t>
        <a:bodyPr/>
        <a:lstStyle/>
        <a:p>
          <a:endParaRPr lang="en-US"/>
        </a:p>
      </dgm:t>
    </dgm:pt>
    <dgm:pt modelId="{539B3056-D8D3-44C7-A115-148F87535DE2}" type="sibTrans" cxnId="{CFF0AB34-7E35-4D42-BB47-34FDBB7B70C3}">
      <dgm:prSet/>
      <dgm:spPr/>
      <dgm:t>
        <a:bodyPr/>
        <a:lstStyle/>
        <a:p>
          <a:endParaRPr lang="en-US"/>
        </a:p>
      </dgm:t>
    </dgm:pt>
    <dgm:pt modelId="{E688DB51-3764-487F-A446-12451DD331D7}">
      <dgm:prSet phldrT="[Text]"/>
      <dgm:spPr/>
      <dgm:t>
        <a:bodyPr/>
        <a:lstStyle/>
        <a:p>
          <a:r>
            <a:rPr lang="en-US" spc="-5" dirty="0" err="1" smtClean="0">
              <a:solidFill>
                <a:schemeClr val="tx1"/>
              </a:solidFill>
              <a:latin typeface="Arial"/>
              <a:cs typeface="Arial"/>
            </a:rPr>
            <a:t>Merekam</a:t>
          </a:r>
          <a:r>
            <a:rPr lang="en-US" spc="-5" dirty="0" smtClean="0">
              <a:solidFill>
                <a:schemeClr val="tx1"/>
              </a:solidFill>
              <a:latin typeface="Arial"/>
              <a:cs typeface="Arial"/>
            </a:rPr>
            <a:t> </a:t>
          </a:r>
          <a:r>
            <a:rPr lang="en-US" spc="-5" dirty="0" err="1" smtClean="0">
              <a:solidFill>
                <a:schemeClr val="tx1"/>
              </a:solidFill>
              <a:latin typeface="Arial"/>
              <a:cs typeface="Arial"/>
            </a:rPr>
            <a:t>koreksi</a:t>
          </a:r>
          <a:r>
            <a:rPr lang="en-US" spc="10" dirty="0" smtClean="0">
              <a:solidFill>
                <a:schemeClr val="tx1"/>
              </a:solidFill>
              <a:latin typeface="Arial"/>
              <a:cs typeface="Arial"/>
            </a:rPr>
            <a:t> </a:t>
          </a:r>
          <a:r>
            <a:rPr lang="en-US" spc="-5" dirty="0" smtClean="0">
              <a:solidFill>
                <a:schemeClr val="tx1"/>
              </a:solidFill>
              <a:latin typeface="Arial"/>
              <a:cs typeface="Arial"/>
            </a:rPr>
            <a:t>target                      </a:t>
          </a:r>
          <a:r>
            <a:rPr lang="en-US" spc="-5" dirty="0" err="1" smtClean="0">
              <a:solidFill>
                <a:schemeClr val="tx1"/>
              </a:solidFill>
              <a:latin typeface="Arial"/>
              <a:cs typeface="Arial"/>
            </a:rPr>
            <a:t>Merekam</a:t>
          </a:r>
          <a:r>
            <a:rPr lang="en-US" spc="-5" dirty="0" smtClean="0">
              <a:solidFill>
                <a:schemeClr val="tx1"/>
              </a:solidFill>
              <a:latin typeface="Arial"/>
              <a:cs typeface="Arial"/>
            </a:rPr>
            <a:t> </a:t>
          </a:r>
          <a:r>
            <a:rPr lang="en-US" spc="-5" dirty="0" err="1" smtClean="0">
              <a:solidFill>
                <a:schemeClr val="tx1"/>
              </a:solidFill>
              <a:latin typeface="Arial"/>
              <a:cs typeface="Arial"/>
            </a:rPr>
            <a:t>tugas</a:t>
          </a:r>
          <a:r>
            <a:rPr lang="en-US" spc="-5" dirty="0" smtClean="0">
              <a:solidFill>
                <a:schemeClr val="tx1"/>
              </a:solidFill>
              <a:latin typeface="Arial"/>
              <a:cs typeface="Arial"/>
            </a:rPr>
            <a:t> </a:t>
          </a:r>
          <a:r>
            <a:rPr lang="en-US" spc="-5" dirty="0" err="1" smtClean="0">
              <a:solidFill>
                <a:schemeClr val="tx1"/>
              </a:solidFill>
              <a:latin typeface="Arial"/>
              <a:cs typeface="Arial"/>
            </a:rPr>
            <a:t>tambahan</a:t>
          </a:r>
          <a:r>
            <a:rPr lang="en-US" spc="-5" dirty="0" smtClean="0">
              <a:solidFill>
                <a:schemeClr val="tx1"/>
              </a:solidFill>
              <a:latin typeface="Arial"/>
              <a:cs typeface="Arial"/>
            </a:rPr>
            <a:t>                  </a:t>
          </a:r>
          <a:r>
            <a:rPr lang="en-US" spc="-5" dirty="0" err="1" smtClean="0">
              <a:solidFill>
                <a:schemeClr val="tx1"/>
              </a:solidFill>
              <a:latin typeface="Arial"/>
              <a:cs typeface="Arial"/>
            </a:rPr>
            <a:t>Merekam</a:t>
          </a:r>
          <a:r>
            <a:rPr lang="en-US" spc="-5" dirty="0" smtClean="0">
              <a:solidFill>
                <a:schemeClr val="tx1"/>
              </a:solidFill>
              <a:latin typeface="Arial"/>
              <a:cs typeface="Arial"/>
            </a:rPr>
            <a:t> data </a:t>
          </a:r>
          <a:r>
            <a:rPr lang="en-US" spc="-5" dirty="0" err="1" smtClean="0">
              <a:solidFill>
                <a:schemeClr val="tx1"/>
              </a:solidFill>
              <a:latin typeface="Arial"/>
              <a:cs typeface="Arial"/>
            </a:rPr>
            <a:t>kreatifitas</a:t>
          </a:r>
          <a:endParaRPr lang="en-US" dirty="0">
            <a:solidFill>
              <a:schemeClr val="tx1"/>
            </a:solidFill>
          </a:endParaRPr>
        </a:p>
      </dgm:t>
    </dgm:pt>
    <dgm:pt modelId="{8F03E554-9250-4175-A6C2-F0E3AE9D2122}" type="parTrans" cxnId="{F5CEFFDE-96CE-4D7D-9DC6-53E7E5BC01CD}">
      <dgm:prSet/>
      <dgm:spPr/>
    </dgm:pt>
    <dgm:pt modelId="{8350E360-121E-4690-ABE3-24D61EA6E57A}" type="sibTrans" cxnId="{F5CEFFDE-96CE-4D7D-9DC6-53E7E5BC01CD}">
      <dgm:prSet/>
      <dgm:spPr/>
      <dgm:t>
        <a:bodyPr/>
        <a:lstStyle/>
        <a:p>
          <a:endParaRPr lang="en-US"/>
        </a:p>
      </dgm:t>
    </dgm:pt>
    <dgm:pt modelId="{67C1B418-FF91-47B8-B8E4-0C89F3E8298A}" type="pres">
      <dgm:prSet presAssocID="{B8C0134B-877A-4A3B-8E2C-7227C5A64593}" presName="outerComposite" presStyleCnt="0">
        <dgm:presLayoutVars>
          <dgm:chMax val="5"/>
          <dgm:dir/>
          <dgm:resizeHandles val="exact"/>
        </dgm:presLayoutVars>
      </dgm:prSet>
      <dgm:spPr/>
      <dgm:t>
        <a:bodyPr/>
        <a:lstStyle/>
        <a:p>
          <a:endParaRPr lang="en-US"/>
        </a:p>
      </dgm:t>
    </dgm:pt>
    <dgm:pt modelId="{C8EC0DEF-6B5E-4B00-AB7C-319DE519CA2A}" type="pres">
      <dgm:prSet presAssocID="{B8C0134B-877A-4A3B-8E2C-7227C5A64593}" presName="dummyMaxCanvas" presStyleCnt="0">
        <dgm:presLayoutVars/>
      </dgm:prSet>
      <dgm:spPr/>
    </dgm:pt>
    <dgm:pt modelId="{57064957-E9EC-4CE3-A999-0E1DBA5AE8E6}" type="pres">
      <dgm:prSet presAssocID="{B8C0134B-877A-4A3B-8E2C-7227C5A64593}" presName="FiveNodes_1" presStyleLbl="node1" presStyleIdx="0" presStyleCnt="5">
        <dgm:presLayoutVars>
          <dgm:bulletEnabled val="1"/>
        </dgm:presLayoutVars>
      </dgm:prSet>
      <dgm:spPr/>
      <dgm:t>
        <a:bodyPr/>
        <a:lstStyle/>
        <a:p>
          <a:endParaRPr lang="en-US"/>
        </a:p>
      </dgm:t>
    </dgm:pt>
    <dgm:pt modelId="{2FA784A0-6F58-4414-A1A2-91590333C96E}" type="pres">
      <dgm:prSet presAssocID="{B8C0134B-877A-4A3B-8E2C-7227C5A64593}" presName="FiveNodes_2" presStyleLbl="node1" presStyleIdx="1" presStyleCnt="5">
        <dgm:presLayoutVars>
          <dgm:bulletEnabled val="1"/>
        </dgm:presLayoutVars>
      </dgm:prSet>
      <dgm:spPr/>
      <dgm:t>
        <a:bodyPr/>
        <a:lstStyle/>
        <a:p>
          <a:endParaRPr lang="en-US"/>
        </a:p>
      </dgm:t>
    </dgm:pt>
    <dgm:pt modelId="{3B585DB4-A77B-4696-B0D9-E62200A4A4B2}" type="pres">
      <dgm:prSet presAssocID="{B8C0134B-877A-4A3B-8E2C-7227C5A64593}" presName="FiveNodes_3" presStyleLbl="node1" presStyleIdx="2" presStyleCnt="5">
        <dgm:presLayoutVars>
          <dgm:bulletEnabled val="1"/>
        </dgm:presLayoutVars>
      </dgm:prSet>
      <dgm:spPr/>
      <dgm:t>
        <a:bodyPr/>
        <a:lstStyle/>
        <a:p>
          <a:endParaRPr lang="en-US"/>
        </a:p>
      </dgm:t>
    </dgm:pt>
    <dgm:pt modelId="{0D6597A2-9503-461F-B7E2-60081C74D657}" type="pres">
      <dgm:prSet presAssocID="{B8C0134B-877A-4A3B-8E2C-7227C5A64593}" presName="FiveNodes_4" presStyleLbl="node1" presStyleIdx="3" presStyleCnt="5">
        <dgm:presLayoutVars>
          <dgm:bulletEnabled val="1"/>
        </dgm:presLayoutVars>
      </dgm:prSet>
      <dgm:spPr/>
      <dgm:t>
        <a:bodyPr/>
        <a:lstStyle/>
        <a:p>
          <a:endParaRPr lang="en-US"/>
        </a:p>
      </dgm:t>
    </dgm:pt>
    <dgm:pt modelId="{C27E98BB-C58E-4818-95E0-9A1DE06D6262}" type="pres">
      <dgm:prSet presAssocID="{B8C0134B-877A-4A3B-8E2C-7227C5A64593}" presName="FiveNodes_5" presStyleLbl="node1" presStyleIdx="4" presStyleCnt="5">
        <dgm:presLayoutVars>
          <dgm:bulletEnabled val="1"/>
        </dgm:presLayoutVars>
      </dgm:prSet>
      <dgm:spPr/>
      <dgm:t>
        <a:bodyPr/>
        <a:lstStyle/>
        <a:p>
          <a:endParaRPr lang="en-US"/>
        </a:p>
      </dgm:t>
    </dgm:pt>
    <dgm:pt modelId="{05C37FA3-43B0-487A-9B81-5DD29AA4FBF7}" type="pres">
      <dgm:prSet presAssocID="{B8C0134B-877A-4A3B-8E2C-7227C5A64593}" presName="FiveConn_1-2" presStyleLbl="fgAccFollowNode1" presStyleIdx="0" presStyleCnt="4">
        <dgm:presLayoutVars>
          <dgm:bulletEnabled val="1"/>
        </dgm:presLayoutVars>
      </dgm:prSet>
      <dgm:spPr/>
      <dgm:t>
        <a:bodyPr/>
        <a:lstStyle/>
        <a:p>
          <a:endParaRPr lang="en-US"/>
        </a:p>
      </dgm:t>
    </dgm:pt>
    <dgm:pt modelId="{4002B55B-58CF-4062-B8C2-1D23A4A9D6CC}" type="pres">
      <dgm:prSet presAssocID="{B8C0134B-877A-4A3B-8E2C-7227C5A64593}" presName="FiveConn_2-3" presStyleLbl="fgAccFollowNode1" presStyleIdx="1" presStyleCnt="4">
        <dgm:presLayoutVars>
          <dgm:bulletEnabled val="1"/>
        </dgm:presLayoutVars>
      </dgm:prSet>
      <dgm:spPr/>
      <dgm:t>
        <a:bodyPr/>
        <a:lstStyle/>
        <a:p>
          <a:endParaRPr lang="en-US"/>
        </a:p>
      </dgm:t>
    </dgm:pt>
    <dgm:pt modelId="{7E3E8C51-3494-472B-AF63-E9B8F0A8AA81}" type="pres">
      <dgm:prSet presAssocID="{B8C0134B-877A-4A3B-8E2C-7227C5A64593}" presName="FiveConn_3-4" presStyleLbl="fgAccFollowNode1" presStyleIdx="2" presStyleCnt="4">
        <dgm:presLayoutVars>
          <dgm:bulletEnabled val="1"/>
        </dgm:presLayoutVars>
      </dgm:prSet>
      <dgm:spPr/>
      <dgm:t>
        <a:bodyPr/>
        <a:lstStyle/>
        <a:p>
          <a:endParaRPr lang="en-US"/>
        </a:p>
      </dgm:t>
    </dgm:pt>
    <dgm:pt modelId="{DD09271D-DB46-4AAA-AE4B-95D9324A4E64}" type="pres">
      <dgm:prSet presAssocID="{B8C0134B-877A-4A3B-8E2C-7227C5A64593}" presName="FiveConn_4-5" presStyleLbl="fgAccFollowNode1" presStyleIdx="3" presStyleCnt="4">
        <dgm:presLayoutVars>
          <dgm:bulletEnabled val="1"/>
        </dgm:presLayoutVars>
      </dgm:prSet>
      <dgm:spPr/>
      <dgm:t>
        <a:bodyPr/>
        <a:lstStyle/>
        <a:p>
          <a:endParaRPr lang="en-US"/>
        </a:p>
      </dgm:t>
    </dgm:pt>
    <dgm:pt modelId="{379C4B5C-0E45-49C4-9617-348236D3FA48}" type="pres">
      <dgm:prSet presAssocID="{B8C0134B-877A-4A3B-8E2C-7227C5A64593}" presName="FiveNodes_1_text" presStyleLbl="node1" presStyleIdx="4" presStyleCnt="5">
        <dgm:presLayoutVars>
          <dgm:bulletEnabled val="1"/>
        </dgm:presLayoutVars>
      </dgm:prSet>
      <dgm:spPr/>
      <dgm:t>
        <a:bodyPr/>
        <a:lstStyle/>
        <a:p>
          <a:endParaRPr lang="en-US"/>
        </a:p>
      </dgm:t>
    </dgm:pt>
    <dgm:pt modelId="{0020C6E7-70C6-4673-8DF3-B006F6F64AF7}" type="pres">
      <dgm:prSet presAssocID="{B8C0134B-877A-4A3B-8E2C-7227C5A64593}" presName="FiveNodes_2_text" presStyleLbl="node1" presStyleIdx="4" presStyleCnt="5">
        <dgm:presLayoutVars>
          <dgm:bulletEnabled val="1"/>
        </dgm:presLayoutVars>
      </dgm:prSet>
      <dgm:spPr/>
      <dgm:t>
        <a:bodyPr/>
        <a:lstStyle/>
        <a:p>
          <a:endParaRPr lang="en-US"/>
        </a:p>
      </dgm:t>
    </dgm:pt>
    <dgm:pt modelId="{D18099E4-12BF-490B-8176-AA425DF0A022}" type="pres">
      <dgm:prSet presAssocID="{B8C0134B-877A-4A3B-8E2C-7227C5A64593}" presName="FiveNodes_3_text" presStyleLbl="node1" presStyleIdx="4" presStyleCnt="5">
        <dgm:presLayoutVars>
          <dgm:bulletEnabled val="1"/>
        </dgm:presLayoutVars>
      </dgm:prSet>
      <dgm:spPr/>
      <dgm:t>
        <a:bodyPr/>
        <a:lstStyle/>
        <a:p>
          <a:endParaRPr lang="en-US"/>
        </a:p>
      </dgm:t>
    </dgm:pt>
    <dgm:pt modelId="{59EF7105-B762-4181-892E-BD0A414DF56E}" type="pres">
      <dgm:prSet presAssocID="{B8C0134B-877A-4A3B-8E2C-7227C5A64593}" presName="FiveNodes_4_text" presStyleLbl="node1" presStyleIdx="4" presStyleCnt="5">
        <dgm:presLayoutVars>
          <dgm:bulletEnabled val="1"/>
        </dgm:presLayoutVars>
      </dgm:prSet>
      <dgm:spPr/>
      <dgm:t>
        <a:bodyPr/>
        <a:lstStyle/>
        <a:p>
          <a:endParaRPr lang="en-US"/>
        </a:p>
      </dgm:t>
    </dgm:pt>
    <dgm:pt modelId="{902A9C60-BAE3-4AD6-AC7C-91BDAE7B0FFF}" type="pres">
      <dgm:prSet presAssocID="{B8C0134B-877A-4A3B-8E2C-7227C5A64593}" presName="FiveNodes_5_text" presStyleLbl="node1" presStyleIdx="4" presStyleCnt="5">
        <dgm:presLayoutVars>
          <dgm:bulletEnabled val="1"/>
        </dgm:presLayoutVars>
      </dgm:prSet>
      <dgm:spPr/>
      <dgm:t>
        <a:bodyPr/>
        <a:lstStyle/>
        <a:p>
          <a:endParaRPr lang="en-US"/>
        </a:p>
      </dgm:t>
    </dgm:pt>
  </dgm:ptLst>
  <dgm:cxnLst>
    <dgm:cxn modelId="{CFF0AB34-7E35-4D42-BB47-34FDBB7B70C3}" srcId="{B8C0134B-877A-4A3B-8E2C-7227C5A64593}" destId="{A53A7231-3734-4238-AC04-2AD3E7D6DEEA}" srcOrd="4" destOrd="0" parTransId="{D6982143-C967-4ABF-8921-E41460BAEB10}" sibTransId="{539B3056-D8D3-44C7-A115-148F87535DE2}"/>
    <dgm:cxn modelId="{8F724B44-0B07-45B7-811E-AA1778EC7042}" type="presOf" srcId="{3F283DD8-DF37-453A-97FE-775734927566}" destId="{7E3E8C51-3494-472B-AF63-E9B8F0A8AA81}" srcOrd="0" destOrd="0" presId="urn:microsoft.com/office/officeart/2005/8/layout/vProcess5"/>
    <dgm:cxn modelId="{CEE92A22-95CD-4A01-821D-C78BDF87A280}" type="presOf" srcId="{22143ED9-B259-48BA-8D12-75553CBFDAC2}" destId="{57064957-E9EC-4CE3-A999-0E1DBA5AE8E6}" srcOrd="0" destOrd="0" presId="urn:microsoft.com/office/officeart/2005/8/layout/vProcess5"/>
    <dgm:cxn modelId="{3D1DE71A-DFCE-44E0-90B4-1EB4ADD16CF6}" type="presOf" srcId="{A53A7231-3734-4238-AC04-2AD3E7D6DEEA}" destId="{902A9C60-BAE3-4AD6-AC7C-91BDAE7B0FFF}" srcOrd="1" destOrd="0" presId="urn:microsoft.com/office/officeart/2005/8/layout/vProcess5"/>
    <dgm:cxn modelId="{98B3111C-2916-4017-A134-0C78EE795812}" srcId="{B8C0134B-877A-4A3B-8E2C-7227C5A64593}" destId="{3CA3AE51-EBE0-48B6-A539-FC27C770FBAA}" srcOrd="2" destOrd="0" parTransId="{877A4215-7E25-4E34-84E3-F63F2E2AB642}" sibTransId="{3F283DD8-DF37-453A-97FE-775734927566}"/>
    <dgm:cxn modelId="{13819D87-C372-489C-8DF9-939AA5B49332}" type="presOf" srcId="{4BABB500-0167-4D50-BC27-C7F747244B29}" destId="{05C37FA3-43B0-487A-9B81-5DD29AA4FBF7}" srcOrd="0" destOrd="0" presId="urn:microsoft.com/office/officeart/2005/8/layout/vProcess5"/>
    <dgm:cxn modelId="{7B3A3207-E9BC-41F0-8001-66610B44E040}" type="presOf" srcId="{EA96B59D-F160-4D15-B834-EC2237757438}" destId="{0D6597A2-9503-461F-B7E2-60081C74D657}" srcOrd="0" destOrd="0" presId="urn:microsoft.com/office/officeart/2005/8/layout/vProcess5"/>
    <dgm:cxn modelId="{22BC3D82-A8C7-4A8A-98BA-0463A39A6ABF}" type="presOf" srcId="{8350E360-121E-4690-ABE3-24D61EA6E57A}" destId="{4002B55B-58CF-4062-B8C2-1D23A4A9D6CC}" srcOrd="0" destOrd="0" presId="urn:microsoft.com/office/officeart/2005/8/layout/vProcess5"/>
    <dgm:cxn modelId="{3F158997-638D-4464-BF6A-5A68535DFB8D}" type="presOf" srcId="{A53A7231-3734-4238-AC04-2AD3E7D6DEEA}" destId="{C27E98BB-C58E-4818-95E0-9A1DE06D6262}" srcOrd="0" destOrd="0" presId="urn:microsoft.com/office/officeart/2005/8/layout/vProcess5"/>
    <dgm:cxn modelId="{6E97CADF-2802-4A50-A24E-B742D6444A49}" type="presOf" srcId="{EA96B59D-F160-4D15-B834-EC2237757438}" destId="{59EF7105-B762-4181-892E-BD0A414DF56E}" srcOrd="1" destOrd="0" presId="urn:microsoft.com/office/officeart/2005/8/layout/vProcess5"/>
    <dgm:cxn modelId="{C35F291F-5892-4415-8F52-547D9ACEDE43}" srcId="{B8C0134B-877A-4A3B-8E2C-7227C5A64593}" destId="{EA96B59D-F160-4D15-B834-EC2237757438}" srcOrd="3" destOrd="0" parTransId="{86E0DB3E-E15C-4903-A5AA-E4CED1D2BEDE}" sibTransId="{58FB8A7A-0826-4E7C-B50C-1A993464FF33}"/>
    <dgm:cxn modelId="{F6C84C85-AA53-4D5D-97C7-4B02908162DC}" type="presOf" srcId="{22143ED9-B259-48BA-8D12-75553CBFDAC2}" destId="{379C4B5C-0E45-49C4-9617-348236D3FA48}" srcOrd="1" destOrd="0" presId="urn:microsoft.com/office/officeart/2005/8/layout/vProcess5"/>
    <dgm:cxn modelId="{A264BAB0-BB0F-40CC-9090-989441DA0AA2}" type="presOf" srcId="{E688DB51-3764-487F-A446-12451DD331D7}" destId="{0020C6E7-70C6-4673-8DF3-B006F6F64AF7}" srcOrd="1" destOrd="0" presId="urn:microsoft.com/office/officeart/2005/8/layout/vProcess5"/>
    <dgm:cxn modelId="{9B79C189-E6B1-466B-92FD-F6D90DA47440}" type="presOf" srcId="{B8C0134B-877A-4A3B-8E2C-7227C5A64593}" destId="{67C1B418-FF91-47B8-B8E4-0C89F3E8298A}" srcOrd="0" destOrd="0" presId="urn:microsoft.com/office/officeart/2005/8/layout/vProcess5"/>
    <dgm:cxn modelId="{BC3F3B97-02E8-48E4-AF16-4685D8C94CA2}" type="presOf" srcId="{58FB8A7A-0826-4E7C-B50C-1A993464FF33}" destId="{DD09271D-DB46-4AAA-AE4B-95D9324A4E64}" srcOrd="0" destOrd="0" presId="urn:microsoft.com/office/officeart/2005/8/layout/vProcess5"/>
    <dgm:cxn modelId="{470BAB29-A28C-4345-A89C-8DC9282CD679}" type="presOf" srcId="{E688DB51-3764-487F-A446-12451DD331D7}" destId="{2FA784A0-6F58-4414-A1A2-91590333C96E}" srcOrd="0" destOrd="0" presId="urn:microsoft.com/office/officeart/2005/8/layout/vProcess5"/>
    <dgm:cxn modelId="{F5CEFFDE-96CE-4D7D-9DC6-53E7E5BC01CD}" srcId="{B8C0134B-877A-4A3B-8E2C-7227C5A64593}" destId="{E688DB51-3764-487F-A446-12451DD331D7}" srcOrd="1" destOrd="0" parTransId="{8F03E554-9250-4175-A6C2-F0E3AE9D2122}" sibTransId="{8350E360-121E-4690-ABE3-24D61EA6E57A}"/>
    <dgm:cxn modelId="{2530D93D-FB99-4C8F-B773-ABEC9BF78854}" srcId="{B8C0134B-877A-4A3B-8E2C-7227C5A64593}" destId="{22143ED9-B259-48BA-8D12-75553CBFDAC2}" srcOrd="0" destOrd="0" parTransId="{519B1E82-BA45-47C6-832F-1ECD9DC64381}" sibTransId="{4BABB500-0167-4D50-BC27-C7F747244B29}"/>
    <dgm:cxn modelId="{7B3B5B17-01DE-4D5C-B6C2-EBEEE840315A}" type="presOf" srcId="{3CA3AE51-EBE0-48B6-A539-FC27C770FBAA}" destId="{3B585DB4-A77B-4696-B0D9-E62200A4A4B2}" srcOrd="0" destOrd="0" presId="urn:microsoft.com/office/officeart/2005/8/layout/vProcess5"/>
    <dgm:cxn modelId="{7D48E281-258A-44DF-B8A1-DF725BEBB89C}" type="presOf" srcId="{3CA3AE51-EBE0-48B6-A539-FC27C770FBAA}" destId="{D18099E4-12BF-490B-8176-AA425DF0A022}" srcOrd="1" destOrd="0" presId="urn:microsoft.com/office/officeart/2005/8/layout/vProcess5"/>
    <dgm:cxn modelId="{3C23F566-8B3A-41ED-BA24-172D9F78FDE4}" type="presParOf" srcId="{67C1B418-FF91-47B8-B8E4-0C89F3E8298A}" destId="{C8EC0DEF-6B5E-4B00-AB7C-319DE519CA2A}" srcOrd="0" destOrd="0" presId="urn:microsoft.com/office/officeart/2005/8/layout/vProcess5"/>
    <dgm:cxn modelId="{E80BFBCF-1CA6-4DCD-A794-EF9B497F2598}" type="presParOf" srcId="{67C1B418-FF91-47B8-B8E4-0C89F3E8298A}" destId="{57064957-E9EC-4CE3-A999-0E1DBA5AE8E6}" srcOrd="1" destOrd="0" presId="urn:microsoft.com/office/officeart/2005/8/layout/vProcess5"/>
    <dgm:cxn modelId="{7F5D116F-D895-4350-B3A0-EA06B90935A4}" type="presParOf" srcId="{67C1B418-FF91-47B8-B8E4-0C89F3E8298A}" destId="{2FA784A0-6F58-4414-A1A2-91590333C96E}" srcOrd="2" destOrd="0" presId="urn:microsoft.com/office/officeart/2005/8/layout/vProcess5"/>
    <dgm:cxn modelId="{13A5134A-7AC1-45B4-816D-E0FD06ACC455}" type="presParOf" srcId="{67C1B418-FF91-47B8-B8E4-0C89F3E8298A}" destId="{3B585DB4-A77B-4696-B0D9-E62200A4A4B2}" srcOrd="3" destOrd="0" presId="urn:microsoft.com/office/officeart/2005/8/layout/vProcess5"/>
    <dgm:cxn modelId="{6B158F4F-387C-4467-A4C4-B5F95ACBF494}" type="presParOf" srcId="{67C1B418-FF91-47B8-B8E4-0C89F3E8298A}" destId="{0D6597A2-9503-461F-B7E2-60081C74D657}" srcOrd="4" destOrd="0" presId="urn:microsoft.com/office/officeart/2005/8/layout/vProcess5"/>
    <dgm:cxn modelId="{14ED28BA-A112-4EA9-9D7F-731BA18E9F51}" type="presParOf" srcId="{67C1B418-FF91-47B8-B8E4-0C89F3E8298A}" destId="{C27E98BB-C58E-4818-95E0-9A1DE06D6262}" srcOrd="5" destOrd="0" presId="urn:microsoft.com/office/officeart/2005/8/layout/vProcess5"/>
    <dgm:cxn modelId="{EB7EA8B1-4F87-4464-AD66-EBFCBA8C9084}" type="presParOf" srcId="{67C1B418-FF91-47B8-B8E4-0C89F3E8298A}" destId="{05C37FA3-43B0-487A-9B81-5DD29AA4FBF7}" srcOrd="6" destOrd="0" presId="urn:microsoft.com/office/officeart/2005/8/layout/vProcess5"/>
    <dgm:cxn modelId="{0DFAB5A2-A810-4220-B115-CA233F2EF077}" type="presParOf" srcId="{67C1B418-FF91-47B8-B8E4-0C89F3E8298A}" destId="{4002B55B-58CF-4062-B8C2-1D23A4A9D6CC}" srcOrd="7" destOrd="0" presId="urn:microsoft.com/office/officeart/2005/8/layout/vProcess5"/>
    <dgm:cxn modelId="{2606FFCF-2FFB-45DF-8CD0-51A0D10FC248}" type="presParOf" srcId="{67C1B418-FF91-47B8-B8E4-0C89F3E8298A}" destId="{7E3E8C51-3494-472B-AF63-E9B8F0A8AA81}" srcOrd="8" destOrd="0" presId="urn:microsoft.com/office/officeart/2005/8/layout/vProcess5"/>
    <dgm:cxn modelId="{F23F485C-5096-4FAB-82C9-7749896DDD7E}" type="presParOf" srcId="{67C1B418-FF91-47B8-B8E4-0C89F3E8298A}" destId="{DD09271D-DB46-4AAA-AE4B-95D9324A4E64}" srcOrd="9" destOrd="0" presId="urn:microsoft.com/office/officeart/2005/8/layout/vProcess5"/>
    <dgm:cxn modelId="{1F0E9B11-8F02-4B22-8BCC-070E2C4540F1}" type="presParOf" srcId="{67C1B418-FF91-47B8-B8E4-0C89F3E8298A}" destId="{379C4B5C-0E45-49C4-9617-348236D3FA48}" srcOrd="10" destOrd="0" presId="urn:microsoft.com/office/officeart/2005/8/layout/vProcess5"/>
    <dgm:cxn modelId="{0F73EBDD-C39A-4643-9AB3-5114BF3B89EC}" type="presParOf" srcId="{67C1B418-FF91-47B8-B8E4-0C89F3E8298A}" destId="{0020C6E7-70C6-4673-8DF3-B006F6F64AF7}" srcOrd="11" destOrd="0" presId="urn:microsoft.com/office/officeart/2005/8/layout/vProcess5"/>
    <dgm:cxn modelId="{FCB8A0E3-09B3-46C2-B288-41F6F84051C0}" type="presParOf" srcId="{67C1B418-FF91-47B8-B8E4-0C89F3E8298A}" destId="{D18099E4-12BF-490B-8176-AA425DF0A022}" srcOrd="12" destOrd="0" presId="urn:microsoft.com/office/officeart/2005/8/layout/vProcess5"/>
    <dgm:cxn modelId="{20E7BA3E-6C0D-4416-81A6-29C45CCBB23D}" type="presParOf" srcId="{67C1B418-FF91-47B8-B8E4-0C89F3E8298A}" destId="{59EF7105-B762-4181-892E-BD0A414DF56E}" srcOrd="13" destOrd="0" presId="urn:microsoft.com/office/officeart/2005/8/layout/vProcess5"/>
    <dgm:cxn modelId="{F33C079F-C710-4C1E-81B6-644024B3D92C}" type="presParOf" srcId="{67C1B418-FF91-47B8-B8E4-0C89F3E8298A}" destId="{902A9C60-BAE3-4AD6-AC7C-91BDAE7B0FF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E4AB1-DCDF-40C8-94FC-D9FAC3F11CF5}"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id-ID"/>
        </a:p>
      </dgm:t>
    </dgm:pt>
    <dgm:pt modelId="{C542019C-2D12-41EE-B755-62BCBD511E81}">
      <dgm:prSet phldrT="[Text]" custT="1"/>
      <dgm:spPr/>
      <dgm:t>
        <a:bodyPr/>
        <a:lstStyle/>
        <a:p>
          <a:r>
            <a:rPr lang="en-US" sz="2800" b="1" dirty="0" smtClean="0">
              <a:solidFill>
                <a:schemeClr val="accent1">
                  <a:lumMod val="75000"/>
                </a:schemeClr>
              </a:solidFill>
            </a:rPr>
            <a:t>USER</a:t>
          </a:r>
          <a:endParaRPr lang="id-ID" sz="2800" b="1" dirty="0">
            <a:solidFill>
              <a:schemeClr val="accent1">
                <a:lumMod val="75000"/>
              </a:schemeClr>
            </a:solidFill>
          </a:endParaRPr>
        </a:p>
      </dgm:t>
    </dgm:pt>
    <dgm:pt modelId="{D94E1077-A7C0-4728-B358-9948E5C04D3C}" type="sibTrans" cxnId="{0E429B1B-4102-4ABD-9C46-1823C56788D7}">
      <dgm:prSet/>
      <dgm:spPr/>
      <dgm:t>
        <a:bodyPr/>
        <a:lstStyle/>
        <a:p>
          <a:endParaRPr lang="en-US"/>
        </a:p>
      </dgm:t>
    </dgm:pt>
    <dgm:pt modelId="{BCBEF2B0-B564-42A2-B9F1-E8184571B931}" type="parTrans" cxnId="{0E429B1B-4102-4ABD-9C46-1823C56788D7}">
      <dgm:prSet/>
      <dgm:spPr/>
      <dgm:t>
        <a:bodyPr/>
        <a:lstStyle/>
        <a:p>
          <a:endParaRPr lang="id-ID"/>
        </a:p>
      </dgm:t>
    </dgm:pt>
    <dgm:pt modelId="{B1CF0EE2-A1B7-469C-AC94-59965B685BC4}">
      <dgm:prSet phldrT="[Text]" custT="1"/>
      <dgm:spPr/>
      <dgm:t>
        <a:bodyPr/>
        <a:lstStyle/>
        <a:p>
          <a:r>
            <a:rPr lang="en-US" sz="2000" b="1" dirty="0" smtClean="0"/>
            <a:t> </a:t>
          </a:r>
          <a:r>
            <a:rPr lang="en-US" sz="2000" b="1" dirty="0" err="1" smtClean="0"/>
            <a:t>Menginput</a:t>
          </a:r>
          <a:r>
            <a:rPr lang="en-US" sz="2000" b="1" dirty="0" smtClean="0"/>
            <a:t> </a:t>
          </a:r>
          <a:r>
            <a:rPr lang="en-US" sz="2000" b="1" dirty="0" err="1" smtClean="0"/>
            <a:t>Kegiatan</a:t>
          </a:r>
          <a:r>
            <a:rPr lang="en-US" sz="2000" b="1" dirty="0" smtClean="0"/>
            <a:t> + </a:t>
          </a:r>
          <a:r>
            <a:rPr lang="en-US" sz="2000" b="1" dirty="0" err="1" smtClean="0"/>
            <a:t>Menilai</a:t>
          </a:r>
          <a:r>
            <a:rPr lang="en-US" sz="2000" b="1" dirty="0" smtClean="0"/>
            <a:t> </a:t>
          </a:r>
          <a:r>
            <a:rPr lang="en-US" sz="2000" b="1" dirty="0" err="1" smtClean="0"/>
            <a:t>Kegiatan</a:t>
          </a:r>
          <a:r>
            <a:rPr lang="en-US" sz="2000" b="1" dirty="0" smtClean="0"/>
            <a:t> </a:t>
          </a:r>
          <a:r>
            <a:rPr lang="en-US" sz="2000" b="1" dirty="0" err="1" smtClean="0"/>
            <a:t>Bawahan</a:t>
          </a:r>
          <a:endParaRPr lang="id-ID" sz="2000" b="1" dirty="0"/>
        </a:p>
      </dgm:t>
    </dgm:pt>
    <dgm:pt modelId="{E7D6ACB1-A467-4F6D-836E-FA3A94D725D9}" type="parTrans" cxnId="{A927F938-3078-4867-97A4-422C705D2DAB}">
      <dgm:prSet/>
      <dgm:spPr/>
      <dgm:t>
        <a:bodyPr/>
        <a:lstStyle/>
        <a:p>
          <a:endParaRPr lang="en-US"/>
        </a:p>
      </dgm:t>
    </dgm:pt>
    <dgm:pt modelId="{208B0F00-996D-4210-97BC-0879001AD2C6}" type="sibTrans" cxnId="{A927F938-3078-4867-97A4-422C705D2DAB}">
      <dgm:prSet/>
      <dgm:spPr/>
      <dgm:t>
        <a:bodyPr/>
        <a:lstStyle/>
        <a:p>
          <a:endParaRPr lang="en-US"/>
        </a:p>
      </dgm:t>
    </dgm:pt>
    <dgm:pt modelId="{91C33238-3D68-4D82-B3A9-CF8EB6C24A36}">
      <dgm:prSet phldrT="[Text]" custT="1"/>
      <dgm:spPr/>
      <dgm:t>
        <a:bodyPr/>
        <a:lstStyle/>
        <a:p>
          <a:r>
            <a:rPr lang="en-US" sz="2000" b="1" dirty="0" smtClean="0">
              <a:solidFill>
                <a:srgbClr val="FF0000"/>
              </a:solidFill>
            </a:rPr>
            <a:t>PNS Yang </a:t>
          </a:r>
          <a:r>
            <a:rPr lang="en-US" sz="2000" b="1" dirty="0" err="1" smtClean="0">
              <a:solidFill>
                <a:srgbClr val="FF0000"/>
              </a:solidFill>
            </a:rPr>
            <a:t>Bersangkutan</a:t>
          </a:r>
          <a:endParaRPr lang="id-ID" sz="2800" b="1" dirty="0">
            <a:solidFill>
              <a:srgbClr val="FF0000"/>
            </a:solidFill>
          </a:endParaRPr>
        </a:p>
      </dgm:t>
    </dgm:pt>
    <dgm:pt modelId="{F8D45990-96AD-4DD2-A51B-05A08E6E4F15}" type="parTrans" cxnId="{F1BA8ECC-00E3-4135-98E7-FF6079C24782}">
      <dgm:prSet/>
      <dgm:spPr/>
      <dgm:t>
        <a:bodyPr/>
        <a:lstStyle/>
        <a:p>
          <a:endParaRPr lang="en-US"/>
        </a:p>
      </dgm:t>
    </dgm:pt>
    <dgm:pt modelId="{AAAFB383-3A31-4F1E-85D3-0C65A3838CC1}" type="sibTrans" cxnId="{F1BA8ECC-00E3-4135-98E7-FF6079C24782}">
      <dgm:prSet/>
      <dgm:spPr/>
      <dgm:t>
        <a:bodyPr/>
        <a:lstStyle/>
        <a:p>
          <a:endParaRPr lang="en-US"/>
        </a:p>
      </dgm:t>
    </dgm:pt>
    <dgm:pt modelId="{56EC618B-6CD9-477D-B7D1-8A11D1D2CBD9}">
      <dgm:prSet/>
      <dgm:spPr/>
      <dgm:t>
        <a:bodyPr/>
        <a:lstStyle/>
        <a:p>
          <a:r>
            <a:rPr lang="en-US" b="1" dirty="0" smtClean="0">
              <a:solidFill>
                <a:schemeClr val="accent3">
                  <a:lumMod val="50000"/>
                </a:schemeClr>
              </a:solidFill>
            </a:rPr>
            <a:t>ATASAN</a:t>
          </a:r>
          <a:endParaRPr lang="en-US" dirty="0">
            <a:solidFill>
              <a:schemeClr val="accent3">
                <a:lumMod val="50000"/>
              </a:schemeClr>
            </a:solidFill>
          </a:endParaRPr>
        </a:p>
      </dgm:t>
    </dgm:pt>
    <dgm:pt modelId="{3A801415-B868-461D-ADBF-813A776F130F}" type="parTrans" cxnId="{9BDCD4F1-BECA-41DE-8A24-4BD6A06CA71A}">
      <dgm:prSet/>
      <dgm:spPr/>
      <dgm:t>
        <a:bodyPr/>
        <a:lstStyle/>
        <a:p>
          <a:endParaRPr lang="en-US"/>
        </a:p>
      </dgm:t>
    </dgm:pt>
    <dgm:pt modelId="{5358FC83-9674-4808-8388-E0207BCFD9FE}" type="sibTrans" cxnId="{9BDCD4F1-BECA-41DE-8A24-4BD6A06CA71A}">
      <dgm:prSet/>
      <dgm:spPr/>
      <dgm:t>
        <a:bodyPr/>
        <a:lstStyle/>
        <a:p>
          <a:endParaRPr lang="en-US"/>
        </a:p>
      </dgm:t>
    </dgm:pt>
    <dgm:pt modelId="{B6465262-D547-476C-BD78-BCE0B20E67DA}">
      <dgm:prSet/>
      <dgm:spPr/>
      <dgm:t>
        <a:bodyPr/>
        <a:lstStyle/>
        <a:p>
          <a:r>
            <a:rPr lang="en-US" b="1" dirty="0" err="1" smtClean="0"/>
            <a:t>Menginput</a:t>
          </a:r>
          <a:r>
            <a:rPr lang="en-US" b="1" dirty="0" smtClean="0"/>
            <a:t> </a:t>
          </a:r>
          <a:r>
            <a:rPr lang="en-US" b="1" dirty="0" err="1" smtClean="0"/>
            <a:t>Kegiatan</a:t>
          </a:r>
          <a:r>
            <a:rPr lang="en-US" b="1" dirty="0" smtClean="0"/>
            <a:t> </a:t>
          </a:r>
          <a:r>
            <a:rPr lang="en-US" b="1" dirty="0" err="1" smtClean="0"/>
            <a:t>Sehari-hari</a:t>
          </a:r>
          <a:endParaRPr lang="en-US" b="1" dirty="0"/>
        </a:p>
      </dgm:t>
    </dgm:pt>
    <dgm:pt modelId="{37938A1A-A20F-4A27-80CB-75C63018D463}" type="parTrans" cxnId="{E6D583A3-AEB5-4E8A-BC7A-171E97801D64}">
      <dgm:prSet/>
      <dgm:spPr>
        <a:blipFill rotWithShape="0">
          <a:blip xmlns:r="http://schemas.openxmlformats.org/officeDocument/2006/relationships" r:embed="rId1"/>
          <a:stretch>
            <a:fillRect/>
          </a:stretch>
        </a:blipFill>
      </dgm:spPr>
      <dgm:t>
        <a:bodyPr/>
        <a:lstStyle/>
        <a:p>
          <a:endParaRPr lang="en-US"/>
        </a:p>
      </dgm:t>
    </dgm:pt>
    <dgm:pt modelId="{04B4247A-13D7-4E2F-93F2-B04831A92AAF}" type="sibTrans" cxnId="{E6D583A3-AEB5-4E8A-BC7A-171E97801D64}">
      <dgm:prSet/>
      <dgm:spPr/>
      <dgm:t>
        <a:bodyPr/>
        <a:lstStyle/>
        <a:p>
          <a:endParaRPr lang="en-US"/>
        </a:p>
      </dgm:t>
    </dgm:pt>
    <dgm:pt modelId="{7904A937-82B5-491A-99A5-716A7022F4C1}" type="pres">
      <dgm:prSet presAssocID="{5D6E4AB1-DCDF-40C8-94FC-D9FAC3F11CF5}" presName="diagram" presStyleCnt="0">
        <dgm:presLayoutVars>
          <dgm:chPref val="1"/>
          <dgm:dir/>
          <dgm:animOne val="branch"/>
          <dgm:animLvl val="lvl"/>
          <dgm:resizeHandles/>
        </dgm:presLayoutVars>
      </dgm:prSet>
      <dgm:spPr/>
      <dgm:t>
        <a:bodyPr/>
        <a:lstStyle/>
        <a:p>
          <a:endParaRPr lang="en-US"/>
        </a:p>
      </dgm:t>
    </dgm:pt>
    <dgm:pt modelId="{6707DF71-DD27-4E1D-A18F-F76AF160E346}" type="pres">
      <dgm:prSet presAssocID="{C542019C-2D12-41EE-B755-62BCBD511E81}" presName="root" presStyleCnt="0"/>
      <dgm:spPr/>
      <dgm:t>
        <a:bodyPr/>
        <a:lstStyle/>
        <a:p>
          <a:endParaRPr lang="en-US"/>
        </a:p>
      </dgm:t>
    </dgm:pt>
    <dgm:pt modelId="{30E45C11-BBEC-4E5E-9D12-9660E692F3FA}" type="pres">
      <dgm:prSet presAssocID="{C542019C-2D12-41EE-B755-62BCBD511E81}" presName="rootComposite" presStyleCnt="0"/>
      <dgm:spPr/>
      <dgm:t>
        <a:bodyPr/>
        <a:lstStyle/>
        <a:p>
          <a:endParaRPr lang="en-US"/>
        </a:p>
      </dgm:t>
    </dgm:pt>
    <dgm:pt modelId="{6A54018C-3B2B-45F5-8329-26EF2E18F54A}" type="pres">
      <dgm:prSet presAssocID="{C542019C-2D12-41EE-B755-62BCBD511E81}" presName="rootText" presStyleLbl="node1" presStyleIdx="0" presStyleCnt="3" custScaleX="146268" custScaleY="160204" custLinFactX="67953" custLinFactY="-100000" custLinFactNeighborX="100000" custLinFactNeighborY="-101849"/>
      <dgm:spPr/>
      <dgm:t>
        <a:bodyPr/>
        <a:lstStyle/>
        <a:p>
          <a:endParaRPr lang="en-US"/>
        </a:p>
      </dgm:t>
    </dgm:pt>
    <dgm:pt modelId="{50444A67-E128-4719-8655-9B3B8763D217}" type="pres">
      <dgm:prSet presAssocID="{C542019C-2D12-41EE-B755-62BCBD511E81}" presName="rootConnector" presStyleLbl="node1" presStyleIdx="0" presStyleCnt="3"/>
      <dgm:spPr/>
      <dgm:t>
        <a:bodyPr/>
        <a:lstStyle/>
        <a:p>
          <a:endParaRPr lang="en-US"/>
        </a:p>
      </dgm:t>
    </dgm:pt>
    <dgm:pt modelId="{173DDA9C-9E36-45CF-B222-A09D71101138}" type="pres">
      <dgm:prSet presAssocID="{C542019C-2D12-41EE-B755-62BCBD511E81}" presName="childShape" presStyleCnt="0"/>
      <dgm:spPr/>
      <dgm:t>
        <a:bodyPr/>
        <a:lstStyle/>
        <a:p>
          <a:endParaRPr lang="en-US"/>
        </a:p>
      </dgm:t>
    </dgm:pt>
    <dgm:pt modelId="{57ABDD49-65B9-46F9-8099-16F5678F1603}" type="pres">
      <dgm:prSet presAssocID="{91C33238-3D68-4D82-B3A9-CF8EB6C24A36}" presName="root" presStyleCnt="0"/>
      <dgm:spPr/>
      <dgm:t>
        <a:bodyPr/>
        <a:lstStyle/>
        <a:p>
          <a:endParaRPr lang="en-US"/>
        </a:p>
      </dgm:t>
    </dgm:pt>
    <dgm:pt modelId="{38CA50A1-903B-441F-9BF9-63042D9E7729}" type="pres">
      <dgm:prSet presAssocID="{91C33238-3D68-4D82-B3A9-CF8EB6C24A36}" presName="rootComposite" presStyleCnt="0"/>
      <dgm:spPr/>
      <dgm:t>
        <a:bodyPr/>
        <a:lstStyle/>
        <a:p>
          <a:endParaRPr lang="en-US"/>
        </a:p>
      </dgm:t>
    </dgm:pt>
    <dgm:pt modelId="{C06FDD77-6694-4BED-8E60-AAAE3B018AD5}" type="pres">
      <dgm:prSet presAssocID="{91C33238-3D68-4D82-B3A9-CF8EB6C24A36}" presName="rootText" presStyleLbl="node1" presStyleIdx="1" presStyleCnt="3" custScaleX="153528" custScaleY="88544" custLinFactX="60245" custLinFactNeighborX="100000" custLinFactNeighborY="7342"/>
      <dgm:spPr/>
      <dgm:t>
        <a:bodyPr/>
        <a:lstStyle/>
        <a:p>
          <a:endParaRPr lang="en-US"/>
        </a:p>
      </dgm:t>
    </dgm:pt>
    <dgm:pt modelId="{7909633D-1ACF-4C63-925E-8D0D5E3C2B52}" type="pres">
      <dgm:prSet presAssocID="{91C33238-3D68-4D82-B3A9-CF8EB6C24A36}" presName="rootConnector" presStyleLbl="node1" presStyleIdx="1" presStyleCnt="3"/>
      <dgm:spPr/>
      <dgm:t>
        <a:bodyPr/>
        <a:lstStyle/>
        <a:p>
          <a:endParaRPr lang="en-US"/>
        </a:p>
      </dgm:t>
    </dgm:pt>
    <dgm:pt modelId="{1CF500DB-81EC-43B4-BC44-F1056441BB04}" type="pres">
      <dgm:prSet presAssocID="{91C33238-3D68-4D82-B3A9-CF8EB6C24A36}" presName="childShape" presStyleCnt="0"/>
      <dgm:spPr/>
      <dgm:t>
        <a:bodyPr/>
        <a:lstStyle/>
        <a:p>
          <a:endParaRPr lang="en-US"/>
        </a:p>
      </dgm:t>
    </dgm:pt>
    <dgm:pt modelId="{BD8EDBC7-0D1D-4800-BBF7-8B703DA58CEB}" type="pres">
      <dgm:prSet presAssocID="{37938A1A-A20F-4A27-80CB-75C63018D463}" presName="Name13" presStyleLbl="parChTrans1D2" presStyleIdx="0" presStyleCnt="2"/>
      <dgm:spPr/>
      <dgm:t>
        <a:bodyPr/>
        <a:lstStyle/>
        <a:p>
          <a:endParaRPr lang="en-US"/>
        </a:p>
      </dgm:t>
    </dgm:pt>
    <dgm:pt modelId="{31175ADF-9402-4805-BD79-999EED64A770}" type="pres">
      <dgm:prSet presAssocID="{B6465262-D547-476C-BD78-BCE0B20E67DA}" presName="childText" presStyleLbl="bgAcc1" presStyleIdx="0" presStyleCnt="2" custScaleX="202167" custScaleY="123139" custLinFactX="100000" custLinFactY="69779" custLinFactNeighborX="110034" custLinFactNeighborY="100000">
        <dgm:presLayoutVars>
          <dgm:bulletEnabled val="1"/>
        </dgm:presLayoutVars>
      </dgm:prSet>
      <dgm:spPr/>
      <dgm:t>
        <a:bodyPr/>
        <a:lstStyle/>
        <a:p>
          <a:endParaRPr lang="en-US"/>
        </a:p>
      </dgm:t>
    </dgm:pt>
    <dgm:pt modelId="{97093B86-7110-4FA8-9869-FA58A8B64FE3}" type="pres">
      <dgm:prSet presAssocID="{56EC618B-6CD9-477D-B7D1-8A11D1D2CBD9}" presName="root" presStyleCnt="0"/>
      <dgm:spPr/>
    </dgm:pt>
    <dgm:pt modelId="{205F783E-C404-4ED1-938F-1E71D5104FBB}" type="pres">
      <dgm:prSet presAssocID="{56EC618B-6CD9-477D-B7D1-8A11D1D2CBD9}" presName="rootComposite" presStyleCnt="0"/>
      <dgm:spPr/>
    </dgm:pt>
    <dgm:pt modelId="{C22F3191-BA9E-4CA6-A97F-BBFAA67FE589}" type="pres">
      <dgm:prSet presAssocID="{56EC618B-6CD9-477D-B7D1-8A11D1D2CBD9}" presName="rootText" presStyleLbl="node1" presStyleIdx="2" presStyleCnt="3" custLinFactX="-126661" custLinFactNeighborX="-200000" custLinFactNeighborY="17868"/>
      <dgm:spPr/>
      <dgm:t>
        <a:bodyPr/>
        <a:lstStyle/>
        <a:p>
          <a:endParaRPr lang="en-US"/>
        </a:p>
      </dgm:t>
    </dgm:pt>
    <dgm:pt modelId="{F6E33272-511C-4A47-9472-27E75D406BDB}" type="pres">
      <dgm:prSet presAssocID="{56EC618B-6CD9-477D-B7D1-8A11D1D2CBD9}" presName="rootConnector" presStyleLbl="node1" presStyleIdx="2" presStyleCnt="3"/>
      <dgm:spPr/>
      <dgm:t>
        <a:bodyPr/>
        <a:lstStyle/>
        <a:p>
          <a:endParaRPr lang="en-US"/>
        </a:p>
      </dgm:t>
    </dgm:pt>
    <dgm:pt modelId="{9114A023-A68E-4499-98D5-3355D59B8FCD}" type="pres">
      <dgm:prSet presAssocID="{56EC618B-6CD9-477D-B7D1-8A11D1D2CBD9}" presName="childShape" presStyleCnt="0"/>
      <dgm:spPr/>
    </dgm:pt>
    <dgm:pt modelId="{D278825B-92FC-42F5-BBB1-E720341F6E5D}" type="pres">
      <dgm:prSet presAssocID="{E7D6ACB1-A467-4F6D-836E-FA3A94D725D9}" presName="Name13" presStyleLbl="parChTrans1D2" presStyleIdx="1" presStyleCnt="2"/>
      <dgm:spPr/>
      <dgm:t>
        <a:bodyPr/>
        <a:lstStyle/>
        <a:p>
          <a:endParaRPr lang="en-US"/>
        </a:p>
      </dgm:t>
    </dgm:pt>
    <dgm:pt modelId="{175FC4A7-B302-4105-B97C-A74CF01C6BD4}" type="pres">
      <dgm:prSet presAssocID="{B1CF0EE2-A1B7-469C-AC94-59965B685BC4}" presName="childText" presStyleLbl="bgAcc1" presStyleIdx="1" presStyleCnt="2" custScaleX="185007" custScaleY="194940" custLinFactX="-187000" custLinFactY="5826" custLinFactNeighborX="-200000" custLinFactNeighborY="100000">
        <dgm:presLayoutVars>
          <dgm:bulletEnabled val="1"/>
        </dgm:presLayoutVars>
      </dgm:prSet>
      <dgm:spPr/>
      <dgm:t>
        <a:bodyPr/>
        <a:lstStyle/>
        <a:p>
          <a:endParaRPr lang="en-US"/>
        </a:p>
      </dgm:t>
    </dgm:pt>
  </dgm:ptLst>
  <dgm:cxnLst>
    <dgm:cxn modelId="{1FFAABEC-FD96-4513-B970-6E31CB19C4E1}" type="presOf" srcId="{91C33238-3D68-4D82-B3A9-CF8EB6C24A36}" destId="{C06FDD77-6694-4BED-8E60-AAAE3B018AD5}" srcOrd="0" destOrd="0" presId="urn:microsoft.com/office/officeart/2005/8/layout/hierarchy3"/>
    <dgm:cxn modelId="{6466FF02-F42D-42B5-80D4-7E8A72D66BAE}" type="presOf" srcId="{B1CF0EE2-A1B7-469C-AC94-59965B685BC4}" destId="{175FC4A7-B302-4105-B97C-A74CF01C6BD4}" srcOrd="0" destOrd="0" presId="urn:microsoft.com/office/officeart/2005/8/layout/hierarchy3"/>
    <dgm:cxn modelId="{014F2067-B682-4E78-B0AF-8AD44B18012A}" type="presOf" srcId="{C542019C-2D12-41EE-B755-62BCBD511E81}" destId="{6A54018C-3B2B-45F5-8329-26EF2E18F54A}" srcOrd="0" destOrd="0" presId="urn:microsoft.com/office/officeart/2005/8/layout/hierarchy3"/>
    <dgm:cxn modelId="{9BDCD4F1-BECA-41DE-8A24-4BD6A06CA71A}" srcId="{5D6E4AB1-DCDF-40C8-94FC-D9FAC3F11CF5}" destId="{56EC618B-6CD9-477D-B7D1-8A11D1D2CBD9}" srcOrd="2" destOrd="0" parTransId="{3A801415-B868-461D-ADBF-813A776F130F}" sibTransId="{5358FC83-9674-4808-8388-E0207BCFD9FE}"/>
    <dgm:cxn modelId="{45F994A9-D177-4E83-AAB7-5E35422597D6}" type="presOf" srcId="{C542019C-2D12-41EE-B755-62BCBD511E81}" destId="{50444A67-E128-4719-8655-9B3B8763D217}" srcOrd="1" destOrd="0" presId="urn:microsoft.com/office/officeart/2005/8/layout/hierarchy3"/>
    <dgm:cxn modelId="{CF84E309-10D4-4BD5-B35E-99A340C32343}" type="presOf" srcId="{56EC618B-6CD9-477D-B7D1-8A11D1D2CBD9}" destId="{C22F3191-BA9E-4CA6-A97F-BBFAA67FE589}" srcOrd="0" destOrd="0" presId="urn:microsoft.com/office/officeart/2005/8/layout/hierarchy3"/>
    <dgm:cxn modelId="{0A303BC5-5DD1-4F0D-BCCB-C77D8DDBD408}" type="presOf" srcId="{37938A1A-A20F-4A27-80CB-75C63018D463}" destId="{BD8EDBC7-0D1D-4800-BBF7-8B703DA58CEB}" srcOrd="0" destOrd="0" presId="urn:microsoft.com/office/officeart/2005/8/layout/hierarchy3"/>
    <dgm:cxn modelId="{E688AA41-BAAE-4043-BF75-75F437682DD7}" type="presOf" srcId="{E7D6ACB1-A467-4F6D-836E-FA3A94D725D9}" destId="{D278825B-92FC-42F5-BBB1-E720341F6E5D}" srcOrd="0" destOrd="0" presId="urn:microsoft.com/office/officeart/2005/8/layout/hierarchy3"/>
    <dgm:cxn modelId="{C1C944FC-989F-421F-A2A6-4192FA99623B}" type="presOf" srcId="{B6465262-D547-476C-BD78-BCE0B20E67DA}" destId="{31175ADF-9402-4805-BD79-999EED64A770}" srcOrd="0" destOrd="0" presId="urn:microsoft.com/office/officeart/2005/8/layout/hierarchy3"/>
    <dgm:cxn modelId="{F1BA8ECC-00E3-4135-98E7-FF6079C24782}" srcId="{5D6E4AB1-DCDF-40C8-94FC-D9FAC3F11CF5}" destId="{91C33238-3D68-4D82-B3A9-CF8EB6C24A36}" srcOrd="1" destOrd="0" parTransId="{F8D45990-96AD-4DD2-A51B-05A08E6E4F15}" sibTransId="{AAAFB383-3A31-4F1E-85D3-0C65A3838CC1}"/>
    <dgm:cxn modelId="{E6D583A3-AEB5-4E8A-BC7A-171E97801D64}" srcId="{91C33238-3D68-4D82-B3A9-CF8EB6C24A36}" destId="{B6465262-D547-476C-BD78-BCE0B20E67DA}" srcOrd="0" destOrd="0" parTransId="{37938A1A-A20F-4A27-80CB-75C63018D463}" sibTransId="{04B4247A-13D7-4E2F-93F2-B04831A92AAF}"/>
    <dgm:cxn modelId="{AA7AD428-9909-47FE-B534-18CFA264219C}" type="presOf" srcId="{91C33238-3D68-4D82-B3A9-CF8EB6C24A36}" destId="{7909633D-1ACF-4C63-925E-8D0D5E3C2B52}" srcOrd="1" destOrd="0" presId="urn:microsoft.com/office/officeart/2005/8/layout/hierarchy3"/>
    <dgm:cxn modelId="{183362DE-B2BF-48A7-9004-BFDEF88101E2}" type="presOf" srcId="{56EC618B-6CD9-477D-B7D1-8A11D1D2CBD9}" destId="{F6E33272-511C-4A47-9472-27E75D406BDB}" srcOrd="1" destOrd="0" presId="urn:microsoft.com/office/officeart/2005/8/layout/hierarchy3"/>
    <dgm:cxn modelId="{A927F938-3078-4867-97A4-422C705D2DAB}" srcId="{56EC618B-6CD9-477D-B7D1-8A11D1D2CBD9}" destId="{B1CF0EE2-A1B7-469C-AC94-59965B685BC4}" srcOrd="0" destOrd="0" parTransId="{E7D6ACB1-A467-4F6D-836E-FA3A94D725D9}" sibTransId="{208B0F00-996D-4210-97BC-0879001AD2C6}"/>
    <dgm:cxn modelId="{E8A19E96-BA71-409F-8CE9-6F809533E212}" type="presOf" srcId="{5D6E4AB1-DCDF-40C8-94FC-D9FAC3F11CF5}" destId="{7904A937-82B5-491A-99A5-716A7022F4C1}" srcOrd="0" destOrd="0" presId="urn:microsoft.com/office/officeart/2005/8/layout/hierarchy3"/>
    <dgm:cxn modelId="{0E429B1B-4102-4ABD-9C46-1823C56788D7}" srcId="{5D6E4AB1-DCDF-40C8-94FC-D9FAC3F11CF5}" destId="{C542019C-2D12-41EE-B755-62BCBD511E81}" srcOrd="0" destOrd="0" parTransId="{BCBEF2B0-B564-42A2-B9F1-E8184571B931}" sibTransId="{D94E1077-A7C0-4728-B358-9948E5C04D3C}"/>
    <dgm:cxn modelId="{DC9AB103-00A4-4AC3-BA59-F87887A48974}" type="presParOf" srcId="{7904A937-82B5-491A-99A5-716A7022F4C1}" destId="{6707DF71-DD27-4E1D-A18F-F76AF160E346}" srcOrd="0" destOrd="0" presId="urn:microsoft.com/office/officeart/2005/8/layout/hierarchy3"/>
    <dgm:cxn modelId="{30655189-EDD6-4F5E-A105-36DFBE420849}" type="presParOf" srcId="{6707DF71-DD27-4E1D-A18F-F76AF160E346}" destId="{30E45C11-BBEC-4E5E-9D12-9660E692F3FA}" srcOrd="0" destOrd="0" presId="urn:microsoft.com/office/officeart/2005/8/layout/hierarchy3"/>
    <dgm:cxn modelId="{65C74B85-B82E-4973-A571-6F4D952821B3}" type="presParOf" srcId="{30E45C11-BBEC-4E5E-9D12-9660E692F3FA}" destId="{6A54018C-3B2B-45F5-8329-26EF2E18F54A}" srcOrd="0" destOrd="0" presId="urn:microsoft.com/office/officeart/2005/8/layout/hierarchy3"/>
    <dgm:cxn modelId="{47681FF2-4434-4836-A474-17A49B3D57EA}" type="presParOf" srcId="{30E45C11-BBEC-4E5E-9D12-9660E692F3FA}" destId="{50444A67-E128-4719-8655-9B3B8763D217}" srcOrd="1" destOrd="0" presId="urn:microsoft.com/office/officeart/2005/8/layout/hierarchy3"/>
    <dgm:cxn modelId="{11C90F5F-532C-4C91-8B68-7FB0F9817A06}" type="presParOf" srcId="{6707DF71-DD27-4E1D-A18F-F76AF160E346}" destId="{173DDA9C-9E36-45CF-B222-A09D71101138}" srcOrd="1" destOrd="0" presId="urn:microsoft.com/office/officeart/2005/8/layout/hierarchy3"/>
    <dgm:cxn modelId="{27A1FE5C-F816-4574-A926-B190C07DB88B}" type="presParOf" srcId="{7904A937-82B5-491A-99A5-716A7022F4C1}" destId="{57ABDD49-65B9-46F9-8099-16F5678F1603}" srcOrd="1" destOrd="0" presId="urn:microsoft.com/office/officeart/2005/8/layout/hierarchy3"/>
    <dgm:cxn modelId="{AB82A3D0-6E19-4B18-AF2D-BD871976A8EC}" type="presParOf" srcId="{57ABDD49-65B9-46F9-8099-16F5678F1603}" destId="{38CA50A1-903B-441F-9BF9-63042D9E7729}" srcOrd="0" destOrd="0" presId="urn:microsoft.com/office/officeart/2005/8/layout/hierarchy3"/>
    <dgm:cxn modelId="{AE209526-8A90-4009-9733-78CE41C923B7}" type="presParOf" srcId="{38CA50A1-903B-441F-9BF9-63042D9E7729}" destId="{C06FDD77-6694-4BED-8E60-AAAE3B018AD5}" srcOrd="0" destOrd="0" presId="urn:microsoft.com/office/officeart/2005/8/layout/hierarchy3"/>
    <dgm:cxn modelId="{6D7B81A5-5A56-4FB8-AE6E-B156444A1868}" type="presParOf" srcId="{38CA50A1-903B-441F-9BF9-63042D9E7729}" destId="{7909633D-1ACF-4C63-925E-8D0D5E3C2B52}" srcOrd="1" destOrd="0" presId="urn:microsoft.com/office/officeart/2005/8/layout/hierarchy3"/>
    <dgm:cxn modelId="{0C7518EF-EA61-44AB-AE28-D84D5FCC7257}" type="presParOf" srcId="{57ABDD49-65B9-46F9-8099-16F5678F1603}" destId="{1CF500DB-81EC-43B4-BC44-F1056441BB04}" srcOrd="1" destOrd="0" presId="urn:microsoft.com/office/officeart/2005/8/layout/hierarchy3"/>
    <dgm:cxn modelId="{2D36DB57-6641-4B8C-BCCC-51AEE9F664B2}" type="presParOf" srcId="{1CF500DB-81EC-43B4-BC44-F1056441BB04}" destId="{BD8EDBC7-0D1D-4800-BBF7-8B703DA58CEB}" srcOrd="0" destOrd="0" presId="urn:microsoft.com/office/officeart/2005/8/layout/hierarchy3"/>
    <dgm:cxn modelId="{A6AEA946-175C-48DA-B982-CF197CDBBA9D}" type="presParOf" srcId="{1CF500DB-81EC-43B4-BC44-F1056441BB04}" destId="{31175ADF-9402-4805-BD79-999EED64A770}" srcOrd="1" destOrd="0" presId="urn:microsoft.com/office/officeart/2005/8/layout/hierarchy3"/>
    <dgm:cxn modelId="{A61E0EDC-919E-4096-8185-8CB4D1EC6A45}" type="presParOf" srcId="{7904A937-82B5-491A-99A5-716A7022F4C1}" destId="{97093B86-7110-4FA8-9869-FA58A8B64FE3}" srcOrd="2" destOrd="0" presId="urn:microsoft.com/office/officeart/2005/8/layout/hierarchy3"/>
    <dgm:cxn modelId="{73093F8A-45A9-45D8-8A6E-F26472518EEB}" type="presParOf" srcId="{97093B86-7110-4FA8-9869-FA58A8B64FE3}" destId="{205F783E-C404-4ED1-938F-1E71D5104FBB}" srcOrd="0" destOrd="0" presId="urn:microsoft.com/office/officeart/2005/8/layout/hierarchy3"/>
    <dgm:cxn modelId="{19E2B4EC-2DBD-47DC-A7E8-D421B6142BD7}" type="presParOf" srcId="{205F783E-C404-4ED1-938F-1E71D5104FBB}" destId="{C22F3191-BA9E-4CA6-A97F-BBFAA67FE589}" srcOrd="0" destOrd="0" presId="urn:microsoft.com/office/officeart/2005/8/layout/hierarchy3"/>
    <dgm:cxn modelId="{3584EA66-E173-4758-9505-EBE04EB32298}" type="presParOf" srcId="{205F783E-C404-4ED1-938F-1E71D5104FBB}" destId="{F6E33272-511C-4A47-9472-27E75D406BDB}" srcOrd="1" destOrd="0" presId="urn:microsoft.com/office/officeart/2005/8/layout/hierarchy3"/>
    <dgm:cxn modelId="{CDAF3025-66A5-46F5-A1AE-28743BBEF6E0}" type="presParOf" srcId="{97093B86-7110-4FA8-9869-FA58A8B64FE3}" destId="{9114A023-A68E-4499-98D5-3355D59B8FCD}" srcOrd="1" destOrd="0" presId="urn:microsoft.com/office/officeart/2005/8/layout/hierarchy3"/>
    <dgm:cxn modelId="{86157FDF-100C-456A-A7FD-7A025B3E1D66}" type="presParOf" srcId="{9114A023-A68E-4499-98D5-3355D59B8FCD}" destId="{D278825B-92FC-42F5-BBB1-E720341F6E5D}" srcOrd="0" destOrd="0" presId="urn:microsoft.com/office/officeart/2005/8/layout/hierarchy3"/>
    <dgm:cxn modelId="{4E6E1382-C6D4-49F1-A96B-A649F49FE354}" type="presParOf" srcId="{9114A023-A68E-4499-98D5-3355D59B8FCD}" destId="{175FC4A7-B302-4105-B97C-A74CF01C6BD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14500-94D6-4C84-A83A-979CB36A346E}">
      <dsp:nvSpPr>
        <dsp:cNvPr id="0" name=""/>
        <dsp:cNvSpPr/>
      </dsp:nvSpPr>
      <dsp:spPr>
        <a:xfrm rot="5400000">
          <a:off x="-237142" y="238918"/>
          <a:ext cx="1580949" cy="110666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D" sz="3200" kern="1200" dirty="0" smtClean="0"/>
            <a:t>1</a:t>
          </a:r>
          <a:endParaRPr lang="en-US" sz="3200" kern="1200" dirty="0"/>
        </a:p>
      </dsp:txBody>
      <dsp:txXfrm rot="-5400000">
        <a:off x="1" y="555107"/>
        <a:ext cx="1106664" cy="474285"/>
      </dsp:txXfrm>
    </dsp:sp>
    <dsp:sp modelId="{FB9C5441-B398-4070-86BD-DBB2970620EC}">
      <dsp:nvSpPr>
        <dsp:cNvPr id="0" name=""/>
        <dsp:cNvSpPr/>
      </dsp:nvSpPr>
      <dsp:spPr>
        <a:xfrm rot="5400000">
          <a:off x="4218646" y="-3110206"/>
          <a:ext cx="1027617" cy="72515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d-ID" sz="2200" kern="1200" dirty="0" smtClean="0"/>
            <a:t>Mindset penilaian kinerja pegawai masih mengacu pada penilaian DP-3</a:t>
          </a:r>
          <a:endParaRPr lang="en-US" sz="2200" kern="1200" dirty="0"/>
        </a:p>
      </dsp:txBody>
      <dsp:txXfrm rot="-5400000">
        <a:off x="1106664" y="51940"/>
        <a:ext cx="7201417" cy="927289"/>
      </dsp:txXfrm>
    </dsp:sp>
    <dsp:sp modelId="{99775996-AAF7-4FC2-97B9-8ACFEDBC570D}">
      <dsp:nvSpPr>
        <dsp:cNvPr id="0" name=""/>
        <dsp:cNvSpPr/>
      </dsp:nvSpPr>
      <dsp:spPr>
        <a:xfrm rot="5400000">
          <a:off x="-237142" y="1625526"/>
          <a:ext cx="1580949" cy="110666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D" sz="3200" kern="1200" dirty="0" smtClean="0"/>
            <a:t>2</a:t>
          </a:r>
          <a:endParaRPr lang="en-US" sz="3200" kern="1200" dirty="0"/>
        </a:p>
      </dsp:txBody>
      <dsp:txXfrm rot="-5400000">
        <a:off x="1" y="1941715"/>
        <a:ext cx="1106664" cy="474285"/>
      </dsp:txXfrm>
    </dsp:sp>
    <dsp:sp modelId="{7E1EDAEC-71D0-4F42-AB7A-28260E847DE2}">
      <dsp:nvSpPr>
        <dsp:cNvPr id="0" name=""/>
        <dsp:cNvSpPr/>
      </dsp:nvSpPr>
      <dsp:spPr>
        <a:xfrm rot="5400000">
          <a:off x="4218646" y="-1723597"/>
          <a:ext cx="1027617" cy="72515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d-ID" sz="2200" kern="1200" dirty="0" smtClean="0"/>
            <a:t>Penyusunan SKP dan Penilaian prestasi kerja PNS hanya digunakan sebagai dokumen kelengkapan untuk kenaikan pangkat.</a:t>
          </a:r>
          <a:endParaRPr lang="en-US" sz="2200" kern="1200" dirty="0"/>
        </a:p>
      </dsp:txBody>
      <dsp:txXfrm rot="-5400000">
        <a:off x="1106664" y="1438549"/>
        <a:ext cx="7201417" cy="927289"/>
      </dsp:txXfrm>
    </dsp:sp>
    <dsp:sp modelId="{F008F7D6-910A-48A3-9B0C-E1B98C926E3A}">
      <dsp:nvSpPr>
        <dsp:cNvPr id="0" name=""/>
        <dsp:cNvSpPr/>
      </dsp:nvSpPr>
      <dsp:spPr>
        <a:xfrm rot="5400000">
          <a:off x="-237142" y="3012135"/>
          <a:ext cx="1580949" cy="110666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D" sz="3200" kern="1200" dirty="0" smtClean="0"/>
            <a:t>3</a:t>
          </a:r>
          <a:endParaRPr lang="en-US" sz="3200" kern="1200" dirty="0"/>
        </a:p>
      </dsp:txBody>
      <dsp:txXfrm rot="-5400000">
        <a:off x="1" y="3328324"/>
        <a:ext cx="1106664" cy="474285"/>
      </dsp:txXfrm>
    </dsp:sp>
    <dsp:sp modelId="{E6BA26F2-41C6-4914-86B2-AABF8827E2BD}">
      <dsp:nvSpPr>
        <dsp:cNvPr id="0" name=""/>
        <dsp:cNvSpPr/>
      </dsp:nvSpPr>
      <dsp:spPr>
        <a:xfrm rot="5400000">
          <a:off x="4218646" y="-336989"/>
          <a:ext cx="1027617" cy="72515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d-ID" sz="2200" kern="1200" dirty="0" smtClean="0"/>
            <a:t>Kesulitan dalam m</a:t>
          </a:r>
          <a:r>
            <a:rPr lang="en-US" sz="2200" kern="1200" dirty="0" err="1" smtClean="0"/>
            <a:t>enulis</a:t>
          </a:r>
          <a:r>
            <a:rPr lang="id-ID" sz="2200" kern="1200" dirty="0" smtClean="0"/>
            <a:t>kan</a:t>
          </a:r>
          <a:r>
            <a:rPr lang="en-US" sz="2200" kern="1200" dirty="0" smtClean="0"/>
            <a:t> </a:t>
          </a:r>
          <a:r>
            <a:rPr lang="en-US" sz="2200" kern="1200" dirty="0" err="1" smtClean="0"/>
            <a:t>kegiatan</a:t>
          </a:r>
          <a:r>
            <a:rPr lang="en-US" sz="2200" kern="1200" dirty="0" smtClean="0"/>
            <a:t> </a:t>
          </a:r>
          <a:r>
            <a:rPr lang="en-US" sz="2200" kern="1200" dirty="0" err="1" smtClean="0"/>
            <a:t>tugas</a:t>
          </a:r>
          <a:r>
            <a:rPr lang="en-US" sz="2200" kern="1200" dirty="0" smtClean="0"/>
            <a:t> </a:t>
          </a:r>
          <a:r>
            <a:rPr lang="en-US" sz="2200" kern="1200" dirty="0" err="1" smtClean="0"/>
            <a:t>jabatan</a:t>
          </a:r>
          <a:r>
            <a:rPr lang="id-ID" sz="2200" kern="1200" dirty="0" smtClean="0"/>
            <a:t> dalam SKP</a:t>
          </a:r>
          <a:r>
            <a:rPr lang="en-US" sz="2200" kern="1200" dirty="0" smtClean="0"/>
            <a:t>, </a:t>
          </a:r>
          <a:r>
            <a:rPr lang="en-US" sz="2200" kern="1200" dirty="0" err="1" smtClean="0"/>
            <a:t>karena</a:t>
          </a:r>
          <a:r>
            <a:rPr lang="en-US" sz="2200" kern="1200" dirty="0" smtClean="0"/>
            <a:t> </a:t>
          </a:r>
          <a:r>
            <a:rPr lang="en-US" sz="2200" kern="1200" dirty="0" err="1" smtClean="0"/>
            <a:t>kegiatan</a:t>
          </a:r>
          <a:r>
            <a:rPr lang="en-US" sz="2200" kern="1200" dirty="0" smtClean="0"/>
            <a:t> yang </a:t>
          </a:r>
          <a:r>
            <a:rPr lang="en-US" sz="2200" kern="1200" dirty="0" err="1" smtClean="0"/>
            <a:t>dilaksanakan</a:t>
          </a:r>
          <a:r>
            <a:rPr lang="en-US" sz="2200" kern="1200" dirty="0" smtClean="0"/>
            <a:t> </a:t>
          </a:r>
          <a:r>
            <a:rPr lang="en-US" sz="2200" kern="1200" dirty="0" err="1" smtClean="0"/>
            <a:t>berbeda</a:t>
          </a:r>
          <a:r>
            <a:rPr lang="en-US" sz="2200" kern="1200" dirty="0" smtClean="0"/>
            <a:t> </a:t>
          </a:r>
          <a:r>
            <a:rPr lang="en-US" sz="2200" kern="1200" dirty="0" err="1" smtClean="0"/>
            <a:t>dengan</a:t>
          </a:r>
          <a:r>
            <a:rPr lang="en-US" sz="2200" kern="1200" dirty="0" smtClean="0"/>
            <a:t> </a:t>
          </a:r>
          <a:r>
            <a:rPr lang="en-US" sz="2200" kern="1200" dirty="0" err="1" smtClean="0"/>
            <a:t>jabatan</a:t>
          </a:r>
          <a:r>
            <a:rPr lang="en-US" sz="2200" kern="1200" dirty="0" smtClean="0"/>
            <a:t> yang </a:t>
          </a:r>
          <a:r>
            <a:rPr lang="en-US" sz="2200" kern="1200" dirty="0" err="1" smtClean="0"/>
            <a:t>diemban</a:t>
          </a:r>
          <a:endParaRPr lang="en-US" sz="2200" kern="1200" dirty="0"/>
        </a:p>
      </dsp:txBody>
      <dsp:txXfrm rot="-5400000">
        <a:off x="1106664" y="2825157"/>
        <a:ext cx="7201417" cy="927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6D38F-8D46-4B0C-9F1E-DDDA930A1CE1}">
      <dsp:nvSpPr>
        <dsp:cNvPr id="0" name=""/>
        <dsp:cNvSpPr/>
      </dsp:nvSpPr>
      <dsp:spPr>
        <a:xfrm rot="5400000">
          <a:off x="-183113" y="184760"/>
          <a:ext cx="1220759" cy="8545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D" sz="2500" kern="1200" dirty="0" smtClean="0"/>
            <a:t>4</a:t>
          </a:r>
          <a:endParaRPr lang="en-US" sz="2500" kern="1200" dirty="0"/>
        </a:p>
      </dsp:txBody>
      <dsp:txXfrm rot="-5400000">
        <a:off x="2" y="428912"/>
        <a:ext cx="854531" cy="366228"/>
      </dsp:txXfrm>
    </dsp:sp>
    <dsp:sp modelId="{300AF0F2-1462-44DB-92EF-051FF04C2797}">
      <dsp:nvSpPr>
        <dsp:cNvPr id="0" name=""/>
        <dsp:cNvSpPr/>
      </dsp:nvSpPr>
      <dsp:spPr>
        <a:xfrm rot="5400000">
          <a:off x="4292964" y="-3436786"/>
          <a:ext cx="793493" cy="767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latin typeface="Arial" pitchFamily="34" charset="0"/>
              <a:cs typeface="Arial" pitchFamily="34" charset="0"/>
            </a:rPr>
            <a:t>Sub</a:t>
          </a:r>
          <a:r>
            <a:rPr lang="en-US" sz="1900" kern="1200" dirty="0" smtClean="0">
              <a:latin typeface="Arial" pitchFamily="34" charset="0"/>
              <a:cs typeface="Arial" pitchFamily="34" charset="0"/>
            </a:rPr>
            <a:t>y</a:t>
          </a:r>
          <a:r>
            <a:rPr lang="id-ID" sz="1900" kern="1200" dirty="0" smtClean="0">
              <a:latin typeface="Arial" pitchFamily="34" charset="0"/>
              <a:cs typeface="Arial" pitchFamily="34" charset="0"/>
            </a:rPr>
            <a:t>ekti</a:t>
          </a:r>
          <a:r>
            <a:rPr lang="en-US" sz="1900" kern="1200" dirty="0" smtClean="0">
              <a:latin typeface="Arial" pitchFamily="34" charset="0"/>
              <a:cs typeface="Arial" pitchFamily="34" charset="0"/>
            </a:rPr>
            <a:t>v</a:t>
          </a:r>
          <a:r>
            <a:rPr lang="id-ID" sz="1900" kern="1200" dirty="0" smtClean="0">
              <a:latin typeface="Arial" pitchFamily="34" charset="0"/>
              <a:cs typeface="Arial" pitchFamily="34" charset="0"/>
            </a:rPr>
            <a:t>itas dalam penetapan target SKP dan </a:t>
          </a:r>
          <a:r>
            <a:rPr lang="en-US" sz="1900" kern="1200" dirty="0" smtClean="0">
              <a:latin typeface="Arial" pitchFamily="34" charset="0"/>
              <a:cs typeface="Arial" pitchFamily="34" charset="0"/>
            </a:rPr>
            <a:t>p</a:t>
          </a:r>
          <a:r>
            <a:rPr lang="id-ID" sz="1900" kern="1200" dirty="0" smtClean="0">
              <a:latin typeface="Arial" pitchFamily="34" charset="0"/>
              <a:cs typeface="Arial" pitchFamily="34" charset="0"/>
            </a:rPr>
            <a:t>enilaiannya, karena hanya merupakan kesepakatan antara atasan dan bawahan</a:t>
          </a:r>
          <a:endParaRPr lang="en-US" sz="1900" kern="1200" dirty="0"/>
        </a:p>
      </dsp:txBody>
      <dsp:txXfrm rot="-5400000">
        <a:off x="854531" y="40382"/>
        <a:ext cx="7631625" cy="716023"/>
      </dsp:txXfrm>
    </dsp:sp>
    <dsp:sp modelId="{F03491CF-A8CB-4288-A645-0CE0023538B2}">
      <dsp:nvSpPr>
        <dsp:cNvPr id="0" name=""/>
        <dsp:cNvSpPr/>
      </dsp:nvSpPr>
      <dsp:spPr>
        <a:xfrm rot="5400000">
          <a:off x="-183113" y="1289647"/>
          <a:ext cx="1220759" cy="8545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D" sz="2500" kern="1200" dirty="0" smtClean="0"/>
            <a:t>5</a:t>
          </a:r>
          <a:endParaRPr lang="en-US" sz="2500" kern="1200" dirty="0"/>
        </a:p>
      </dsp:txBody>
      <dsp:txXfrm rot="-5400000">
        <a:off x="2" y="1533799"/>
        <a:ext cx="854531" cy="366228"/>
      </dsp:txXfrm>
    </dsp:sp>
    <dsp:sp modelId="{9F496184-A236-4202-BEE1-916121ED8292}">
      <dsp:nvSpPr>
        <dsp:cNvPr id="0" name=""/>
        <dsp:cNvSpPr/>
      </dsp:nvSpPr>
      <dsp:spPr>
        <a:xfrm rot="5400000">
          <a:off x="4292964" y="-2331899"/>
          <a:ext cx="793493" cy="767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latin typeface="Arial" pitchFamily="34" charset="0"/>
              <a:cs typeface="Arial" pitchFamily="34" charset="0"/>
            </a:rPr>
            <a:t>Belum adanya standar kinerja jabatan sehingga sulit untuk mengukur dan menilai kinerja secara fair</a:t>
          </a:r>
          <a:endParaRPr lang="en-US" sz="1900" kern="1200" dirty="0"/>
        </a:p>
      </dsp:txBody>
      <dsp:txXfrm rot="-5400000">
        <a:off x="854531" y="1145269"/>
        <a:ext cx="7631625" cy="716023"/>
      </dsp:txXfrm>
    </dsp:sp>
    <dsp:sp modelId="{A82C023A-BD08-41C6-96CA-1CF9B24B1276}">
      <dsp:nvSpPr>
        <dsp:cNvPr id="0" name=""/>
        <dsp:cNvSpPr/>
      </dsp:nvSpPr>
      <dsp:spPr>
        <a:xfrm rot="5400000">
          <a:off x="-183113" y="2394535"/>
          <a:ext cx="1220759" cy="8545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D" sz="2500" kern="1200" dirty="0" smtClean="0"/>
            <a:t>6</a:t>
          </a:r>
          <a:endParaRPr lang="en-US" sz="2500" kern="1200" dirty="0"/>
        </a:p>
      </dsp:txBody>
      <dsp:txXfrm rot="-5400000">
        <a:off x="2" y="2638687"/>
        <a:ext cx="854531" cy="366228"/>
      </dsp:txXfrm>
    </dsp:sp>
    <dsp:sp modelId="{A34DF251-FB88-42A7-A9FC-B0864F8812DD}">
      <dsp:nvSpPr>
        <dsp:cNvPr id="0" name=""/>
        <dsp:cNvSpPr/>
      </dsp:nvSpPr>
      <dsp:spPr>
        <a:xfrm rot="5400000">
          <a:off x="4292964" y="-1227012"/>
          <a:ext cx="793493" cy="767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latin typeface="Arial" pitchFamily="34" charset="0"/>
              <a:cs typeface="Arial" pitchFamily="34" charset="0"/>
            </a:rPr>
            <a:t>Penilaian perilaku kerja masih mengadop</a:t>
          </a:r>
          <a:r>
            <a:rPr lang="en-US" sz="1900" kern="1200" dirty="0" err="1" smtClean="0">
              <a:latin typeface="Arial" pitchFamily="34" charset="0"/>
              <a:cs typeface="Arial" pitchFamily="34" charset="0"/>
            </a:rPr>
            <a:t>si</a:t>
          </a:r>
          <a:r>
            <a:rPr lang="id-ID" sz="1900" kern="1200" dirty="0" smtClean="0">
              <a:latin typeface="Arial" pitchFamily="34" charset="0"/>
              <a:cs typeface="Arial" pitchFamily="34" charset="0"/>
            </a:rPr>
            <a:t> DP-3 sehingga penilaiannya masih sangat subyektif</a:t>
          </a:r>
          <a:endParaRPr lang="en-US" sz="1900" kern="1200" dirty="0"/>
        </a:p>
      </dsp:txBody>
      <dsp:txXfrm rot="-5400000">
        <a:off x="854531" y="2250156"/>
        <a:ext cx="7631625" cy="716023"/>
      </dsp:txXfrm>
    </dsp:sp>
    <dsp:sp modelId="{EEB8CC26-6385-49ED-A7DD-5847B1E3E1EB}">
      <dsp:nvSpPr>
        <dsp:cNvPr id="0" name=""/>
        <dsp:cNvSpPr/>
      </dsp:nvSpPr>
      <dsp:spPr>
        <a:xfrm rot="5400000">
          <a:off x="-183113" y="3499422"/>
          <a:ext cx="1220759" cy="8545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D" sz="2500" kern="1200" dirty="0" smtClean="0"/>
            <a:t>7</a:t>
          </a:r>
          <a:endParaRPr lang="en-US" sz="2500" kern="1200" dirty="0"/>
        </a:p>
      </dsp:txBody>
      <dsp:txXfrm rot="-5400000">
        <a:off x="2" y="3743574"/>
        <a:ext cx="854531" cy="366228"/>
      </dsp:txXfrm>
    </dsp:sp>
    <dsp:sp modelId="{3D6B6B90-D905-4EBA-B598-6413F1C0FBBE}">
      <dsp:nvSpPr>
        <dsp:cNvPr id="0" name=""/>
        <dsp:cNvSpPr/>
      </dsp:nvSpPr>
      <dsp:spPr>
        <a:xfrm rot="5400000">
          <a:off x="4292964" y="-122124"/>
          <a:ext cx="793493" cy="767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smtClean="0">
              <a:latin typeface="Arial" pitchFamily="34" charset="0"/>
              <a:cs typeface="Arial" pitchFamily="34" charset="0"/>
            </a:rPr>
            <a:t>Masih banyak pegawai yang tidak mengetahui nama jabatan dan uraian tugas jabatannya</a:t>
          </a:r>
          <a:endParaRPr lang="en-US" sz="1900" kern="1200" dirty="0"/>
        </a:p>
      </dsp:txBody>
      <dsp:txXfrm rot="-5400000">
        <a:off x="854531" y="3355044"/>
        <a:ext cx="7631625" cy="716023"/>
      </dsp:txXfrm>
    </dsp:sp>
    <dsp:sp modelId="{F4DE1E7F-2EC5-4063-BFF3-0D2FD6556D4D}">
      <dsp:nvSpPr>
        <dsp:cNvPr id="0" name=""/>
        <dsp:cNvSpPr/>
      </dsp:nvSpPr>
      <dsp:spPr>
        <a:xfrm rot="5400000">
          <a:off x="-183113" y="4604309"/>
          <a:ext cx="1220759" cy="8545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D" sz="2500" kern="1200" dirty="0" smtClean="0"/>
            <a:t>8</a:t>
          </a:r>
          <a:endParaRPr lang="en-US" sz="2500" kern="1200" dirty="0"/>
        </a:p>
      </dsp:txBody>
      <dsp:txXfrm rot="-5400000">
        <a:off x="2" y="4848461"/>
        <a:ext cx="854531" cy="366228"/>
      </dsp:txXfrm>
    </dsp:sp>
    <dsp:sp modelId="{2BF6EA9D-9B7C-41A3-A178-9187E5FA648A}">
      <dsp:nvSpPr>
        <dsp:cNvPr id="0" name=""/>
        <dsp:cNvSpPr/>
      </dsp:nvSpPr>
      <dsp:spPr>
        <a:xfrm rot="5400000">
          <a:off x="4292964" y="982762"/>
          <a:ext cx="793493" cy="7670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latin typeface="Arial" pitchFamily="34" charset="0"/>
              <a:cs typeface="Arial" pitchFamily="34" charset="0"/>
            </a:rPr>
            <a:t>Kesulitan dalam menurunkan/membagi habis pekerjaan sampai pada tingkat pelaksana</a:t>
          </a:r>
          <a:endParaRPr lang="en-US" sz="1900" kern="1200" dirty="0"/>
        </a:p>
      </dsp:txBody>
      <dsp:txXfrm rot="-5400000">
        <a:off x="854531" y="4459931"/>
        <a:ext cx="7631625" cy="716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BE10-FFB4-4D99-99C2-F0B945E0C23A}">
      <dsp:nvSpPr>
        <dsp:cNvPr id="0" name=""/>
        <dsp:cNvSpPr/>
      </dsp:nvSpPr>
      <dsp:spPr>
        <a:xfrm>
          <a:off x="0" y="1033247"/>
          <a:ext cx="8001056"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4A756-24AB-417F-AAC2-2704EC516669}">
      <dsp:nvSpPr>
        <dsp:cNvPr id="0" name=""/>
        <dsp:cNvSpPr/>
      </dsp:nvSpPr>
      <dsp:spPr>
        <a:xfrm>
          <a:off x="380414" y="781238"/>
          <a:ext cx="560073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5" tIns="0" rIns="211695" bIns="0"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rPr>
            <a:t>Belum</a:t>
          </a:r>
          <a:r>
            <a:rPr lang="en-US" sz="1700" kern="1200" dirty="0" smtClean="0">
              <a:solidFill>
                <a:schemeClr val="tx1"/>
              </a:solidFill>
            </a:rPr>
            <a:t> </a:t>
          </a:r>
          <a:r>
            <a:rPr lang="en-US" sz="1700" kern="1200" dirty="0" err="1" smtClean="0">
              <a:solidFill>
                <a:schemeClr val="tx1"/>
              </a:solidFill>
            </a:rPr>
            <a:t>tersedianya</a:t>
          </a:r>
          <a:r>
            <a:rPr lang="en-US" sz="1700" kern="1200" dirty="0" smtClean="0">
              <a:solidFill>
                <a:schemeClr val="tx1"/>
              </a:solidFill>
            </a:rPr>
            <a:t> tools yang </a:t>
          </a:r>
          <a:r>
            <a:rPr lang="en-US" sz="1700" kern="1200" dirty="0" err="1" smtClean="0">
              <a:solidFill>
                <a:schemeClr val="tx1"/>
              </a:solidFill>
            </a:rPr>
            <a:t>berupa</a:t>
          </a:r>
          <a:r>
            <a:rPr lang="en-US" sz="1700" kern="1200" dirty="0" smtClean="0">
              <a:solidFill>
                <a:schemeClr val="tx1"/>
              </a:solidFill>
            </a:rPr>
            <a:t> </a:t>
          </a:r>
          <a:r>
            <a:rPr lang="en-US" sz="1700" kern="1200" dirty="0" err="1" smtClean="0">
              <a:solidFill>
                <a:schemeClr val="tx1"/>
              </a:solidFill>
            </a:rPr>
            <a:t>aplikasi</a:t>
          </a:r>
          <a:endParaRPr lang="en-US" sz="1700" kern="1200" dirty="0">
            <a:solidFill>
              <a:schemeClr val="tx1"/>
            </a:solidFill>
          </a:endParaRPr>
        </a:p>
      </dsp:txBody>
      <dsp:txXfrm>
        <a:off x="404912" y="805736"/>
        <a:ext cx="5551743" cy="452844"/>
      </dsp:txXfrm>
    </dsp:sp>
    <dsp:sp modelId="{80ADA3D6-2F8D-4836-BD5C-FBCE788DA906}">
      <dsp:nvSpPr>
        <dsp:cNvPr id="0" name=""/>
        <dsp:cNvSpPr/>
      </dsp:nvSpPr>
      <dsp:spPr>
        <a:xfrm>
          <a:off x="0" y="1804367"/>
          <a:ext cx="8001056"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7ED12-71B5-4EB3-BAFD-3CFB4993DAA9}">
      <dsp:nvSpPr>
        <dsp:cNvPr id="0" name=""/>
        <dsp:cNvSpPr/>
      </dsp:nvSpPr>
      <dsp:spPr>
        <a:xfrm>
          <a:off x="400052" y="1553446"/>
          <a:ext cx="560073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5" tIns="0" rIns="211695" bIns="0"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rPr>
            <a:t>Hasil</a:t>
          </a:r>
          <a:r>
            <a:rPr lang="en-US" sz="1700" kern="1200" dirty="0" smtClean="0">
              <a:solidFill>
                <a:schemeClr val="tx1"/>
              </a:solidFill>
            </a:rPr>
            <a:t> </a:t>
          </a:r>
          <a:r>
            <a:rPr lang="en-US" sz="1700" kern="1200" dirty="0" err="1" smtClean="0">
              <a:solidFill>
                <a:schemeClr val="tx1"/>
              </a:solidFill>
            </a:rPr>
            <a:t>kerja</a:t>
          </a:r>
          <a:r>
            <a:rPr lang="en-US" sz="1700" kern="1200" dirty="0" smtClean="0">
              <a:solidFill>
                <a:schemeClr val="tx1"/>
              </a:solidFill>
            </a:rPr>
            <a:t> </a:t>
          </a:r>
          <a:r>
            <a:rPr lang="en-US" sz="1700" kern="1200" dirty="0" err="1" smtClean="0">
              <a:solidFill>
                <a:schemeClr val="tx1"/>
              </a:solidFill>
            </a:rPr>
            <a:t>pegawai</a:t>
          </a:r>
          <a:r>
            <a:rPr lang="en-US" sz="1700" kern="1200" dirty="0" smtClean="0">
              <a:solidFill>
                <a:schemeClr val="tx1"/>
              </a:solidFill>
            </a:rPr>
            <a:t> </a:t>
          </a:r>
          <a:r>
            <a:rPr lang="en-US" sz="1700" kern="1200" dirty="0" err="1" smtClean="0">
              <a:solidFill>
                <a:schemeClr val="tx1"/>
              </a:solidFill>
            </a:rPr>
            <a:t>tidak</a:t>
          </a:r>
          <a:r>
            <a:rPr lang="en-US" sz="1700" kern="1200" dirty="0" smtClean="0">
              <a:solidFill>
                <a:schemeClr val="tx1"/>
              </a:solidFill>
            </a:rPr>
            <a:t> </a:t>
          </a:r>
          <a:r>
            <a:rPr lang="en-US" sz="1700" kern="1200" dirty="0" err="1" smtClean="0">
              <a:solidFill>
                <a:schemeClr val="tx1"/>
              </a:solidFill>
            </a:rPr>
            <a:t>terdokumentasi</a:t>
          </a:r>
          <a:r>
            <a:rPr lang="en-US" sz="1700" kern="1200" dirty="0" smtClean="0">
              <a:solidFill>
                <a:schemeClr val="tx1"/>
              </a:solidFill>
            </a:rPr>
            <a:t> </a:t>
          </a:r>
          <a:r>
            <a:rPr lang="en-US" sz="1700" kern="1200" dirty="0" err="1" smtClean="0">
              <a:solidFill>
                <a:schemeClr val="tx1"/>
              </a:solidFill>
            </a:rPr>
            <a:t>dengan</a:t>
          </a:r>
          <a:r>
            <a:rPr lang="en-US" sz="1700" kern="1200" dirty="0" smtClean="0">
              <a:solidFill>
                <a:schemeClr val="tx1"/>
              </a:solidFill>
            </a:rPr>
            <a:t> </a:t>
          </a:r>
          <a:r>
            <a:rPr lang="en-US" sz="1700" kern="1200" dirty="0" err="1" smtClean="0">
              <a:solidFill>
                <a:schemeClr val="tx1"/>
              </a:solidFill>
            </a:rPr>
            <a:t>baik</a:t>
          </a:r>
          <a:r>
            <a:rPr lang="en-US" sz="1700" kern="1200" dirty="0" smtClean="0">
              <a:solidFill>
                <a:schemeClr val="tx1"/>
              </a:solidFill>
            </a:rPr>
            <a:t>.</a:t>
          </a:r>
          <a:endParaRPr lang="id-ID" sz="1700" kern="1200" dirty="0">
            <a:solidFill>
              <a:schemeClr val="tx1"/>
            </a:solidFill>
          </a:endParaRPr>
        </a:p>
      </dsp:txBody>
      <dsp:txXfrm>
        <a:off x="424550" y="1577944"/>
        <a:ext cx="5551743" cy="452844"/>
      </dsp:txXfrm>
    </dsp:sp>
    <dsp:sp modelId="{8A6F45FE-74AF-4608-A3AB-3DA9DAB3F742}">
      <dsp:nvSpPr>
        <dsp:cNvPr id="0" name=""/>
        <dsp:cNvSpPr/>
      </dsp:nvSpPr>
      <dsp:spPr>
        <a:xfrm>
          <a:off x="0" y="2575487"/>
          <a:ext cx="8001056"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9152C-87A5-4DB9-8DEB-C7CA4DEB77CE}">
      <dsp:nvSpPr>
        <dsp:cNvPr id="0" name=""/>
        <dsp:cNvSpPr/>
      </dsp:nvSpPr>
      <dsp:spPr>
        <a:xfrm>
          <a:off x="400052" y="2324567"/>
          <a:ext cx="560073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5" tIns="0" rIns="211695" bIns="0"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latin typeface="Arial" charset="0"/>
            </a:rPr>
            <a:t>Belum</a:t>
          </a:r>
          <a:r>
            <a:rPr lang="en-US" sz="1700" kern="1200" dirty="0" smtClean="0">
              <a:solidFill>
                <a:schemeClr val="tx1"/>
              </a:solidFill>
              <a:latin typeface="Arial" charset="0"/>
            </a:rPr>
            <a:t> </a:t>
          </a:r>
          <a:r>
            <a:rPr lang="en-US" sz="1700" kern="1200" dirty="0" err="1" smtClean="0">
              <a:solidFill>
                <a:schemeClr val="tx1"/>
              </a:solidFill>
              <a:latin typeface="Arial" charset="0"/>
            </a:rPr>
            <a:t>adanya</a:t>
          </a:r>
          <a:r>
            <a:rPr lang="en-US" sz="1700" kern="1200" dirty="0" smtClean="0">
              <a:solidFill>
                <a:schemeClr val="tx1"/>
              </a:solidFill>
              <a:latin typeface="Arial" charset="0"/>
            </a:rPr>
            <a:t> </a:t>
          </a:r>
          <a:r>
            <a:rPr lang="id-ID" sz="1700" kern="1200" dirty="0" smtClean="0">
              <a:solidFill>
                <a:schemeClr val="tx1"/>
              </a:solidFill>
              <a:latin typeface="Arial" charset="0"/>
            </a:rPr>
            <a:t>Standarisasi penggunaan tabel referensi  (unit organisasi, jabatan, </a:t>
          </a:r>
          <a:r>
            <a:rPr lang="en-US" sz="1700" kern="1200" dirty="0" err="1" smtClean="0">
              <a:solidFill>
                <a:schemeClr val="tx1"/>
              </a:solidFill>
              <a:latin typeface="Arial" charset="0"/>
            </a:rPr>
            <a:t>uraian</a:t>
          </a:r>
          <a:r>
            <a:rPr lang="en-US" sz="1700" kern="1200" dirty="0" smtClean="0">
              <a:solidFill>
                <a:schemeClr val="tx1"/>
              </a:solidFill>
              <a:latin typeface="Arial" charset="0"/>
            </a:rPr>
            <a:t> </a:t>
          </a:r>
          <a:r>
            <a:rPr lang="en-US" sz="1700" kern="1200" dirty="0" err="1" smtClean="0">
              <a:solidFill>
                <a:schemeClr val="tx1"/>
              </a:solidFill>
              <a:latin typeface="Arial" charset="0"/>
            </a:rPr>
            <a:t>kegiatan</a:t>
          </a:r>
          <a:r>
            <a:rPr lang="id-ID" sz="1700" kern="1200" dirty="0" smtClean="0">
              <a:solidFill>
                <a:schemeClr val="tx1"/>
              </a:solidFill>
              <a:latin typeface="Arial" charset="0"/>
            </a:rPr>
            <a:t>)</a:t>
          </a:r>
          <a:endParaRPr lang="id-ID" sz="1700" kern="1200" dirty="0">
            <a:solidFill>
              <a:schemeClr val="tx1"/>
            </a:solidFill>
          </a:endParaRPr>
        </a:p>
      </dsp:txBody>
      <dsp:txXfrm>
        <a:off x="424550" y="2349065"/>
        <a:ext cx="5551743"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64957-E9EC-4CE3-A999-0E1DBA5AE8E6}">
      <dsp:nvSpPr>
        <dsp:cNvPr id="0" name=""/>
        <dsp:cNvSpPr/>
      </dsp:nvSpPr>
      <dsp:spPr>
        <a:xfrm>
          <a:off x="0" y="0"/>
          <a:ext cx="4693920" cy="905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data </a:t>
          </a:r>
          <a:r>
            <a:rPr lang="en-US" sz="1400" kern="1200" spc="-5" dirty="0" err="1" smtClean="0">
              <a:solidFill>
                <a:schemeClr val="tx1"/>
              </a:solidFill>
              <a:latin typeface="Arial"/>
              <a:cs typeface="Arial"/>
            </a:rPr>
            <a:t>sasaran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kerja</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pegawai</a:t>
          </a:r>
          <a:r>
            <a:rPr lang="en-US" sz="1400" kern="1200" spc="-5" dirty="0" smtClean="0">
              <a:solidFill>
                <a:schemeClr val="tx1"/>
              </a:solidFill>
              <a:latin typeface="Arial"/>
              <a:cs typeface="Arial"/>
            </a:rPr>
            <a:t> yang </a:t>
          </a:r>
          <a:r>
            <a:rPr lang="en-US" sz="1400" kern="1200" dirty="0" err="1" smtClean="0">
              <a:solidFill>
                <a:schemeClr val="tx1"/>
              </a:solidFill>
              <a:latin typeface="Arial"/>
              <a:cs typeface="Arial"/>
            </a:rPr>
            <a:t>telah</a:t>
          </a:r>
          <a:r>
            <a:rPr lang="en-US" sz="1400" kern="1200" dirty="0" smtClean="0">
              <a:solidFill>
                <a:schemeClr val="tx1"/>
              </a:solidFill>
              <a:latin typeface="Arial"/>
              <a:cs typeface="Arial"/>
            </a:rPr>
            <a:t> </a:t>
          </a:r>
          <a:r>
            <a:rPr lang="en-US" sz="1400" kern="1200" spc="-5" dirty="0" err="1" smtClean="0">
              <a:solidFill>
                <a:schemeClr val="tx1"/>
              </a:solidFill>
              <a:latin typeface="Arial"/>
              <a:cs typeface="Arial"/>
            </a:rPr>
            <a:t>disepakati</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hasil</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realisasinya</a:t>
          </a:r>
          <a:endParaRPr lang="en-US" sz="1400" kern="1200" dirty="0">
            <a:solidFill>
              <a:schemeClr val="tx1"/>
            </a:solidFill>
          </a:endParaRPr>
        </a:p>
      </dsp:txBody>
      <dsp:txXfrm>
        <a:off x="26531" y="26531"/>
        <a:ext cx="3610474" cy="852769"/>
      </dsp:txXfrm>
    </dsp:sp>
    <dsp:sp modelId="{2FA784A0-6F58-4414-A1A2-91590333C96E}">
      <dsp:nvSpPr>
        <dsp:cNvPr id="0" name=""/>
        <dsp:cNvSpPr/>
      </dsp:nvSpPr>
      <dsp:spPr>
        <a:xfrm>
          <a:off x="350520" y="1031641"/>
          <a:ext cx="4693920" cy="905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koreksi</a:t>
          </a:r>
          <a:r>
            <a:rPr lang="en-US" sz="1400" kern="1200" spc="10" dirty="0" smtClean="0">
              <a:solidFill>
                <a:schemeClr val="tx1"/>
              </a:solidFill>
              <a:latin typeface="Arial"/>
              <a:cs typeface="Arial"/>
            </a:rPr>
            <a:t> </a:t>
          </a:r>
          <a:r>
            <a:rPr lang="en-US" sz="1400" kern="1200" spc="-5" dirty="0" smtClean="0">
              <a:solidFill>
                <a:schemeClr val="tx1"/>
              </a:solidFill>
              <a:latin typeface="Arial"/>
              <a:cs typeface="Arial"/>
            </a:rPr>
            <a:t>target                      </a:t>
          </a: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tugas</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tambahan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data </a:t>
          </a:r>
          <a:r>
            <a:rPr lang="en-US" sz="1400" kern="1200" spc="-5" dirty="0" err="1" smtClean="0">
              <a:solidFill>
                <a:schemeClr val="tx1"/>
              </a:solidFill>
              <a:latin typeface="Arial"/>
              <a:cs typeface="Arial"/>
            </a:rPr>
            <a:t>kreatifitas</a:t>
          </a:r>
          <a:endParaRPr lang="en-US" sz="1400" kern="1200" dirty="0">
            <a:solidFill>
              <a:schemeClr val="tx1"/>
            </a:solidFill>
          </a:endParaRPr>
        </a:p>
      </dsp:txBody>
      <dsp:txXfrm>
        <a:off x="377051" y="1058172"/>
        <a:ext cx="3701547" cy="852769"/>
      </dsp:txXfrm>
    </dsp:sp>
    <dsp:sp modelId="{3B585DB4-A77B-4696-B0D9-E62200A4A4B2}">
      <dsp:nvSpPr>
        <dsp:cNvPr id="0" name=""/>
        <dsp:cNvSpPr/>
      </dsp:nvSpPr>
      <dsp:spPr>
        <a:xfrm>
          <a:off x="701039" y="2063282"/>
          <a:ext cx="4693920" cy="905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hasil</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penilaian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prestasi</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kerjanya</a:t>
          </a:r>
          <a:r>
            <a:rPr lang="en-US" sz="1400" kern="1200" spc="-5" dirty="0" smtClean="0">
              <a:solidFill>
                <a:schemeClr val="tx1"/>
              </a:solidFill>
              <a:latin typeface="Arial"/>
              <a:cs typeface="Arial"/>
            </a:rPr>
            <a:t>, yang </a:t>
          </a:r>
          <a:r>
            <a:rPr lang="en-US" sz="1400" kern="1200" spc="-5" dirty="0" err="1" smtClean="0">
              <a:solidFill>
                <a:schemeClr val="tx1"/>
              </a:solidFill>
              <a:latin typeface="Arial"/>
              <a:cs typeface="Arial"/>
            </a:rPr>
            <a:t>secara</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keseluruhan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di</a:t>
          </a:r>
          <a:r>
            <a:rPr lang="en-US" sz="1400" kern="1200" spc="-5" dirty="0" smtClean="0">
              <a:solidFill>
                <a:schemeClr val="tx1"/>
              </a:solidFill>
              <a:latin typeface="Arial"/>
              <a:cs typeface="Arial"/>
            </a:rPr>
            <a:t> input  </a:t>
          </a:r>
          <a:r>
            <a:rPr lang="en-US" sz="1400" kern="1200" spc="-5" dirty="0" err="1" smtClean="0">
              <a:solidFill>
                <a:schemeClr val="tx1"/>
              </a:solidFill>
              <a:latin typeface="Arial"/>
              <a:cs typeface="Arial"/>
            </a:rPr>
            <a:t>datanya</a:t>
          </a:r>
          <a:endParaRPr lang="en-US" sz="1400" kern="1200" dirty="0">
            <a:solidFill>
              <a:schemeClr val="tx1"/>
            </a:solidFill>
          </a:endParaRPr>
        </a:p>
      </dsp:txBody>
      <dsp:txXfrm>
        <a:off x="727570" y="2089813"/>
        <a:ext cx="3701547" cy="852769"/>
      </dsp:txXfrm>
    </dsp:sp>
    <dsp:sp modelId="{0D6597A2-9503-461F-B7E2-60081C74D657}">
      <dsp:nvSpPr>
        <dsp:cNvPr id="0" name=""/>
        <dsp:cNvSpPr/>
      </dsp:nvSpPr>
      <dsp:spPr>
        <a:xfrm>
          <a:off x="1051559" y="3094923"/>
          <a:ext cx="4693920" cy="905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progres</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bulanan</a:t>
          </a:r>
          <a:r>
            <a:rPr lang="en-US" sz="1400" kern="1200" spc="-5" dirty="0" smtClean="0">
              <a:solidFill>
                <a:schemeClr val="tx1"/>
              </a:solidFill>
              <a:latin typeface="Arial"/>
              <a:cs typeface="Arial"/>
            </a:rPr>
            <a:t> yang </a:t>
          </a:r>
          <a:r>
            <a:rPr lang="en-US" sz="1400" kern="1200" spc="-5" dirty="0" err="1" smtClean="0">
              <a:solidFill>
                <a:schemeClr val="tx1"/>
              </a:solidFill>
              <a:latin typeface="Arial"/>
              <a:cs typeface="Arial"/>
            </a:rPr>
            <a:t>datanya</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didapat</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dari</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penilaian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periodik</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atasan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kepada</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bawahan</a:t>
          </a:r>
          <a:endParaRPr lang="en-US" sz="1400" kern="1200" dirty="0">
            <a:solidFill>
              <a:schemeClr val="tx1"/>
            </a:solidFill>
          </a:endParaRPr>
        </a:p>
      </dsp:txBody>
      <dsp:txXfrm>
        <a:off x="1078090" y="3121454"/>
        <a:ext cx="3701547" cy="852769"/>
      </dsp:txXfrm>
    </dsp:sp>
    <dsp:sp modelId="{C27E98BB-C58E-4818-95E0-9A1DE06D6262}">
      <dsp:nvSpPr>
        <dsp:cNvPr id="0" name=""/>
        <dsp:cNvSpPr/>
      </dsp:nvSpPr>
      <dsp:spPr>
        <a:xfrm>
          <a:off x="1402079" y="4126564"/>
          <a:ext cx="4693920" cy="905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pc="-5" dirty="0" err="1" smtClean="0">
              <a:solidFill>
                <a:schemeClr val="tx1"/>
              </a:solidFill>
              <a:latin typeface="Arial"/>
              <a:cs typeface="Arial"/>
            </a:rPr>
            <a:t>Merekam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aktivitas</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harian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dalam</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rangka</a:t>
          </a:r>
          <a:r>
            <a:rPr lang="en-US" sz="1400" kern="1200" spc="-5" dirty="0" smtClean="0">
              <a:solidFill>
                <a:schemeClr val="tx1"/>
              </a:solidFill>
              <a:latin typeface="Arial"/>
              <a:cs typeface="Arial"/>
            </a:rPr>
            <a:t> </a:t>
          </a:r>
          <a:r>
            <a:rPr lang="en-US" sz="1400" kern="1200" spc="-10" dirty="0" err="1" smtClean="0">
              <a:solidFill>
                <a:schemeClr val="tx1"/>
              </a:solidFill>
              <a:latin typeface="Arial"/>
              <a:cs typeface="Arial"/>
            </a:rPr>
            <a:t>upaya</a:t>
          </a:r>
          <a:r>
            <a:rPr lang="en-US" sz="1400" kern="1200" spc="-10" dirty="0" smtClean="0">
              <a:solidFill>
                <a:schemeClr val="tx1"/>
              </a:solidFill>
              <a:latin typeface="Arial"/>
              <a:cs typeface="Arial"/>
            </a:rPr>
            <a:t> </a:t>
          </a:r>
          <a:r>
            <a:rPr lang="en-US" sz="1400" kern="1200" spc="-5" dirty="0" err="1" smtClean="0">
              <a:solidFill>
                <a:schemeClr val="tx1"/>
              </a:solidFill>
              <a:latin typeface="Arial"/>
              <a:cs typeface="Arial"/>
            </a:rPr>
            <a:t>pelaksanaan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tahapan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pencapaian</a:t>
          </a:r>
          <a:r>
            <a:rPr lang="en-US" sz="1400" kern="1200" spc="-5" dirty="0" smtClean="0">
              <a:solidFill>
                <a:schemeClr val="tx1"/>
              </a:solidFill>
              <a:latin typeface="Arial"/>
              <a:cs typeface="Arial"/>
            </a:rPr>
            <a:t>  target </a:t>
          </a:r>
          <a:r>
            <a:rPr lang="en-US" sz="1400" kern="1200" spc="-5" dirty="0" err="1" smtClean="0">
              <a:solidFill>
                <a:schemeClr val="tx1"/>
              </a:solidFill>
              <a:latin typeface="Arial"/>
              <a:cs typeface="Arial"/>
            </a:rPr>
            <a:t>sasaran</a:t>
          </a:r>
          <a:r>
            <a:rPr lang="en-US" sz="1400" kern="1200" spc="-5" dirty="0" smtClean="0">
              <a:solidFill>
                <a:schemeClr val="tx1"/>
              </a:solidFill>
              <a:latin typeface="Arial"/>
              <a:cs typeface="Arial"/>
            </a:rPr>
            <a:t> </a:t>
          </a:r>
          <a:r>
            <a:rPr lang="en-US" sz="1400" kern="1200" spc="-5" dirty="0" err="1" smtClean="0">
              <a:solidFill>
                <a:schemeClr val="tx1"/>
              </a:solidFill>
              <a:latin typeface="Arial"/>
              <a:cs typeface="Arial"/>
            </a:rPr>
            <a:t>kerja</a:t>
          </a:r>
          <a:r>
            <a:rPr lang="en-US" sz="1400" kern="1200" spc="-5" dirty="0" smtClean="0">
              <a:solidFill>
                <a:schemeClr val="tx1"/>
              </a:solidFill>
              <a:latin typeface="Arial"/>
              <a:cs typeface="Arial"/>
            </a:rPr>
            <a:t> </a:t>
          </a:r>
          <a:r>
            <a:rPr lang="en-US" sz="1400" kern="1200" spc="-10" dirty="0" err="1" smtClean="0">
              <a:solidFill>
                <a:schemeClr val="tx1"/>
              </a:solidFill>
              <a:latin typeface="Arial"/>
              <a:cs typeface="Arial"/>
            </a:rPr>
            <a:t>pegawai</a:t>
          </a:r>
          <a:r>
            <a:rPr lang="en-US" sz="1400" kern="1200" spc="-10" dirty="0" smtClean="0">
              <a:solidFill>
                <a:schemeClr val="tx1"/>
              </a:solidFill>
              <a:latin typeface="Arial"/>
              <a:cs typeface="Arial"/>
            </a:rPr>
            <a:t> </a:t>
          </a:r>
          <a:r>
            <a:rPr lang="en-US" sz="1400" kern="1200" spc="-5" dirty="0" err="1" smtClean="0">
              <a:solidFill>
                <a:schemeClr val="tx1"/>
              </a:solidFill>
              <a:latin typeface="Arial"/>
              <a:cs typeface="Arial"/>
            </a:rPr>
            <a:t>di</a:t>
          </a:r>
          <a:r>
            <a:rPr lang="en-US" sz="1400" kern="1200" spc="-5" dirty="0" smtClean="0">
              <a:solidFill>
                <a:schemeClr val="tx1"/>
              </a:solidFill>
              <a:latin typeface="Arial"/>
              <a:cs typeface="Arial"/>
            </a:rPr>
            <a:t> </a:t>
          </a:r>
          <a:r>
            <a:rPr lang="en-US" sz="1400" kern="1200" dirty="0" err="1" smtClean="0">
              <a:solidFill>
                <a:schemeClr val="tx1"/>
              </a:solidFill>
              <a:latin typeface="Arial"/>
              <a:cs typeface="Arial"/>
            </a:rPr>
            <a:t>akhir</a:t>
          </a:r>
          <a:r>
            <a:rPr lang="en-US" sz="1400" kern="1200" spc="10" dirty="0" smtClean="0">
              <a:solidFill>
                <a:schemeClr val="tx1"/>
              </a:solidFill>
              <a:latin typeface="Arial"/>
              <a:cs typeface="Arial"/>
            </a:rPr>
            <a:t> </a:t>
          </a:r>
          <a:r>
            <a:rPr lang="en-US" sz="1400" kern="1200" spc="-5" dirty="0" err="1" smtClean="0">
              <a:solidFill>
                <a:schemeClr val="tx1"/>
              </a:solidFill>
              <a:latin typeface="Arial"/>
              <a:cs typeface="Arial"/>
            </a:rPr>
            <a:t>tahun</a:t>
          </a:r>
          <a:endParaRPr lang="en-US" sz="1400" kern="1200" dirty="0">
            <a:solidFill>
              <a:schemeClr val="tx1"/>
            </a:solidFill>
          </a:endParaRPr>
        </a:p>
      </dsp:txBody>
      <dsp:txXfrm>
        <a:off x="1428610" y="4153095"/>
        <a:ext cx="3701547" cy="852769"/>
      </dsp:txXfrm>
    </dsp:sp>
    <dsp:sp modelId="{05C37FA3-43B0-487A-9B81-5DD29AA4FBF7}">
      <dsp:nvSpPr>
        <dsp:cNvPr id="0" name=""/>
        <dsp:cNvSpPr/>
      </dsp:nvSpPr>
      <dsp:spPr>
        <a:xfrm>
          <a:off x="4105129" y="661760"/>
          <a:ext cx="588790" cy="58879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4237607" y="661760"/>
        <a:ext cx="323834" cy="443064"/>
      </dsp:txXfrm>
    </dsp:sp>
    <dsp:sp modelId="{4002B55B-58CF-4062-B8C2-1D23A4A9D6CC}">
      <dsp:nvSpPr>
        <dsp:cNvPr id="0" name=""/>
        <dsp:cNvSpPr/>
      </dsp:nvSpPr>
      <dsp:spPr>
        <a:xfrm>
          <a:off x="4455649" y="1693401"/>
          <a:ext cx="588790" cy="58879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4588127" y="1693401"/>
        <a:ext cx="323834" cy="443064"/>
      </dsp:txXfrm>
    </dsp:sp>
    <dsp:sp modelId="{7E3E8C51-3494-472B-AF63-E9B8F0A8AA81}">
      <dsp:nvSpPr>
        <dsp:cNvPr id="0" name=""/>
        <dsp:cNvSpPr/>
      </dsp:nvSpPr>
      <dsp:spPr>
        <a:xfrm>
          <a:off x="4806169" y="2709945"/>
          <a:ext cx="588790" cy="58879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4938647" y="2709945"/>
        <a:ext cx="323834" cy="443064"/>
      </dsp:txXfrm>
    </dsp:sp>
    <dsp:sp modelId="{DD09271D-DB46-4AAA-AE4B-95D9324A4E64}">
      <dsp:nvSpPr>
        <dsp:cNvPr id="0" name=""/>
        <dsp:cNvSpPr/>
      </dsp:nvSpPr>
      <dsp:spPr>
        <a:xfrm>
          <a:off x="5156689" y="3751651"/>
          <a:ext cx="588790" cy="58879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289167" y="3751651"/>
        <a:ext cx="323834" cy="443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4018C-3B2B-45F5-8329-26EF2E18F54A}">
      <dsp:nvSpPr>
        <dsp:cNvPr id="0" name=""/>
        <dsp:cNvSpPr/>
      </dsp:nvSpPr>
      <dsp:spPr>
        <a:xfrm>
          <a:off x="2432522" y="0"/>
          <a:ext cx="2117722" cy="11597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USER</a:t>
          </a:r>
          <a:endParaRPr lang="id-ID" sz="2800" b="1" kern="1200" dirty="0">
            <a:solidFill>
              <a:schemeClr val="accent1">
                <a:lumMod val="75000"/>
              </a:schemeClr>
            </a:solidFill>
          </a:endParaRPr>
        </a:p>
      </dsp:txBody>
      <dsp:txXfrm>
        <a:off x="2466490" y="33968"/>
        <a:ext cx="2049786" cy="1091810"/>
      </dsp:txXfrm>
    </dsp:sp>
    <dsp:sp modelId="{C06FDD77-6694-4BED-8E60-AAAE3B018AD5}">
      <dsp:nvSpPr>
        <dsp:cNvPr id="0" name=""/>
        <dsp:cNvSpPr/>
      </dsp:nvSpPr>
      <dsp:spPr>
        <a:xfrm>
          <a:off x="4800604" y="1502584"/>
          <a:ext cx="2222835" cy="640986"/>
        </a:xfrm>
        <a:prstGeom prst="roundRect">
          <a:avLst>
            <a:gd name="adj" fmla="val 10000"/>
          </a:avLst>
        </a:prstGeom>
        <a:solidFill>
          <a:schemeClr val="accent5">
            <a:hueOff val="1737742"/>
            <a:satOff val="-14594"/>
            <a:lumOff val="-1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rPr>
            <a:t>PNS Yang </a:t>
          </a:r>
          <a:r>
            <a:rPr lang="en-US" sz="2000" b="1" kern="1200" dirty="0" err="1" smtClean="0">
              <a:solidFill>
                <a:srgbClr val="FF0000"/>
              </a:solidFill>
            </a:rPr>
            <a:t>Bersangkutan</a:t>
          </a:r>
          <a:endParaRPr lang="id-ID" sz="2800" b="1" kern="1200" dirty="0">
            <a:solidFill>
              <a:srgbClr val="FF0000"/>
            </a:solidFill>
          </a:endParaRPr>
        </a:p>
      </dsp:txBody>
      <dsp:txXfrm>
        <a:off x="4819378" y="1521358"/>
        <a:ext cx="2185287" cy="603438"/>
      </dsp:txXfrm>
    </dsp:sp>
    <dsp:sp modelId="{BD8EDBC7-0D1D-4800-BBF7-8B703DA58CEB}">
      <dsp:nvSpPr>
        <dsp:cNvPr id="0" name=""/>
        <dsp:cNvSpPr/>
      </dsp:nvSpPr>
      <dsp:spPr>
        <a:xfrm>
          <a:off x="5022888" y="2143571"/>
          <a:ext cx="334957" cy="1802604"/>
        </a:xfrm>
        <a:custGeom>
          <a:avLst/>
          <a:gdLst/>
          <a:ahLst/>
          <a:cxnLst/>
          <a:rect l="0" t="0" r="0" b="0"/>
          <a:pathLst>
            <a:path>
              <a:moveTo>
                <a:pt x="0" y="0"/>
              </a:moveTo>
              <a:lnTo>
                <a:pt x="0" y="1802604"/>
              </a:lnTo>
              <a:lnTo>
                <a:pt x="334957" y="18026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75ADF-9402-4805-BD79-999EED64A770}">
      <dsp:nvSpPr>
        <dsp:cNvPr id="0" name=""/>
        <dsp:cNvSpPr/>
      </dsp:nvSpPr>
      <dsp:spPr>
        <a:xfrm>
          <a:off x="5357845" y="3500462"/>
          <a:ext cx="2341639" cy="8914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b="1" kern="1200" dirty="0" err="1" smtClean="0"/>
            <a:t>Menginput</a:t>
          </a:r>
          <a:r>
            <a:rPr lang="en-US" sz="1900" b="1" kern="1200" dirty="0" smtClean="0"/>
            <a:t> </a:t>
          </a:r>
          <a:r>
            <a:rPr lang="en-US" sz="1900" b="1" kern="1200" dirty="0" err="1" smtClean="0"/>
            <a:t>Kegiatan</a:t>
          </a:r>
          <a:r>
            <a:rPr lang="en-US" sz="1900" b="1" kern="1200" dirty="0" smtClean="0"/>
            <a:t> </a:t>
          </a:r>
          <a:r>
            <a:rPr lang="en-US" sz="1900" b="1" kern="1200" dirty="0" err="1" smtClean="0"/>
            <a:t>Sehari-hari</a:t>
          </a:r>
          <a:endParaRPr lang="en-US" sz="1900" b="1" kern="1200" dirty="0"/>
        </a:p>
      </dsp:txBody>
      <dsp:txXfrm>
        <a:off x="5383954" y="3526571"/>
        <a:ext cx="2289421" cy="839208"/>
      </dsp:txXfrm>
    </dsp:sp>
    <dsp:sp modelId="{C22F3191-BA9E-4CA6-A97F-BBFAA67FE589}">
      <dsp:nvSpPr>
        <dsp:cNvPr id="0" name=""/>
        <dsp:cNvSpPr/>
      </dsp:nvSpPr>
      <dsp:spPr>
        <a:xfrm>
          <a:off x="609596" y="1578784"/>
          <a:ext cx="1447837" cy="723918"/>
        </a:xfrm>
        <a:prstGeom prst="roundRect">
          <a:avLst>
            <a:gd name="adj" fmla="val 10000"/>
          </a:avLst>
        </a:prstGeom>
        <a:solidFill>
          <a:schemeClr val="accent5">
            <a:hueOff val="3475484"/>
            <a:satOff val="-29188"/>
            <a:lumOff val="-3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3">
                  <a:lumMod val="50000"/>
                </a:schemeClr>
              </a:solidFill>
            </a:rPr>
            <a:t>ATASAN</a:t>
          </a:r>
          <a:endParaRPr lang="en-US" sz="2500" kern="1200" dirty="0">
            <a:solidFill>
              <a:schemeClr val="accent3">
                <a:lumMod val="50000"/>
              </a:schemeClr>
            </a:solidFill>
          </a:endParaRPr>
        </a:p>
      </dsp:txBody>
      <dsp:txXfrm>
        <a:off x="630799" y="1599987"/>
        <a:ext cx="1405431" cy="681512"/>
      </dsp:txXfrm>
    </dsp:sp>
    <dsp:sp modelId="{D278825B-92FC-42F5-BBB1-E720341F6E5D}">
      <dsp:nvSpPr>
        <dsp:cNvPr id="0" name=""/>
        <dsp:cNvSpPr/>
      </dsp:nvSpPr>
      <dsp:spPr>
        <a:xfrm>
          <a:off x="754380" y="2302702"/>
          <a:ext cx="391799" cy="1523327"/>
        </a:xfrm>
        <a:custGeom>
          <a:avLst/>
          <a:gdLst/>
          <a:ahLst/>
          <a:cxnLst/>
          <a:rect l="0" t="0" r="0" b="0"/>
          <a:pathLst>
            <a:path>
              <a:moveTo>
                <a:pt x="0" y="0"/>
              </a:moveTo>
              <a:lnTo>
                <a:pt x="0" y="1523327"/>
              </a:lnTo>
              <a:lnTo>
                <a:pt x="391799" y="15233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FC4A7-B302-4105-B97C-A74CF01C6BD4}">
      <dsp:nvSpPr>
        <dsp:cNvPr id="0" name=""/>
        <dsp:cNvSpPr/>
      </dsp:nvSpPr>
      <dsp:spPr>
        <a:xfrm>
          <a:off x="1146179" y="3120426"/>
          <a:ext cx="2142880" cy="141120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475484"/>
              <a:satOff val="-29188"/>
              <a:lumOff val="-37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 </a:t>
          </a:r>
          <a:r>
            <a:rPr lang="en-US" sz="2000" b="1" kern="1200" dirty="0" err="1" smtClean="0"/>
            <a:t>Menginput</a:t>
          </a:r>
          <a:r>
            <a:rPr lang="en-US" sz="2000" b="1" kern="1200" dirty="0" smtClean="0"/>
            <a:t> </a:t>
          </a:r>
          <a:r>
            <a:rPr lang="en-US" sz="2000" b="1" kern="1200" dirty="0" err="1" smtClean="0"/>
            <a:t>Kegiatan</a:t>
          </a:r>
          <a:r>
            <a:rPr lang="en-US" sz="2000" b="1" kern="1200" dirty="0" smtClean="0"/>
            <a:t> + </a:t>
          </a:r>
          <a:r>
            <a:rPr lang="en-US" sz="2000" b="1" kern="1200" dirty="0" err="1" smtClean="0"/>
            <a:t>Menilai</a:t>
          </a:r>
          <a:r>
            <a:rPr lang="en-US" sz="2000" b="1" kern="1200" dirty="0" smtClean="0"/>
            <a:t> </a:t>
          </a:r>
          <a:r>
            <a:rPr lang="en-US" sz="2000" b="1" kern="1200" dirty="0" err="1" smtClean="0"/>
            <a:t>Kegiatan</a:t>
          </a:r>
          <a:r>
            <a:rPr lang="en-US" sz="2000" b="1" kern="1200" dirty="0" smtClean="0"/>
            <a:t> </a:t>
          </a:r>
          <a:r>
            <a:rPr lang="en-US" sz="2000" b="1" kern="1200" dirty="0" err="1" smtClean="0"/>
            <a:t>Bawahan</a:t>
          </a:r>
          <a:endParaRPr lang="id-ID" sz="2000" b="1" kern="1200" dirty="0"/>
        </a:p>
      </dsp:txBody>
      <dsp:txXfrm>
        <a:off x="1187512" y="3161759"/>
        <a:ext cx="2060214" cy="13285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84EDE7-FE29-4437-9A53-DD2C5E3BC8D4}" type="slidenum">
              <a:rPr lang="en-US"/>
              <a:pPr/>
              <a:t>‹#›</a:t>
            </a:fld>
            <a:endParaRPr lang="en-US"/>
          </a:p>
        </p:txBody>
      </p:sp>
    </p:spTree>
    <p:extLst>
      <p:ext uri="{BB962C8B-B14F-4D97-AF65-F5344CB8AC3E}">
        <p14:creationId xmlns:p14="http://schemas.microsoft.com/office/powerpoint/2010/main" val="602800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312021-9A48-4C4A-BA35-6C9BAB396965}" type="slidenum">
              <a:rPr lang="en-US" smtClean="0"/>
              <a:pPr/>
              <a:t>46</a:t>
            </a:fld>
            <a:endParaRPr lang="en-US"/>
          </a:p>
        </p:txBody>
      </p:sp>
    </p:spTree>
    <p:extLst>
      <p:ext uri="{BB962C8B-B14F-4D97-AF65-F5344CB8AC3E}">
        <p14:creationId xmlns:p14="http://schemas.microsoft.com/office/powerpoint/2010/main" val="2502587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8" name="Freeform 12"/>
          <p:cNvSpPr>
            <a:spLocks/>
          </p:cNvSpPr>
          <p:nvPr/>
        </p:nvSpPr>
        <p:spPr bwMode="gray">
          <a:xfrm>
            <a:off x="-9525" y="2997200"/>
            <a:ext cx="2205038" cy="2663825"/>
          </a:xfrm>
          <a:custGeom>
            <a:avLst/>
            <a:gdLst/>
            <a:ahLst/>
            <a:cxnLst>
              <a:cxn ang="0">
                <a:pos x="0" y="1678"/>
              </a:cxn>
              <a:cxn ang="0">
                <a:pos x="0" y="1134"/>
              </a:cxn>
              <a:cxn ang="0">
                <a:pos x="1406" y="0"/>
              </a:cxn>
              <a:cxn ang="0">
                <a:pos x="1406" y="91"/>
              </a:cxn>
              <a:cxn ang="0">
                <a:pos x="0" y="1678"/>
              </a:cxn>
            </a:cxnLst>
            <a:rect l="0" t="0" r="r" b="b"/>
            <a:pathLst>
              <a:path w="1406" h="1678">
                <a:moveTo>
                  <a:pt x="0" y="1678"/>
                </a:moveTo>
                <a:lnTo>
                  <a:pt x="0" y="1134"/>
                </a:lnTo>
                <a:lnTo>
                  <a:pt x="1406" y="0"/>
                </a:lnTo>
                <a:lnTo>
                  <a:pt x="1406" y="91"/>
                </a:lnTo>
                <a:lnTo>
                  <a:pt x="0" y="1678"/>
                </a:lnTo>
                <a:close/>
              </a:path>
            </a:pathLst>
          </a:custGeom>
          <a:solidFill>
            <a:srgbClr val="E0E0E0"/>
          </a:solidFill>
          <a:ln w="9525">
            <a:noFill/>
            <a:round/>
            <a:headEnd/>
            <a:tailEnd/>
          </a:ln>
          <a:effectLst/>
        </p:spPr>
        <p:txBody>
          <a:bodyPr/>
          <a:lstStyle/>
          <a:p>
            <a:endParaRPr lang="en-US"/>
          </a:p>
        </p:txBody>
      </p:sp>
      <p:pic>
        <p:nvPicPr>
          <p:cNvPr id="4103" name="Picture 7" descr="9"/>
          <p:cNvPicPr>
            <a:picLocks noChangeAspect="1" noChangeArrowheads="1"/>
          </p:cNvPicPr>
          <p:nvPr/>
        </p:nvPicPr>
        <p:blipFill>
          <a:blip r:embed="rId2"/>
          <a:srcRect/>
          <a:stretch>
            <a:fillRect/>
          </a:stretch>
        </p:blipFill>
        <p:spPr bwMode="gray">
          <a:xfrm>
            <a:off x="1447800" y="1782763"/>
            <a:ext cx="7359650" cy="1609725"/>
          </a:xfrm>
          <a:prstGeom prst="rect">
            <a:avLst/>
          </a:prstGeom>
          <a:noFill/>
        </p:spPr>
      </p:pic>
      <p:sp>
        <p:nvSpPr>
          <p:cNvPr id="4104" name="Freeform 8"/>
          <p:cNvSpPr>
            <a:spLocks/>
          </p:cNvSpPr>
          <p:nvPr/>
        </p:nvSpPr>
        <p:spPr bwMode="gray">
          <a:xfrm>
            <a:off x="568325" y="-9525"/>
            <a:ext cx="1784350" cy="6875463"/>
          </a:xfrm>
          <a:custGeom>
            <a:avLst/>
            <a:gdLst/>
            <a:ahLst/>
            <a:cxnLst>
              <a:cxn ang="0">
                <a:pos x="0" y="0"/>
              </a:cxn>
              <a:cxn ang="0">
                <a:pos x="490" y="2"/>
              </a:cxn>
              <a:cxn ang="0">
                <a:pos x="1124" y="1373"/>
              </a:cxn>
              <a:cxn ang="0">
                <a:pos x="1124" y="2036"/>
              </a:cxn>
              <a:cxn ang="0">
                <a:pos x="889" y="4343"/>
              </a:cxn>
              <a:cxn ang="0">
                <a:pos x="526" y="4343"/>
              </a:cxn>
              <a:cxn ang="0">
                <a:pos x="1079" y="2031"/>
              </a:cxn>
              <a:cxn ang="0">
                <a:pos x="1079" y="1383"/>
              </a:cxn>
              <a:cxn ang="0">
                <a:pos x="0" y="0"/>
              </a:cxn>
            </a:cxnLst>
            <a:rect l="0" t="0" r="r" b="b"/>
            <a:pathLst>
              <a:path w="1124" h="4343">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bg1"/>
          </a:solidFill>
          <a:ln w="9525" cap="flat" cmpd="sng">
            <a:noFill/>
            <a:prstDash val="solid"/>
            <a:round/>
            <a:headEnd type="none" w="med" len="med"/>
            <a:tailEnd type="none" w="med" len="med"/>
          </a:ln>
          <a:effectLst/>
        </p:spPr>
        <p:txBody>
          <a:bodyPr/>
          <a:lstStyle/>
          <a:p>
            <a:endParaRPr lang="en-US"/>
          </a:p>
        </p:txBody>
      </p:sp>
      <p:sp>
        <p:nvSpPr>
          <p:cNvPr id="4105" name="Freeform 9"/>
          <p:cNvSpPr>
            <a:spLocks/>
          </p:cNvSpPr>
          <p:nvPr/>
        </p:nvSpPr>
        <p:spPr bwMode="gray">
          <a:xfrm>
            <a:off x="-12700" y="-9525"/>
            <a:ext cx="2392363" cy="6880225"/>
          </a:xfrm>
          <a:custGeom>
            <a:avLst/>
            <a:gdLst/>
            <a:ahLst/>
            <a:cxnLst>
              <a:cxn ang="0">
                <a:pos x="181" y="0"/>
              </a:cxn>
              <a:cxn ang="0">
                <a:pos x="1507" y="1379"/>
              </a:cxn>
              <a:cxn ang="0">
                <a:pos x="1507" y="2036"/>
              </a:cxn>
              <a:cxn ang="0">
                <a:pos x="727" y="4334"/>
              </a:cxn>
              <a:cxn ang="0">
                <a:pos x="2" y="4334"/>
              </a:cxn>
              <a:cxn ang="0">
                <a:pos x="2" y="4162"/>
              </a:cxn>
              <a:cxn ang="0">
                <a:pos x="1441" y="1936"/>
              </a:cxn>
              <a:cxn ang="0">
                <a:pos x="1441" y="1447"/>
              </a:cxn>
              <a:cxn ang="0">
                <a:pos x="8" y="434"/>
              </a:cxn>
              <a:cxn ang="0">
                <a:pos x="0" y="6"/>
              </a:cxn>
              <a:cxn ang="0">
                <a:pos x="181" y="0"/>
              </a:cxn>
            </a:cxnLst>
            <a:rect l="0" t="0" r="r" b="b"/>
            <a:pathLst>
              <a:path w="1507" h="4334">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w="9525">
            <a:noFill/>
            <a:round/>
            <a:headEnd/>
            <a:tailEnd/>
          </a:ln>
          <a:effectLst/>
        </p:spPr>
        <p:txBody>
          <a:bodyPr/>
          <a:lstStyle/>
          <a:p>
            <a:endParaRPr lang="en-US"/>
          </a:p>
        </p:txBody>
      </p:sp>
      <p:sp>
        <p:nvSpPr>
          <p:cNvPr id="4106" name="Freeform 10"/>
          <p:cNvSpPr>
            <a:spLocks/>
          </p:cNvSpPr>
          <p:nvPr/>
        </p:nvSpPr>
        <p:spPr bwMode="gray">
          <a:xfrm>
            <a:off x="2557463" y="0"/>
            <a:ext cx="3022600" cy="6858000"/>
          </a:xfrm>
          <a:custGeom>
            <a:avLst/>
            <a:gdLst/>
            <a:ahLst/>
            <a:cxnLst>
              <a:cxn ang="0">
                <a:pos x="1904" y="0"/>
              </a:cxn>
              <a:cxn ang="0">
                <a:pos x="1178" y="0"/>
              </a:cxn>
              <a:cxn ang="0">
                <a:pos x="0" y="1342"/>
              </a:cxn>
              <a:cxn ang="0">
                <a:pos x="0" y="1950"/>
              </a:cxn>
              <a:cxn ang="0">
                <a:pos x="498" y="4354"/>
              </a:cxn>
              <a:cxn ang="0">
                <a:pos x="1088" y="4354"/>
              </a:cxn>
              <a:cxn ang="0">
                <a:pos x="44" y="1985"/>
              </a:cxn>
              <a:cxn ang="0">
                <a:pos x="44" y="1361"/>
              </a:cxn>
              <a:cxn ang="0">
                <a:pos x="1904" y="0"/>
              </a:cxn>
            </a:cxnLst>
            <a:rect l="0" t="0" r="r" b="b"/>
            <a:pathLst>
              <a:path w="1904" h="4354">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w="9525">
            <a:noFill/>
            <a:round/>
            <a:headEnd/>
            <a:tailEnd/>
          </a:ln>
          <a:effectLst/>
        </p:spPr>
        <p:txBody>
          <a:bodyPr/>
          <a:lstStyle/>
          <a:p>
            <a:endParaRPr lang="en-US"/>
          </a:p>
        </p:txBody>
      </p:sp>
      <p:sp>
        <p:nvSpPr>
          <p:cNvPr id="4107" name="Freeform 11"/>
          <p:cNvSpPr>
            <a:spLocks/>
          </p:cNvSpPr>
          <p:nvPr/>
        </p:nvSpPr>
        <p:spPr bwMode="gray">
          <a:xfrm>
            <a:off x="2959100" y="-14288"/>
            <a:ext cx="2711450" cy="1887538"/>
          </a:xfrm>
          <a:custGeom>
            <a:avLst/>
            <a:gdLst/>
            <a:ahLst/>
            <a:cxnLst>
              <a:cxn ang="0">
                <a:pos x="1708" y="1"/>
              </a:cxn>
              <a:cxn ang="0">
                <a:pos x="1379" y="0"/>
              </a:cxn>
              <a:cxn ang="0">
                <a:pos x="0" y="1189"/>
              </a:cxn>
              <a:cxn ang="0">
                <a:pos x="1708" y="1"/>
              </a:cxn>
            </a:cxnLst>
            <a:rect l="0" t="0" r="r" b="b"/>
            <a:pathLst>
              <a:path w="1708" h="1189">
                <a:moveTo>
                  <a:pt x="1708" y="1"/>
                </a:moveTo>
                <a:lnTo>
                  <a:pt x="1379" y="0"/>
                </a:lnTo>
                <a:lnTo>
                  <a:pt x="0" y="1189"/>
                </a:lnTo>
                <a:lnTo>
                  <a:pt x="1708" y="1"/>
                </a:lnTo>
                <a:close/>
              </a:path>
            </a:pathLst>
          </a:custGeom>
          <a:solidFill>
            <a:srgbClr val="FFFFFF">
              <a:alpha val="50000"/>
            </a:srgbClr>
          </a:solidFill>
          <a:ln w="9525">
            <a:noFill/>
            <a:round/>
            <a:headEnd/>
            <a:tailEnd/>
          </a:ln>
          <a:effectLst/>
        </p:spPr>
        <p:txBody>
          <a:bodyPr/>
          <a:lstStyle/>
          <a:p>
            <a:endParaRPr lang="en-US"/>
          </a:p>
        </p:txBody>
      </p:sp>
      <p:sp>
        <p:nvSpPr>
          <p:cNvPr id="4109" name="Freeform 13"/>
          <p:cNvSpPr>
            <a:spLocks/>
          </p:cNvSpPr>
          <p:nvPr/>
        </p:nvSpPr>
        <p:spPr bwMode="gray">
          <a:xfrm>
            <a:off x="2498725" y="-9525"/>
            <a:ext cx="6105525" cy="6867525"/>
          </a:xfrm>
          <a:custGeom>
            <a:avLst/>
            <a:gdLst/>
            <a:ahLst/>
            <a:cxnLst>
              <a:cxn ang="0">
                <a:pos x="3665" y="0"/>
              </a:cxn>
              <a:cxn ang="0">
                <a:pos x="2122" y="0"/>
              </a:cxn>
              <a:cxn ang="0">
                <a:pos x="0" y="1339"/>
              </a:cxn>
              <a:cxn ang="0">
                <a:pos x="0" y="1950"/>
              </a:cxn>
              <a:cxn ang="0">
                <a:pos x="1215" y="4354"/>
              </a:cxn>
              <a:cxn ang="0">
                <a:pos x="1941" y="4354"/>
              </a:cxn>
              <a:cxn ang="0">
                <a:pos x="72" y="1877"/>
              </a:cxn>
              <a:cxn ang="0">
                <a:pos x="72" y="1361"/>
              </a:cxn>
              <a:cxn ang="0">
                <a:pos x="3846" y="0"/>
              </a:cxn>
              <a:cxn ang="0">
                <a:pos x="2122" y="0"/>
              </a:cxn>
            </a:cxnLst>
            <a:rect l="0" t="0" r="r" b="b"/>
            <a:pathLst>
              <a:path w="3846" h="4354">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w="9525">
            <a:noFill/>
            <a:round/>
            <a:headEnd/>
            <a:tailEnd/>
          </a:ln>
          <a:effectLst/>
        </p:spPr>
        <p:txBody>
          <a:bodyPr/>
          <a:lstStyle/>
          <a:p>
            <a:endParaRPr lang="en-US"/>
          </a:p>
        </p:txBody>
      </p:sp>
      <p:sp>
        <p:nvSpPr>
          <p:cNvPr id="4110" name="Freeform 14"/>
          <p:cNvSpPr>
            <a:spLocks/>
          </p:cNvSpPr>
          <p:nvPr/>
        </p:nvSpPr>
        <p:spPr bwMode="gray">
          <a:xfrm>
            <a:off x="-9525" y="185738"/>
            <a:ext cx="2246313" cy="5984875"/>
          </a:xfrm>
          <a:custGeom>
            <a:avLst/>
            <a:gdLst/>
            <a:ahLst/>
            <a:cxnLst>
              <a:cxn ang="0">
                <a:pos x="0" y="0"/>
              </a:cxn>
              <a:cxn ang="0">
                <a:pos x="1415" y="1197"/>
              </a:cxn>
              <a:cxn ang="0">
                <a:pos x="1415" y="1862"/>
              </a:cxn>
              <a:cxn ang="0">
                <a:pos x="0" y="3770"/>
              </a:cxn>
              <a:cxn ang="0">
                <a:pos x="0" y="3272"/>
              </a:cxn>
              <a:cxn ang="0">
                <a:pos x="1376" y="1801"/>
              </a:cxn>
              <a:cxn ang="0">
                <a:pos x="1376" y="1272"/>
              </a:cxn>
              <a:cxn ang="0">
                <a:pos x="6" y="962"/>
              </a:cxn>
              <a:cxn ang="0">
                <a:pos x="0" y="0"/>
              </a:cxn>
            </a:cxnLst>
            <a:rect l="0" t="0" r="r" b="b"/>
            <a:pathLst>
              <a:path w="1415" h="377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w="9525">
            <a:noFill/>
            <a:round/>
            <a:headEnd/>
            <a:tailEnd/>
          </a:ln>
          <a:effectLst/>
        </p:spPr>
        <p:txBody>
          <a:bodyPr/>
          <a:lstStyle/>
          <a:p>
            <a:endParaRPr lang="en-US"/>
          </a:p>
        </p:txBody>
      </p:sp>
      <p:sp>
        <p:nvSpPr>
          <p:cNvPr id="4111" name="Freeform 15"/>
          <p:cNvSpPr>
            <a:spLocks/>
          </p:cNvSpPr>
          <p:nvPr/>
        </p:nvSpPr>
        <p:spPr bwMode="gray">
          <a:xfrm>
            <a:off x="2608263" y="642938"/>
            <a:ext cx="6540500" cy="6215062"/>
          </a:xfrm>
          <a:custGeom>
            <a:avLst/>
            <a:gdLst/>
            <a:ahLst/>
            <a:cxnLst>
              <a:cxn ang="0">
                <a:pos x="4115" y="0"/>
              </a:cxn>
              <a:cxn ang="0">
                <a:pos x="4120" y="500"/>
              </a:cxn>
              <a:cxn ang="0">
                <a:pos x="61" y="1059"/>
              </a:cxn>
              <a:cxn ang="0">
                <a:pos x="61" y="1466"/>
              </a:cxn>
              <a:cxn ang="0">
                <a:pos x="2419" y="3915"/>
              </a:cxn>
              <a:cxn ang="0">
                <a:pos x="1830" y="3915"/>
              </a:cxn>
              <a:cxn ang="0">
                <a:pos x="0" y="1449"/>
              </a:cxn>
              <a:cxn ang="0">
                <a:pos x="0" y="967"/>
              </a:cxn>
              <a:cxn ang="0">
                <a:pos x="4115" y="0"/>
              </a:cxn>
            </a:cxnLst>
            <a:rect l="0" t="0" r="r" b="b"/>
            <a:pathLst>
              <a:path w="4120" h="3915">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tx2"/>
          </a:solidFill>
          <a:ln w="9525">
            <a:noFill/>
            <a:round/>
            <a:headEnd/>
            <a:tailEnd/>
          </a:ln>
          <a:effectLst/>
        </p:spPr>
        <p:txBody>
          <a:bodyPr/>
          <a:lstStyle/>
          <a:p>
            <a:endParaRPr lang="en-US"/>
          </a:p>
        </p:txBody>
      </p:sp>
      <p:sp>
        <p:nvSpPr>
          <p:cNvPr id="4112" name="Freeform 16"/>
          <p:cNvSpPr>
            <a:spLocks/>
          </p:cNvSpPr>
          <p:nvPr/>
        </p:nvSpPr>
        <p:spPr bwMode="gray">
          <a:xfrm>
            <a:off x="2586038" y="-17463"/>
            <a:ext cx="6557962" cy="6875463"/>
          </a:xfrm>
          <a:custGeom>
            <a:avLst/>
            <a:gdLst/>
            <a:ahLst/>
            <a:cxnLst>
              <a:cxn ang="0">
                <a:pos x="4131" y="0"/>
              </a:cxn>
              <a:cxn ang="0">
                <a:pos x="4126" y="494"/>
              </a:cxn>
              <a:cxn ang="0">
                <a:pos x="55" y="1404"/>
              </a:cxn>
              <a:cxn ang="0">
                <a:pos x="55" y="1853"/>
              </a:cxn>
              <a:cxn ang="0">
                <a:pos x="3156" y="4348"/>
              </a:cxn>
              <a:cxn ang="0">
                <a:pos x="2067" y="4348"/>
              </a:cxn>
              <a:cxn ang="0">
                <a:pos x="0" y="1882"/>
              </a:cxn>
              <a:cxn ang="0">
                <a:pos x="0" y="1355"/>
              </a:cxn>
              <a:cxn ang="0">
                <a:pos x="3615" y="0"/>
              </a:cxn>
              <a:cxn ang="0">
                <a:pos x="4131" y="0"/>
              </a:cxn>
            </a:cxnLst>
            <a:rect l="0" t="0" r="r" b="b"/>
            <a:pathLst>
              <a:path w="4131" h="4348">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w="9525">
            <a:noFill/>
            <a:round/>
            <a:headEnd/>
            <a:tailEnd/>
          </a:ln>
          <a:effectLst/>
        </p:spPr>
        <p:txBody>
          <a:bodyPr/>
          <a:lstStyle/>
          <a:p>
            <a:endParaRPr lang="en-US"/>
          </a:p>
        </p:txBody>
      </p:sp>
      <p:sp>
        <p:nvSpPr>
          <p:cNvPr id="4113" name="Freeform 17"/>
          <p:cNvSpPr>
            <a:spLocks/>
          </p:cNvSpPr>
          <p:nvPr/>
        </p:nvSpPr>
        <p:spPr bwMode="gray">
          <a:xfrm>
            <a:off x="2771775" y="-26988"/>
            <a:ext cx="5761038" cy="2087563"/>
          </a:xfrm>
          <a:custGeom>
            <a:avLst/>
            <a:gdLst/>
            <a:ahLst/>
            <a:cxnLst>
              <a:cxn ang="0">
                <a:pos x="0" y="1315"/>
              </a:cxn>
              <a:cxn ang="0">
                <a:pos x="2858" y="0"/>
              </a:cxn>
              <a:cxn ang="0">
                <a:pos x="3629" y="0"/>
              </a:cxn>
              <a:cxn ang="0">
                <a:pos x="0" y="1315"/>
              </a:cxn>
            </a:cxnLst>
            <a:rect l="0" t="0" r="r" b="b"/>
            <a:pathLst>
              <a:path w="3629" h="1315">
                <a:moveTo>
                  <a:pt x="0" y="1315"/>
                </a:moveTo>
                <a:lnTo>
                  <a:pt x="2858" y="0"/>
                </a:lnTo>
                <a:lnTo>
                  <a:pt x="3629" y="0"/>
                </a:lnTo>
                <a:lnTo>
                  <a:pt x="0" y="1315"/>
                </a:lnTo>
                <a:close/>
              </a:path>
            </a:pathLst>
          </a:custGeom>
          <a:solidFill>
            <a:srgbClr val="FFFFFF">
              <a:alpha val="50000"/>
            </a:srgbClr>
          </a:solidFill>
          <a:ln w="9525">
            <a:noFill/>
            <a:round/>
            <a:headEnd/>
            <a:tailEnd/>
          </a:ln>
          <a:effectLst/>
        </p:spPr>
        <p:txBody>
          <a:bodyPr/>
          <a:lstStyle/>
          <a:p>
            <a:endParaRPr lang="en-US"/>
          </a:p>
        </p:txBody>
      </p:sp>
      <p:sp>
        <p:nvSpPr>
          <p:cNvPr id="4114" name="Freeform 18"/>
          <p:cNvSpPr>
            <a:spLocks/>
          </p:cNvSpPr>
          <p:nvPr/>
        </p:nvSpPr>
        <p:spPr bwMode="gray">
          <a:xfrm>
            <a:off x="2555875" y="2924175"/>
            <a:ext cx="3384550" cy="3944938"/>
          </a:xfrm>
          <a:custGeom>
            <a:avLst/>
            <a:gdLst/>
            <a:ahLst/>
            <a:cxnLst>
              <a:cxn ang="0">
                <a:pos x="0" y="0"/>
              </a:cxn>
              <a:cxn ang="0">
                <a:pos x="2132" y="2495"/>
              </a:cxn>
              <a:cxn ang="0">
                <a:pos x="1814" y="2495"/>
              </a:cxn>
              <a:cxn ang="0">
                <a:pos x="0" y="0"/>
              </a:cxn>
            </a:cxnLst>
            <a:rect l="0" t="0" r="r" b="b"/>
            <a:pathLst>
              <a:path w="2132" h="2495">
                <a:moveTo>
                  <a:pt x="0" y="0"/>
                </a:moveTo>
                <a:lnTo>
                  <a:pt x="2132" y="2495"/>
                </a:lnTo>
                <a:lnTo>
                  <a:pt x="1814" y="2495"/>
                </a:lnTo>
                <a:lnTo>
                  <a:pt x="0" y="0"/>
                </a:lnTo>
                <a:close/>
              </a:path>
            </a:pathLst>
          </a:custGeom>
          <a:solidFill>
            <a:srgbClr val="FFFFFF">
              <a:alpha val="35001"/>
            </a:srgbClr>
          </a:solidFill>
          <a:ln w="9525">
            <a:noFill/>
            <a:round/>
            <a:headEnd/>
            <a:tailEnd/>
          </a:ln>
          <a:effectLst/>
        </p:spPr>
        <p:txBody>
          <a:bodyPr/>
          <a:lstStyle/>
          <a:p>
            <a:endParaRPr lang="en-US"/>
          </a:p>
        </p:txBody>
      </p:sp>
      <p:sp>
        <p:nvSpPr>
          <p:cNvPr id="4120" name="Freeform 24"/>
          <p:cNvSpPr>
            <a:spLocks/>
          </p:cNvSpPr>
          <p:nvPr/>
        </p:nvSpPr>
        <p:spPr bwMode="gray">
          <a:xfrm>
            <a:off x="-19050" y="180975"/>
            <a:ext cx="2262188" cy="1914525"/>
          </a:xfrm>
          <a:custGeom>
            <a:avLst/>
            <a:gdLst/>
            <a:ahLst/>
            <a:cxnLst>
              <a:cxn ang="0">
                <a:pos x="1425" y="1206"/>
              </a:cxn>
              <a:cxn ang="0">
                <a:pos x="0" y="0"/>
              </a:cxn>
              <a:cxn ang="0">
                <a:pos x="0" y="186"/>
              </a:cxn>
              <a:cxn ang="0">
                <a:pos x="1425" y="1206"/>
              </a:cxn>
            </a:cxnLst>
            <a:rect l="0" t="0" r="r" b="b"/>
            <a:pathLst>
              <a:path w="1425" h="1206">
                <a:moveTo>
                  <a:pt x="1425" y="1206"/>
                </a:moveTo>
                <a:lnTo>
                  <a:pt x="0" y="0"/>
                </a:lnTo>
                <a:lnTo>
                  <a:pt x="0" y="186"/>
                </a:lnTo>
                <a:lnTo>
                  <a:pt x="1425" y="1206"/>
                </a:lnTo>
                <a:close/>
              </a:path>
            </a:pathLst>
          </a:custGeom>
          <a:solidFill>
            <a:srgbClr val="333333">
              <a:alpha val="39999"/>
            </a:srgbClr>
          </a:solidFill>
          <a:ln w="9525">
            <a:noFill/>
            <a:round/>
            <a:headEnd/>
            <a:tailEnd/>
          </a:ln>
          <a:effectLst/>
        </p:spPr>
        <p:txBody>
          <a:bodyPr/>
          <a:lstStyle/>
          <a:p>
            <a:endParaRPr lang="en-US"/>
          </a:p>
        </p:txBody>
      </p:sp>
      <p:sp>
        <p:nvSpPr>
          <p:cNvPr id="4121" name="Freeform 25"/>
          <p:cNvSpPr>
            <a:spLocks/>
          </p:cNvSpPr>
          <p:nvPr/>
        </p:nvSpPr>
        <p:spPr bwMode="gray">
          <a:xfrm>
            <a:off x="-12700" y="3105150"/>
            <a:ext cx="2327275" cy="3762375"/>
          </a:xfrm>
          <a:custGeom>
            <a:avLst/>
            <a:gdLst/>
            <a:ahLst/>
            <a:cxnLst>
              <a:cxn ang="0">
                <a:pos x="0" y="2248"/>
              </a:cxn>
              <a:cxn ang="0">
                <a:pos x="1466" y="0"/>
              </a:cxn>
              <a:cxn ang="0">
                <a:pos x="194" y="2370"/>
              </a:cxn>
              <a:cxn ang="0">
                <a:pos x="4" y="2364"/>
              </a:cxn>
              <a:cxn ang="0">
                <a:pos x="0" y="2248"/>
              </a:cxn>
            </a:cxnLst>
            <a:rect l="0" t="0" r="r" b="b"/>
            <a:pathLst>
              <a:path w="1466" h="2370">
                <a:moveTo>
                  <a:pt x="0" y="2248"/>
                </a:moveTo>
                <a:lnTo>
                  <a:pt x="1466" y="0"/>
                </a:lnTo>
                <a:lnTo>
                  <a:pt x="194" y="2370"/>
                </a:lnTo>
                <a:lnTo>
                  <a:pt x="4" y="2364"/>
                </a:lnTo>
                <a:lnTo>
                  <a:pt x="0" y="2248"/>
                </a:lnTo>
                <a:close/>
              </a:path>
            </a:pathLst>
          </a:custGeom>
          <a:solidFill>
            <a:schemeClr val="folHlink"/>
          </a:solidFill>
          <a:ln w="9525">
            <a:noFill/>
            <a:round/>
            <a:headEnd/>
            <a:tailEnd/>
          </a:ln>
          <a:effectLst/>
        </p:spPr>
        <p:txBody>
          <a:bodyPr/>
          <a:lstStyle/>
          <a:p>
            <a:endParaRPr lang="en-US"/>
          </a:p>
        </p:txBody>
      </p:sp>
      <p:sp>
        <p:nvSpPr>
          <p:cNvPr id="4122" name="Freeform 26"/>
          <p:cNvSpPr>
            <a:spLocks/>
          </p:cNvSpPr>
          <p:nvPr/>
        </p:nvSpPr>
        <p:spPr bwMode="gray">
          <a:xfrm>
            <a:off x="-9525" y="1403350"/>
            <a:ext cx="2317750" cy="5265738"/>
          </a:xfrm>
          <a:custGeom>
            <a:avLst/>
            <a:gdLst/>
            <a:ahLst/>
            <a:cxnLst>
              <a:cxn ang="0">
                <a:pos x="6" y="0"/>
              </a:cxn>
              <a:cxn ang="0">
                <a:pos x="6" y="643"/>
              </a:cxn>
              <a:cxn ang="0">
                <a:pos x="1410" y="564"/>
              </a:cxn>
              <a:cxn ang="0">
                <a:pos x="1410" y="1049"/>
              </a:cxn>
              <a:cxn ang="0">
                <a:pos x="0" y="2852"/>
              </a:cxn>
              <a:cxn ang="0">
                <a:pos x="0" y="3317"/>
              </a:cxn>
              <a:cxn ang="0">
                <a:pos x="1460" y="1062"/>
              </a:cxn>
              <a:cxn ang="0">
                <a:pos x="1460" y="505"/>
              </a:cxn>
              <a:cxn ang="0">
                <a:pos x="6" y="0"/>
              </a:cxn>
            </a:cxnLst>
            <a:rect l="0" t="0" r="r" b="b"/>
            <a:pathLst>
              <a:path w="1460" h="3317">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w="9525">
            <a:noFill/>
            <a:round/>
            <a:headEnd/>
            <a:tailEnd/>
          </a:ln>
          <a:effectLst/>
        </p:spPr>
        <p:txBody>
          <a:bodyPr/>
          <a:lstStyle/>
          <a:p>
            <a:endParaRPr lang="en-US"/>
          </a:p>
        </p:txBody>
      </p:sp>
      <p:grpSp>
        <p:nvGrpSpPr>
          <p:cNvPr id="4132" name="Group 36"/>
          <p:cNvGrpSpPr>
            <a:grpSpLocks/>
          </p:cNvGrpSpPr>
          <p:nvPr/>
        </p:nvGrpSpPr>
        <p:grpSpPr bwMode="auto">
          <a:xfrm>
            <a:off x="0" y="-19050"/>
            <a:ext cx="9153525" cy="6886575"/>
            <a:chOff x="0" y="0"/>
            <a:chExt cx="5760" cy="4326"/>
          </a:xfrm>
        </p:grpSpPr>
        <p:pic>
          <p:nvPicPr>
            <p:cNvPr id="4131" name="Picture 35" descr="11"/>
            <p:cNvPicPr>
              <a:picLocks noChangeAspect="1" noChangeArrowheads="1"/>
            </p:cNvPicPr>
            <p:nvPr userDrawn="1"/>
          </p:nvPicPr>
          <p:blipFill>
            <a:blip r:embed="rId3"/>
            <a:srcRect/>
            <a:stretch>
              <a:fillRect/>
            </a:stretch>
          </p:blipFill>
          <p:spPr bwMode="gray">
            <a:xfrm>
              <a:off x="0" y="0"/>
              <a:ext cx="5760" cy="4326"/>
            </a:xfrm>
            <a:prstGeom prst="rect">
              <a:avLst/>
            </a:prstGeom>
            <a:noFill/>
          </p:spPr>
        </p:pic>
        <p:sp>
          <p:nvSpPr>
            <p:cNvPr id="4123" name="Rectangle 27"/>
            <p:cNvSpPr>
              <a:spLocks noChangeArrowheads="1"/>
            </p:cNvSpPr>
            <p:nvPr userDrawn="1"/>
          </p:nvSpPr>
          <p:spPr bwMode="gray">
            <a:xfrm>
              <a:off x="212" y="462"/>
              <a:ext cx="5334" cy="3402"/>
            </a:xfrm>
            <a:prstGeom prst="rect">
              <a:avLst/>
            </a:prstGeom>
            <a:noFill/>
            <a:ln w="12700">
              <a:noFill/>
              <a:miter lim="800000"/>
              <a:headEnd/>
              <a:tailEnd/>
            </a:ln>
            <a:effectLst/>
          </p:spPr>
          <p:txBody>
            <a:bodyPr wrap="none" anchor="ctr"/>
            <a:lstStyle/>
            <a:p>
              <a:endParaRPr lang="en-US"/>
            </a:p>
          </p:txBody>
        </p:sp>
      </p:grpSp>
      <p:pic>
        <p:nvPicPr>
          <p:cNvPr id="4115" name="Picture 19" descr="2"/>
          <p:cNvPicPr>
            <a:picLocks noChangeAspect="1" noChangeArrowheads="1"/>
          </p:cNvPicPr>
          <p:nvPr/>
        </p:nvPicPr>
        <p:blipFill>
          <a:blip r:embed="rId4"/>
          <a:srcRect/>
          <a:stretch>
            <a:fillRect/>
          </a:stretch>
        </p:blipFill>
        <p:spPr bwMode="gray">
          <a:xfrm>
            <a:off x="4141788" y="4041775"/>
            <a:ext cx="415925" cy="415925"/>
          </a:xfrm>
          <a:prstGeom prst="rect">
            <a:avLst/>
          </a:prstGeom>
          <a:noFill/>
        </p:spPr>
      </p:pic>
      <p:sp>
        <p:nvSpPr>
          <p:cNvPr id="4100"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4098" name="Rectangle 2"/>
          <p:cNvSpPr>
            <a:spLocks noGrp="1" noChangeArrowheads="1"/>
          </p:cNvSpPr>
          <p:nvPr>
            <p:ph type="ctrTitle"/>
          </p:nvPr>
        </p:nvSpPr>
        <p:spPr>
          <a:xfrm>
            <a:off x="985838" y="3787775"/>
            <a:ext cx="7772400" cy="885825"/>
          </a:xfrm>
        </p:spPr>
        <p:txBody>
          <a:bodyPr/>
          <a:lstStyle>
            <a:lvl1pPr algn="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4629150" y="3505200"/>
            <a:ext cx="4129088" cy="457200"/>
          </a:xfrm>
        </p:spPr>
        <p:txBody>
          <a:bodyPr/>
          <a:lstStyle>
            <a:lvl1pPr marL="0" indent="0" algn="dist">
              <a:buFontTx/>
              <a:buNone/>
              <a:defRPr sz="2000" b="1">
                <a:solidFill>
                  <a:srgbClr val="777777"/>
                </a:solidFill>
              </a:defRPr>
            </a:lvl1pPr>
          </a:lstStyle>
          <a:p>
            <a:r>
              <a:rPr lang="en-US" smtClean="0"/>
              <a:t>Click to edit Master subtitle style</a:t>
            </a:r>
            <a:endParaRPr lang="en-US"/>
          </a:p>
        </p:txBody>
      </p:sp>
      <p:sp>
        <p:nvSpPr>
          <p:cNvPr id="4125" name="Text Box 29"/>
          <p:cNvSpPr txBox="1">
            <a:spLocks noChangeArrowheads="1"/>
          </p:cNvSpPr>
          <p:nvPr/>
        </p:nvSpPr>
        <p:spPr bwMode="gray">
          <a:xfrm>
            <a:off x="7561263" y="5476875"/>
            <a:ext cx="1196975" cy="396875"/>
          </a:xfrm>
          <a:prstGeom prst="rect">
            <a:avLst/>
          </a:prstGeom>
          <a:noFill/>
          <a:ln w="9525">
            <a:noFill/>
            <a:miter lim="800000"/>
            <a:headEnd/>
            <a:tailEnd/>
          </a:ln>
          <a:effectLst/>
        </p:spPr>
        <p:txBody>
          <a:bodyPr wrap="none">
            <a:spAutoFit/>
          </a:bodyPr>
          <a:lstStyle/>
          <a:p>
            <a:pPr algn="r"/>
            <a:r>
              <a:rPr lang="en-US" sz="2000">
                <a:solidFill>
                  <a:srgbClr val="FF7F00"/>
                </a:solidFill>
                <a:latin typeface="Arial Black" pitchFamily="34" charset="0"/>
              </a:rPr>
              <a:t>L/O/G/O</a:t>
            </a:r>
          </a:p>
        </p:txBody>
      </p:sp>
      <p:sp>
        <p:nvSpPr>
          <p:cNvPr id="4126" name="Text Box 30"/>
          <p:cNvSpPr txBox="1">
            <a:spLocks noChangeArrowheads="1"/>
          </p:cNvSpPr>
          <p:nvPr/>
        </p:nvSpPr>
        <p:spPr bwMode="gray">
          <a:xfrm>
            <a:off x="6618288" y="5781675"/>
            <a:ext cx="2139950" cy="336550"/>
          </a:xfrm>
          <a:prstGeom prst="rect">
            <a:avLst/>
          </a:prstGeom>
          <a:noFill/>
          <a:ln w="9525">
            <a:noFill/>
            <a:miter lim="800000"/>
            <a:headEnd/>
            <a:tailEnd/>
          </a:ln>
          <a:effectLst/>
        </p:spPr>
        <p:txBody>
          <a:bodyPr wrap="none">
            <a:spAutoFit/>
          </a:bodyPr>
          <a:lstStyle/>
          <a:p>
            <a:pPr algn="r"/>
            <a:r>
              <a:rPr lang="en-US" sz="1600">
                <a:latin typeface="Times New Roman" pitchFamily="18" charset="0"/>
              </a:rPr>
              <a:t>www.themegallery.com</a:t>
            </a:r>
          </a:p>
        </p:txBody>
      </p:sp>
      <p:sp>
        <p:nvSpPr>
          <p:cNvPr id="4101"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a:lvl1pPr>
          </a:lstStyle>
          <a:p>
            <a:fld id="{28024CB2-AB5D-4136-9E00-0BA0EB95A969}" type="slidenum">
              <a:rPr lang="en-US"/>
              <a:pPr/>
              <a:t>‹#›</a:t>
            </a:fld>
            <a:endParaRPr lang="en-US"/>
          </a:p>
        </p:txBody>
      </p:sp>
      <p:sp>
        <p:nvSpPr>
          <p:cNvPr id="4146" name="Rectangle 50"/>
          <p:cNvSpPr>
            <a:spLocks noChangeArrowheads="1"/>
          </p:cNvSpPr>
          <p:nvPr/>
        </p:nvSpPr>
        <p:spPr bwMode="gray">
          <a:xfrm>
            <a:off x="341313" y="722313"/>
            <a:ext cx="8478837" cy="54102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59EF8B-BD38-4C25-8221-A4C70376CC6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0198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B91019-D703-45BC-A1D0-CA77920AC20A}"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3288" y="198438"/>
            <a:ext cx="630237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83325"/>
            <a:ext cx="2133600" cy="304800"/>
          </a:xfrm>
        </p:spPr>
        <p:txBody>
          <a:bodyPr/>
          <a:lstStyle>
            <a:lvl1pPr>
              <a:defRPr/>
            </a:lvl1pPr>
          </a:lstStyle>
          <a:p>
            <a:endParaRPr lang="en-US"/>
          </a:p>
        </p:txBody>
      </p:sp>
      <p:sp>
        <p:nvSpPr>
          <p:cNvPr id="5" name="Footer Placeholder 4"/>
          <p:cNvSpPr>
            <a:spLocks noGrp="1"/>
          </p:cNvSpPr>
          <p:nvPr>
            <p:ph type="ftr" sz="quarter" idx="11"/>
          </p:nvPr>
        </p:nvSpPr>
        <p:spPr>
          <a:xfrm>
            <a:off x="3124200" y="6283325"/>
            <a:ext cx="2895600" cy="3048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83325"/>
            <a:ext cx="2133600" cy="304800"/>
          </a:xfrm>
        </p:spPr>
        <p:txBody>
          <a:bodyPr/>
          <a:lstStyle>
            <a:lvl1pPr>
              <a:defRPr/>
            </a:lvl1pPr>
          </a:lstStyle>
          <a:p>
            <a:fld id="{981F51B9-40AE-4F7F-8FA5-E8B5502F5939}"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26DDB1-3260-4B8D-A9B4-AE8DD4BFBE6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609082-B9C2-4810-8F76-AD366EB1FFE6}"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ADF942-2C51-4340-9960-5C4903C89FF9}"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B46A614-F209-4B7F-BB76-9A4E78480351}"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F439BA-B843-4688-8A0F-EC7AE8A34FC8}"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CFD54B-7ED3-4A7A-8180-21CA0BE4D8E7}"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0ECAC6-EA10-4910-864A-B4A011B92B05}"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2338EC-B6F8-4D55-86B7-BAC9175AB591}"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Freeform 9"/>
          <p:cNvSpPr>
            <a:spLocks/>
          </p:cNvSpPr>
          <p:nvPr/>
        </p:nvSpPr>
        <p:spPr bwMode="gray">
          <a:xfrm>
            <a:off x="7658100" y="0"/>
            <a:ext cx="1104900" cy="6848475"/>
          </a:xfrm>
          <a:custGeom>
            <a:avLst/>
            <a:gdLst/>
            <a:ahLst/>
            <a:cxnLst>
              <a:cxn ang="0">
                <a:pos x="312" y="0"/>
              </a:cxn>
              <a:cxn ang="0">
                <a:pos x="528" y="444"/>
              </a:cxn>
              <a:cxn ang="0">
                <a:pos x="696" y="960"/>
              </a:cxn>
              <a:cxn ang="0">
                <a:pos x="426" y="4314"/>
              </a:cxn>
              <a:cxn ang="0">
                <a:pos x="108" y="4314"/>
              </a:cxn>
              <a:cxn ang="0">
                <a:pos x="648" y="960"/>
              </a:cxn>
              <a:cxn ang="0">
                <a:pos x="456" y="432"/>
              </a:cxn>
              <a:cxn ang="0">
                <a:pos x="0" y="0"/>
              </a:cxn>
              <a:cxn ang="0">
                <a:pos x="312" y="0"/>
              </a:cxn>
            </a:cxnLst>
            <a:rect l="0" t="0" r="r" b="b"/>
            <a:pathLst>
              <a:path w="696" h="4314">
                <a:moveTo>
                  <a:pt x="312" y="0"/>
                </a:moveTo>
                <a:lnTo>
                  <a:pt x="528" y="444"/>
                </a:lnTo>
                <a:lnTo>
                  <a:pt x="696" y="960"/>
                </a:lnTo>
                <a:lnTo>
                  <a:pt x="426" y="4314"/>
                </a:lnTo>
                <a:lnTo>
                  <a:pt x="108" y="4314"/>
                </a:lnTo>
                <a:lnTo>
                  <a:pt x="648" y="960"/>
                </a:lnTo>
                <a:lnTo>
                  <a:pt x="456" y="432"/>
                </a:lnTo>
                <a:lnTo>
                  <a:pt x="0" y="0"/>
                </a:lnTo>
                <a:lnTo>
                  <a:pt x="312" y="0"/>
                </a:lnTo>
                <a:close/>
              </a:path>
            </a:pathLst>
          </a:custGeom>
          <a:solidFill>
            <a:schemeClr val="hlink"/>
          </a:solidFill>
          <a:ln w="9525">
            <a:noFill/>
            <a:round/>
            <a:headEnd/>
            <a:tailEnd/>
          </a:ln>
          <a:effectLst/>
        </p:spPr>
        <p:txBody>
          <a:bodyPr/>
          <a:lstStyle/>
          <a:p>
            <a:endParaRPr lang="en-US"/>
          </a:p>
        </p:txBody>
      </p:sp>
      <p:sp>
        <p:nvSpPr>
          <p:cNvPr id="1034" name="Freeform 10"/>
          <p:cNvSpPr>
            <a:spLocks/>
          </p:cNvSpPr>
          <p:nvPr/>
        </p:nvSpPr>
        <p:spPr bwMode="gray">
          <a:xfrm>
            <a:off x="1066800" y="0"/>
            <a:ext cx="7543800" cy="6858000"/>
          </a:xfrm>
          <a:custGeom>
            <a:avLst/>
            <a:gdLst/>
            <a:ahLst/>
            <a:cxnLst>
              <a:cxn ang="0">
                <a:pos x="0" y="0"/>
              </a:cxn>
              <a:cxn ang="0">
                <a:pos x="1536" y="0"/>
              </a:cxn>
              <a:cxn ang="0">
                <a:pos x="4590" y="450"/>
              </a:cxn>
              <a:cxn ang="0">
                <a:pos x="4752" y="972"/>
              </a:cxn>
              <a:cxn ang="0">
                <a:pos x="3600" y="4320"/>
              </a:cxn>
              <a:cxn ang="0">
                <a:pos x="3312" y="4320"/>
              </a:cxn>
              <a:cxn ang="0">
                <a:pos x="4712" y="994"/>
              </a:cxn>
              <a:cxn ang="0">
                <a:pos x="4518" y="524"/>
              </a:cxn>
              <a:cxn ang="0">
                <a:pos x="0" y="0"/>
              </a:cxn>
            </a:cxnLst>
            <a:rect l="0" t="0" r="r" b="b"/>
            <a:pathLst>
              <a:path w="4752" h="4320">
                <a:moveTo>
                  <a:pt x="0" y="0"/>
                </a:moveTo>
                <a:lnTo>
                  <a:pt x="1536" y="0"/>
                </a:lnTo>
                <a:lnTo>
                  <a:pt x="4590" y="450"/>
                </a:lnTo>
                <a:lnTo>
                  <a:pt x="4752" y="972"/>
                </a:lnTo>
                <a:lnTo>
                  <a:pt x="3600" y="4320"/>
                </a:lnTo>
                <a:lnTo>
                  <a:pt x="3312" y="4320"/>
                </a:lnTo>
                <a:lnTo>
                  <a:pt x="4712" y="994"/>
                </a:lnTo>
                <a:lnTo>
                  <a:pt x="4518" y="524"/>
                </a:lnTo>
                <a:lnTo>
                  <a:pt x="0" y="0"/>
                </a:lnTo>
                <a:close/>
              </a:path>
            </a:pathLst>
          </a:custGeom>
          <a:solidFill>
            <a:schemeClr val="accent2"/>
          </a:solidFill>
          <a:ln w="9525">
            <a:noFill/>
            <a:round/>
            <a:headEnd/>
            <a:tailEnd/>
          </a:ln>
          <a:effectLst/>
        </p:spPr>
        <p:txBody>
          <a:bodyPr/>
          <a:lstStyle/>
          <a:p>
            <a:endParaRPr lang="en-US"/>
          </a:p>
        </p:txBody>
      </p:sp>
      <p:sp>
        <p:nvSpPr>
          <p:cNvPr id="1035" name="Freeform 11"/>
          <p:cNvSpPr>
            <a:spLocks/>
          </p:cNvSpPr>
          <p:nvPr/>
        </p:nvSpPr>
        <p:spPr bwMode="gray">
          <a:xfrm>
            <a:off x="5486400" y="1657350"/>
            <a:ext cx="2990850" cy="5200650"/>
          </a:xfrm>
          <a:custGeom>
            <a:avLst/>
            <a:gdLst/>
            <a:ahLst/>
            <a:cxnLst>
              <a:cxn ang="0">
                <a:pos x="384" y="3276"/>
              </a:cxn>
              <a:cxn ang="0">
                <a:pos x="1884" y="0"/>
              </a:cxn>
              <a:cxn ang="0">
                <a:pos x="0" y="3276"/>
              </a:cxn>
              <a:cxn ang="0">
                <a:pos x="384" y="3276"/>
              </a:cxn>
            </a:cxnLst>
            <a:rect l="0" t="0" r="r" b="b"/>
            <a:pathLst>
              <a:path w="1884" h="3276">
                <a:moveTo>
                  <a:pt x="384" y="3276"/>
                </a:moveTo>
                <a:lnTo>
                  <a:pt x="1884" y="0"/>
                </a:lnTo>
                <a:lnTo>
                  <a:pt x="0" y="3276"/>
                </a:lnTo>
                <a:lnTo>
                  <a:pt x="384" y="3276"/>
                </a:lnTo>
                <a:close/>
              </a:path>
            </a:pathLst>
          </a:custGeom>
          <a:solidFill>
            <a:srgbClr val="E0E0E0"/>
          </a:solidFill>
          <a:ln w="9525">
            <a:noFill/>
            <a:round/>
            <a:headEnd/>
            <a:tailEnd/>
          </a:ln>
          <a:effectLst/>
        </p:spPr>
        <p:txBody>
          <a:bodyPr/>
          <a:lstStyle/>
          <a:p>
            <a:endParaRPr lang="en-US"/>
          </a:p>
        </p:txBody>
      </p:sp>
      <p:sp>
        <p:nvSpPr>
          <p:cNvPr id="1036" name="Freeform 12"/>
          <p:cNvSpPr>
            <a:spLocks/>
          </p:cNvSpPr>
          <p:nvPr/>
        </p:nvSpPr>
        <p:spPr bwMode="gray">
          <a:xfrm>
            <a:off x="3429000" y="0"/>
            <a:ext cx="5172075" cy="6858000"/>
          </a:xfrm>
          <a:custGeom>
            <a:avLst/>
            <a:gdLst/>
            <a:ahLst/>
            <a:cxnLst>
              <a:cxn ang="0">
                <a:pos x="0" y="0"/>
              </a:cxn>
              <a:cxn ang="0">
                <a:pos x="3082" y="475"/>
              </a:cxn>
              <a:cxn ang="0">
                <a:pos x="3210" y="936"/>
              </a:cxn>
              <a:cxn ang="0">
                <a:pos x="1728" y="4320"/>
              </a:cxn>
              <a:cxn ang="0">
                <a:pos x="1872" y="4320"/>
              </a:cxn>
              <a:cxn ang="0">
                <a:pos x="3258" y="912"/>
              </a:cxn>
              <a:cxn ang="0">
                <a:pos x="3120" y="432"/>
              </a:cxn>
              <a:cxn ang="0">
                <a:pos x="1296" y="0"/>
              </a:cxn>
              <a:cxn ang="0">
                <a:pos x="0" y="0"/>
              </a:cxn>
            </a:cxnLst>
            <a:rect l="0" t="0" r="r" b="b"/>
            <a:pathLst>
              <a:path w="3258" h="4320">
                <a:moveTo>
                  <a:pt x="0" y="0"/>
                </a:moveTo>
                <a:lnTo>
                  <a:pt x="3082" y="475"/>
                </a:lnTo>
                <a:lnTo>
                  <a:pt x="3210" y="936"/>
                </a:lnTo>
                <a:lnTo>
                  <a:pt x="1728" y="4320"/>
                </a:lnTo>
                <a:lnTo>
                  <a:pt x="1872" y="4320"/>
                </a:lnTo>
                <a:lnTo>
                  <a:pt x="3258" y="912"/>
                </a:lnTo>
                <a:lnTo>
                  <a:pt x="3120" y="432"/>
                </a:lnTo>
                <a:lnTo>
                  <a:pt x="1296" y="0"/>
                </a:lnTo>
                <a:lnTo>
                  <a:pt x="0" y="0"/>
                </a:lnTo>
                <a:close/>
              </a:path>
            </a:pathLst>
          </a:custGeom>
          <a:solidFill>
            <a:srgbClr val="FFFFFF"/>
          </a:solidFill>
          <a:ln w="9525">
            <a:noFill/>
            <a:round/>
            <a:headEnd/>
            <a:tailEnd/>
          </a:ln>
          <a:effectLst/>
        </p:spPr>
        <p:txBody>
          <a:bodyPr/>
          <a:lstStyle/>
          <a:p>
            <a:endParaRPr lang="en-US"/>
          </a:p>
        </p:txBody>
      </p:sp>
      <p:sp>
        <p:nvSpPr>
          <p:cNvPr id="1038" name="Freeform 14"/>
          <p:cNvSpPr>
            <a:spLocks/>
          </p:cNvSpPr>
          <p:nvPr/>
        </p:nvSpPr>
        <p:spPr bwMode="gray">
          <a:xfrm>
            <a:off x="8382000" y="0"/>
            <a:ext cx="762000" cy="1143000"/>
          </a:xfrm>
          <a:custGeom>
            <a:avLst/>
            <a:gdLst/>
            <a:ahLst/>
            <a:cxnLst>
              <a:cxn ang="0">
                <a:pos x="48" y="0"/>
              </a:cxn>
              <a:cxn ang="0">
                <a:pos x="0" y="96"/>
              </a:cxn>
              <a:cxn ang="0">
                <a:pos x="354" y="690"/>
              </a:cxn>
              <a:cxn ang="0">
                <a:pos x="480" y="720"/>
              </a:cxn>
              <a:cxn ang="0">
                <a:pos x="480" y="576"/>
              </a:cxn>
              <a:cxn ang="0">
                <a:pos x="48" y="96"/>
              </a:cxn>
              <a:cxn ang="0">
                <a:pos x="89" y="0"/>
              </a:cxn>
              <a:cxn ang="0">
                <a:pos x="48" y="0"/>
              </a:cxn>
            </a:cxnLst>
            <a:rect l="0" t="0" r="r" b="b"/>
            <a:pathLst>
              <a:path w="480" h="720">
                <a:moveTo>
                  <a:pt x="48" y="0"/>
                </a:moveTo>
                <a:lnTo>
                  <a:pt x="0" y="96"/>
                </a:lnTo>
                <a:lnTo>
                  <a:pt x="354" y="690"/>
                </a:lnTo>
                <a:lnTo>
                  <a:pt x="480" y="720"/>
                </a:lnTo>
                <a:lnTo>
                  <a:pt x="480" y="576"/>
                </a:lnTo>
                <a:lnTo>
                  <a:pt x="48" y="96"/>
                </a:lnTo>
                <a:lnTo>
                  <a:pt x="89" y="0"/>
                </a:lnTo>
                <a:lnTo>
                  <a:pt x="48" y="0"/>
                </a:lnTo>
                <a:close/>
              </a:path>
            </a:pathLst>
          </a:custGeom>
          <a:solidFill>
            <a:schemeClr val="bg1"/>
          </a:solidFill>
          <a:ln w="9525">
            <a:noFill/>
            <a:round/>
            <a:headEnd/>
            <a:tailEnd/>
          </a:ln>
          <a:effectLst/>
        </p:spPr>
        <p:txBody>
          <a:bodyPr/>
          <a:lstStyle/>
          <a:p>
            <a:endParaRPr lang="en-US"/>
          </a:p>
        </p:txBody>
      </p:sp>
      <p:sp>
        <p:nvSpPr>
          <p:cNvPr id="1039" name="Freeform 15"/>
          <p:cNvSpPr>
            <a:spLocks/>
          </p:cNvSpPr>
          <p:nvPr/>
        </p:nvSpPr>
        <p:spPr bwMode="gray">
          <a:xfrm>
            <a:off x="8610600" y="228600"/>
            <a:ext cx="533400" cy="533400"/>
          </a:xfrm>
          <a:custGeom>
            <a:avLst/>
            <a:gdLst/>
            <a:ahLst/>
            <a:cxnLst>
              <a:cxn ang="0">
                <a:pos x="336" y="336"/>
              </a:cxn>
              <a:cxn ang="0">
                <a:pos x="0" y="0"/>
              </a:cxn>
              <a:cxn ang="0">
                <a:pos x="336" y="240"/>
              </a:cxn>
              <a:cxn ang="0">
                <a:pos x="336" y="336"/>
              </a:cxn>
            </a:cxnLst>
            <a:rect l="0" t="0" r="r" b="b"/>
            <a:pathLst>
              <a:path w="336" h="336">
                <a:moveTo>
                  <a:pt x="336" y="336"/>
                </a:moveTo>
                <a:lnTo>
                  <a:pt x="0" y="0"/>
                </a:lnTo>
                <a:lnTo>
                  <a:pt x="336" y="240"/>
                </a:lnTo>
                <a:lnTo>
                  <a:pt x="336" y="336"/>
                </a:lnTo>
                <a:close/>
              </a:path>
            </a:pathLst>
          </a:custGeom>
          <a:solidFill>
            <a:schemeClr val="tx2"/>
          </a:solidFill>
          <a:ln w="9525">
            <a:noFill/>
            <a:round/>
            <a:headEnd/>
            <a:tailEnd/>
          </a:ln>
          <a:effectLst/>
        </p:spPr>
        <p:txBody>
          <a:bodyPr/>
          <a:lstStyle/>
          <a:p>
            <a:endParaRPr lang="en-US"/>
          </a:p>
        </p:txBody>
      </p:sp>
      <p:grpSp>
        <p:nvGrpSpPr>
          <p:cNvPr id="1073" name="Group 49"/>
          <p:cNvGrpSpPr>
            <a:grpSpLocks/>
          </p:cNvGrpSpPr>
          <p:nvPr/>
        </p:nvGrpSpPr>
        <p:grpSpPr bwMode="auto">
          <a:xfrm>
            <a:off x="5562600" y="0"/>
            <a:ext cx="3267075" cy="6858000"/>
            <a:chOff x="3504" y="0"/>
            <a:chExt cx="2058" cy="4320"/>
          </a:xfrm>
        </p:grpSpPr>
        <p:sp>
          <p:nvSpPr>
            <p:cNvPr id="1037" name="Freeform 13"/>
            <p:cNvSpPr>
              <a:spLocks/>
            </p:cNvSpPr>
            <p:nvPr userDrawn="1"/>
          </p:nvSpPr>
          <p:spPr bwMode="gray">
            <a:xfrm>
              <a:off x="3504" y="0"/>
              <a:ext cx="2058" cy="4320"/>
            </a:xfrm>
            <a:custGeom>
              <a:avLst/>
              <a:gdLst/>
              <a:ahLst/>
              <a:cxnLst>
                <a:cxn ang="0">
                  <a:pos x="0" y="0"/>
                </a:cxn>
                <a:cxn ang="0">
                  <a:pos x="1056" y="0"/>
                </a:cxn>
                <a:cxn ang="0">
                  <a:pos x="1854" y="402"/>
                </a:cxn>
                <a:cxn ang="0">
                  <a:pos x="2058" y="972"/>
                </a:cxn>
                <a:cxn ang="0">
                  <a:pos x="1296" y="4320"/>
                </a:cxn>
                <a:cxn ang="0">
                  <a:pos x="720" y="4320"/>
                </a:cxn>
                <a:cxn ang="0">
                  <a:pos x="1920" y="912"/>
                </a:cxn>
                <a:cxn ang="0">
                  <a:pos x="1776" y="432"/>
                </a:cxn>
                <a:cxn ang="0">
                  <a:pos x="0" y="0"/>
                </a:cxn>
              </a:cxnLst>
              <a:rect l="0" t="0" r="r" b="b"/>
              <a:pathLst>
                <a:path w="2058" h="4320">
                  <a:moveTo>
                    <a:pt x="0" y="0"/>
                  </a:moveTo>
                  <a:lnTo>
                    <a:pt x="1056" y="0"/>
                  </a:lnTo>
                  <a:lnTo>
                    <a:pt x="1854" y="402"/>
                  </a:lnTo>
                  <a:lnTo>
                    <a:pt x="2058" y="972"/>
                  </a:lnTo>
                  <a:lnTo>
                    <a:pt x="1296" y="4320"/>
                  </a:lnTo>
                  <a:lnTo>
                    <a:pt x="720" y="4320"/>
                  </a:lnTo>
                  <a:lnTo>
                    <a:pt x="1920" y="912"/>
                  </a:lnTo>
                  <a:lnTo>
                    <a:pt x="1776" y="432"/>
                  </a:lnTo>
                  <a:lnTo>
                    <a:pt x="0" y="0"/>
                  </a:lnTo>
                  <a:close/>
                </a:path>
              </a:pathLst>
            </a:custGeom>
            <a:solidFill>
              <a:schemeClr val="accent1"/>
            </a:solidFill>
            <a:ln w="9525">
              <a:noFill/>
              <a:round/>
              <a:headEnd/>
              <a:tailEnd/>
            </a:ln>
            <a:effectLst/>
          </p:spPr>
          <p:txBody>
            <a:bodyPr/>
            <a:lstStyle/>
            <a:p>
              <a:endParaRPr lang="en-US"/>
            </a:p>
          </p:txBody>
        </p:sp>
        <p:sp>
          <p:nvSpPr>
            <p:cNvPr id="1047" name="Freeform 23"/>
            <p:cNvSpPr>
              <a:spLocks/>
            </p:cNvSpPr>
            <p:nvPr userDrawn="1"/>
          </p:nvSpPr>
          <p:spPr bwMode="gray">
            <a:xfrm>
              <a:off x="4217" y="1056"/>
              <a:ext cx="1152" cy="3264"/>
            </a:xfrm>
            <a:custGeom>
              <a:avLst/>
              <a:gdLst/>
              <a:ahLst/>
              <a:cxnLst>
                <a:cxn ang="0">
                  <a:pos x="0" y="3264"/>
                </a:cxn>
                <a:cxn ang="0">
                  <a:pos x="1152" y="0"/>
                </a:cxn>
                <a:cxn ang="0">
                  <a:pos x="96" y="3264"/>
                </a:cxn>
                <a:cxn ang="0">
                  <a:pos x="0" y="3264"/>
                </a:cxn>
              </a:cxnLst>
              <a:rect l="0" t="0" r="r" b="b"/>
              <a:pathLst>
                <a:path w="1152" h="3264">
                  <a:moveTo>
                    <a:pt x="0" y="3264"/>
                  </a:moveTo>
                  <a:lnTo>
                    <a:pt x="1152" y="0"/>
                  </a:lnTo>
                  <a:lnTo>
                    <a:pt x="96" y="3264"/>
                  </a:lnTo>
                  <a:lnTo>
                    <a:pt x="0" y="3264"/>
                  </a:lnTo>
                  <a:close/>
                </a:path>
              </a:pathLst>
            </a:custGeom>
            <a:solidFill>
              <a:schemeClr val="folHlink"/>
            </a:solidFill>
            <a:ln w="9525">
              <a:noFill/>
              <a:round/>
              <a:headEnd/>
              <a:tailEnd/>
            </a:ln>
            <a:effectLst/>
          </p:spPr>
          <p:txBody>
            <a:bodyPr/>
            <a:lstStyle/>
            <a:p>
              <a:endParaRPr lang="en-US"/>
            </a:p>
          </p:txBody>
        </p:sp>
      </p:grpSp>
      <p:grpSp>
        <p:nvGrpSpPr>
          <p:cNvPr id="1046" name="Group 22"/>
          <p:cNvGrpSpPr>
            <a:grpSpLocks/>
          </p:cNvGrpSpPr>
          <p:nvPr/>
        </p:nvGrpSpPr>
        <p:grpSpPr bwMode="auto">
          <a:xfrm>
            <a:off x="142875" y="765175"/>
            <a:ext cx="8858250" cy="5943600"/>
            <a:chOff x="90" y="480"/>
            <a:chExt cx="5580" cy="3744"/>
          </a:xfrm>
        </p:grpSpPr>
        <p:sp>
          <p:nvSpPr>
            <p:cNvPr id="1040" name="Rectangle 16"/>
            <p:cNvSpPr>
              <a:spLocks noChangeArrowheads="1"/>
            </p:cNvSpPr>
            <p:nvPr userDrawn="1"/>
          </p:nvSpPr>
          <p:spPr bwMode="gray">
            <a:xfrm>
              <a:off x="90" y="480"/>
              <a:ext cx="5580" cy="3744"/>
            </a:xfrm>
            <a:prstGeom prst="rect">
              <a:avLst/>
            </a:prstGeom>
            <a:solidFill>
              <a:srgbClr val="FFFFFF">
                <a:alpha val="69000"/>
              </a:srgbClr>
            </a:solidFill>
            <a:ln w="9525">
              <a:solidFill>
                <a:schemeClr val="tx1"/>
              </a:solidFill>
              <a:miter lim="800000"/>
              <a:headEnd/>
              <a:tailEnd/>
            </a:ln>
            <a:effectLst/>
          </p:spPr>
          <p:txBody>
            <a:bodyPr wrap="none" anchor="ctr"/>
            <a:lstStyle/>
            <a:p>
              <a:endParaRPr lang="en-US"/>
            </a:p>
          </p:txBody>
        </p:sp>
        <p:sp>
          <p:nvSpPr>
            <p:cNvPr id="1041" name="Rectangle 17"/>
            <p:cNvSpPr>
              <a:spLocks noChangeArrowheads="1"/>
            </p:cNvSpPr>
            <p:nvPr userDrawn="1"/>
          </p:nvSpPr>
          <p:spPr bwMode="gray">
            <a:xfrm>
              <a:off x="90" y="480"/>
              <a:ext cx="5580" cy="3744"/>
            </a:xfrm>
            <a:prstGeom prst="rect">
              <a:avLst/>
            </a:prstGeom>
            <a:solidFill>
              <a:srgbClr val="FFFFFF">
                <a:alpha val="69000"/>
              </a:srgbClr>
            </a:solidFill>
            <a:ln w="9525">
              <a:solidFill>
                <a:srgbClr val="808080"/>
              </a:solidFill>
              <a:miter lim="800000"/>
              <a:headEnd/>
              <a:tailEnd/>
            </a:ln>
            <a:effectLst/>
          </p:spPr>
          <p:txBody>
            <a:bodyPr wrap="none" anchor="ctr"/>
            <a:lstStyle/>
            <a:p>
              <a:endParaRPr lang="en-US"/>
            </a:p>
          </p:txBody>
        </p:sp>
      </p:grpSp>
      <p:sp>
        <p:nvSpPr>
          <p:cNvPr id="1042" name="Rectangle 18"/>
          <p:cNvSpPr>
            <a:spLocks noChangeArrowheads="1"/>
          </p:cNvSpPr>
          <p:nvPr/>
        </p:nvSpPr>
        <p:spPr bwMode="gray">
          <a:xfrm>
            <a:off x="381000" y="676275"/>
            <a:ext cx="6248400" cy="152400"/>
          </a:xfrm>
          <a:prstGeom prst="rect">
            <a:avLst/>
          </a:prstGeom>
          <a:solidFill>
            <a:srgbClr val="FFFFFF"/>
          </a:solidFill>
          <a:ln w="9525">
            <a:noFill/>
            <a:miter lim="800000"/>
            <a:headEnd/>
            <a:tailEnd/>
          </a:ln>
          <a:effectLst/>
        </p:spPr>
        <p:txBody>
          <a:bodyPr wrap="none" anchor="ctr"/>
          <a:lstStyle/>
          <a:p>
            <a:endParaRPr lang="en-US"/>
          </a:p>
        </p:txBody>
      </p:sp>
      <p:pic>
        <p:nvPicPr>
          <p:cNvPr id="1043" name="Picture 19" descr="2"/>
          <p:cNvPicPr>
            <a:picLocks noChangeAspect="1" noChangeArrowheads="1"/>
          </p:cNvPicPr>
          <p:nvPr/>
        </p:nvPicPr>
        <p:blipFill>
          <a:blip r:embed="rId14"/>
          <a:srcRect/>
          <a:stretch>
            <a:fillRect/>
          </a:stretch>
        </p:blipFill>
        <p:spPr bwMode="gray">
          <a:xfrm>
            <a:off x="500063" y="577850"/>
            <a:ext cx="371475" cy="371475"/>
          </a:xfrm>
          <a:prstGeom prst="rect">
            <a:avLst/>
          </a:prstGeom>
          <a:noFill/>
        </p:spPr>
      </p:pic>
      <p:sp>
        <p:nvSpPr>
          <p:cNvPr id="1026" name="Rectangle 2"/>
          <p:cNvSpPr>
            <a:spLocks noGrp="1" noChangeArrowheads="1"/>
          </p:cNvSpPr>
          <p:nvPr>
            <p:ph type="title"/>
          </p:nvPr>
        </p:nvSpPr>
        <p:spPr bwMode="gray">
          <a:xfrm>
            <a:off x="903288" y="198438"/>
            <a:ext cx="63023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83325"/>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83325"/>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83325"/>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87ADF3D-DFE8-445C-8C6F-453D5E575A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Contoh%20SKP%20Kesehatan/Contoh%20SKP%20kosong.xlsx"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Contoh%20SKP%20Kesehatan/Contoh%20SKP%20kosong.xls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3.png"/><Relationship Id="rId7" Type="http://schemas.openxmlformats.org/officeDocument/2006/relationships/hyperlink" Target="Contoh%20SKP%20Guru/Tabel%20Penghitungan%20Realisasi%20Waktu%20dan%20Atau%20Biaya.xlsx"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4.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Aturan%20SKP/2.%20SK%20MELAKSANAKAN%20TUGAS%20%20TAMBAHAN.docx" TargetMode="External"/><Relationship Id="rId5" Type="http://schemas.openxmlformats.org/officeDocument/2006/relationships/image" Target="../media/image4.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Contoh%20SKP%20Kesehatan/Contoh%20SKP%20kosong.xls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Aturan%20SKP/Contoh%202.xlsx" TargetMode="External"/><Relationship Id="rId2" Type="http://schemas.openxmlformats.org/officeDocument/2006/relationships/hyperlink" Target="Aturan%20SKP/Contoh%201.xlsx"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Aturan%20SKP/Contoh%203.xls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4.xml"/><Relationship Id="rId7" Type="http://schemas.openxmlformats.org/officeDocument/2006/relationships/image" Target="../media/image26.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8.gif"/></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t>ThemaGallery</a:t>
            </a:r>
          </a:p>
        </p:txBody>
      </p:sp>
      <p:pic>
        <p:nvPicPr>
          <p:cNvPr id="6" name="Picture 5" descr="http://www.ftdsolutions.com/images/images2.jpg"/>
          <p:cNvPicPr>
            <a:picLocks noChangeAspect="1" noChangeArrowheads="1"/>
          </p:cNvPicPr>
          <p:nvPr/>
        </p:nvPicPr>
        <p:blipFill>
          <a:blip r:embed="rId3"/>
          <a:srcRect/>
          <a:stretch>
            <a:fillRect/>
          </a:stretch>
        </p:blipFill>
        <p:spPr bwMode="auto">
          <a:xfrm>
            <a:off x="4143372" y="3571876"/>
            <a:ext cx="4643438" cy="2543179"/>
          </a:xfrm>
          <a:prstGeom prst="rect">
            <a:avLst/>
          </a:prstGeom>
          <a:noFill/>
        </p:spPr>
      </p:pic>
      <p:graphicFrame>
        <p:nvGraphicFramePr>
          <p:cNvPr id="7" name="Object 2"/>
          <p:cNvGraphicFramePr>
            <a:graphicFrameLocks noChangeAspect="1"/>
          </p:cNvGraphicFramePr>
          <p:nvPr/>
        </p:nvGraphicFramePr>
        <p:xfrm>
          <a:off x="7810500" y="6108700"/>
          <a:ext cx="1181100" cy="635000"/>
        </p:xfrm>
        <a:graphic>
          <a:graphicData uri="http://schemas.openxmlformats.org/presentationml/2006/ole">
            <mc:AlternateContent xmlns:mc="http://schemas.openxmlformats.org/markup-compatibility/2006">
              <mc:Choice xmlns:v="urn:schemas-microsoft-com:vml" Requires="v">
                <p:oleObj spid="_x0000_s2058" name="CorelDRAW" r:id="rId4" imgW="6742080" imgH="2937240" progId="">
                  <p:embed/>
                </p:oleObj>
              </mc:Choice>
              <mc:Fallback>
                <p:oleObj name="CorelDRAW" r:id="rId4" imgW="6742080" imgH="293724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6108700"/>
                        <a:ext cx="1181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le 1"/>
          <p:cNvSpPr txBox="1">
            <a:spLocks/>
          </p:cNvSpPr>
          <p:nvPr/>
        </p:nvSpPr>
        <p:spPr bwMode="gray">
          <a:xfrm>
            <a:off x="0" y="-24"/>
            <a:ext cx="9144000" cy="2438400"/>
          </a:xfrm>
          <a:prstGeom prst="rect">
            <a:avLst/>
          </a:prstGeom>
          <a:solidFill>
            <a:schemeClr val="accent1"/>
          </a:solidFill>
          <a:ln w="9525">
            <a:noFill/>
            <a:miter lim="800000"/>
            <a:headEnd/>
            <a:tailEnd/>
          </a:ln>
          <a:effectLst/>
        </p:spPr>
        <p:txBody>
          <a:bodyPr vert="horz" wrap="square" lIns="91440" tIns="45720" rIns="91440" bIns="45720" numCol="1" rtlCol="0" anchor="ctr" anchorCtr="0" compatLnSpc="1">
            <a:prstTxWarp prst="textNoShape">
              <a:avLst/>
            </a:prstTxWarp>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D"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t/>
            </a:r>
            <a:br>
              <a:rPr kumimoji="0" lang="en-ID"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br>
            <a:r>
              <a:rPr kumimoji="0" lang="id-ID"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t/>
            </a:r>
            <a:br>
              <a:rPr kumimoji="0" lang="id-ID"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br>
            <a:endParaRPr kumimoji="0" lang="en-ID"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D"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t>PENGUATAN </a:t>
            </a:r>
            <a:r>
              <a:rPr kumimoji="0" lang="en-US"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t>PENILAIAN PRESTASI KERJA</a:t>
            </a:r>
            <a:br>
              <a:rPr kumimoji="0" lang="en-US"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br>
            <a:r>
              <a:rPr kumimoji="0" lang="en-US" sz="54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Arial" pitchFamily="34" charset="0"/>
              </a:rPr>
              <a:t>PNS SESUAI PP. NO. 46 TH. 2011 MENUJU IMPLEMENTASI E-KINERJA </a:t>
            </a:r>
            <a:r>
              <a:rPr kumimoji="0" lang="en-US" sz="42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mj-cs"/>
              </a:rPr>
              <a:t/>
            </a:r>
            <a:br>
              <a:rPr kumimoji="0" lang="en-US" sz="4200" b="1" i="0" u="none" strike="noStrike" kern="0" cap="none" spc="0" normalizeH="0" baseline="0" noProof="0" dirty="0" smtClean="0">
                <a:ln w="17780" cmpd="sng">
                  <a:solidFill>
                    <a:srgbClr val="FFFFFF"/>
                  </a:solidFill>
                  <a:prstDash val="solid"/>
                  <a:miter lim="800000"/>
                </a:ln>
                <a:solidFill>
                  <a:srgbClr val="FFFF00"/>
                </a:solidFill>
                <a:effectLst>
                  <a:outerShdw blurRad="50800" algn="tl" rotWithShape="0">
                    <a:srgbClr val="000000"/>
                  </a:outerShdw>
                </a:effectLst>
                <a:uLnTx/>
                <a:uFillTx/>
                <a:latin typeface="+mn-lt"/>
                <a:ea typeface="+mj-ea"/>
                <a:cs typeface="+mj-cs"/>
              </a:rPr>
            </a:br>
            <a:endParaRPr kumimoji="0" lang="en-US" sz="4200" b="1" i="0" u="none" strike="noStrike" kern="0" cap="none" spc="0" normalizeH="0" baseline="0" noProof="0" dirty="0">
              <a:ln>
                <a:noFill/>
              </a:ln>
              <a:solidFill>
                <a:srgbClr val="FFFF00"/>
              </a:solidFill>
              <a:effectLst/>
              <a:uLnTx/>
              <a:uFillTx/>
              <a:latin typeface="+mn-lt"/>
              <a:ea typeface="+mj-ea"/>
              <a:cs typeface="Arial" pitchFamily="34" charset="0"/>
            </a:endParaRPr>
          </a:p>
        </p:txBody>
      </p:sp>
      <p:sp>
        <p:nvSpPr>
          <p:cNvPr id="9" name="TextBox 8"/>
          <p:cNvSpPr txBox="1"/>
          <p:nvPr/>
        </p:nvSpPr>
        <p:spPr>
          <a:xfrm>
            <a:off x="0" y="5913799"/>
            <a:ext cx="4214810" cy="1015663"/>
          </a:xfrm>
          <a:prstGeom prst="rect">
            <a:avLst/>
          </a:prstGeom>
          <a:noFill/>
        </p:spPr>
        <p:txBody>
          <a:bodyPr wrap="square" rtlCol="0">
            <a:spAutoFit/>
          </a:bodyPr>
          <a:lstStyle/>
          <a:p>
            <a:r>
              <a:rPr lang="en-US" sz="1200" b="1" dirty="0" err="1"/>
              <a:t>Disampaikan</a:t>
            </a:r>
            <a:r>
              <a:rPr lang="en-US" sz="1200" b="1" dirty="0"/>
              <a:t> </a:t>
            </a:r>
            <a:r>
              <a:rPr lang="en-US" sz="1200" b="1" dirty="0" err="1"/>
              <a:t>oleh</a:t>
            </a:r>
            <a:r>
              <a:rPr lang="en-US" sz="1200" b="1" dirty="0"/>
              <a:t> :</a:t>
            </a:r>
          </a:p>
          <a:p>
            <a:r>
              <a:rPr lang="id-ID" sz="1200" b="1" dirty="0" smtClean="0"/>
              <a:t>Ni Putu Diah Ratih N.P.,S.H</a:t>
            </a:r>
            <a:endParaRPr lang="en-US" sz="1200" b="1" dirty="0"/>
          </a:p>
          <a:p>
            <a:r>
              <a:rPr lang="id-ID" sz="1200" b="1" dirty="0" smtClean="0"/>
              <a:t>Auditor Kepegawaian Pertama</a:t>
            </a:r>
            <a:endParaRPr lang="en-US" sz="1200" b="1" dirty="0"/>
          </a:p>
          <a:p>
            <a:r>
              <a:rPr lang="en-US" sz="1200" b="1" dirty="0" err="1"/>
              <a:t>Bidang</a:t>
            </a:r>
            <a:r>
              <a:rPr lang="en-US" sz="1200" b="1" dirty="0"/>
              <a:t> </a:t>
            </a:r>
            <a:r>
              <a:rPr lang="en-US" sz="1200" b="1" dirty="0" err="1"/>
              <a:t>Pengembangan</a:t>
            </a:r>
            <a:r>
              <a:rPr lang="en-US" sz="1200" b="1" dirty="0"/>
              <a:t> &amp; </a:t>
            </a:r>
            <a:r>
              <a:rPr lang="en-US" sz="1200" b="1" dirty="0" err="1"/>
              <a:t>Supervisi</a:t>
            </a:r>
            <a:r>
              <a:rPr lang="en-US" sz="1200" b="1" dirty="0"/>
              <a:t> </a:t>
            </a:r>
            <a:r>
              <a:rPr lang="en-US" sz="1200" b="1" dirty="0" err="1"/>
              <a:t>Kepegawaian</a:t>
            </a:r>
            <a:endParaRPr lang="en-US" sz="1200" b="1" dirty="0"/>
          </a:p>
          <a:p>
            <a:r>
              <a:rPr lang="en-US" sz="1200" b="1" dirty="0"/>
              <a:t>BKN Regional </a:t>
            </a:r>
            <a:r>
              <a:rPr lang="en-US" sz="1200" b="1" dirty="0" smtClean="0"/>
              <a:t>X</a:t>
            </a:r>
            <a:endParaRPr lang="en-US" b="1" dirty="0"/>
          </a:p>
        </p:txBody>
      </p:sp>
      <p:pic>
        <p:nvPicPr>
          <p:cNvPr id="10" name="Picture 6"/>
          <p:cNvPicPr>
            <a:picLocks noChangeAspect="1" noChangeArrowheads="1"/>
          </p:cNvPicPr>
          <p:nvPr/>
        </p:nvPicPr>
        <p:blipFill>
          <a:blip r:embed="rId6">
            <a:clrChange>
              <a:clrFrom>
                <a:srgbClr val="FFFFFF"/>
              </a:clrFrom>
              <a:clrTo>
                <a:srgbClr val="FFFFFF">
                  <a:alpha val="0"/>
                </a:srgbClr>
              </a:clrTo>
            </a:clrChange>
            <a:lum bright="-32000" contrast="-26000"/>
          </a:blip>
          <a:srcRect/>
          <a:stretch>
            <a:fillRect/>
          </a:stretch>
        </p:blipFill>
        <p:spPr bwMode="auto">
          <a:xfrm>
            <a:off x="0" y="1"/>
            <a:ext cx="4191000" cy="1031358"/>
          </a:xfrm>
          <a:prstGeom prst="rect">
            <a:avLst/>
          </a:prstGeom>
          <a:noFill/>
          <a:ln w="9525" algn="ctr">
            <a:noFill/>
            <a:miter lim="800000"/>
            <a:headEnd/>
            <a:tailEnd/>
          </a:ln>
        </p:spPr>
      </p:pic>
      <p:pic>
        <p:nvPicPr>
          <p:cNvPr id="11" name="Picture 2" descr="C:\Users\Beben\Downloads\ekinerja bkn.png"/>
          <p:cNvPicPr>
            <a:picLocks noChangeAspect="1" noChangeArrowheads="1"/>
          </p:cNvPicPr>
          <p:nvPr/>
        </p:nvPicPr>
        <p:blipFill>
          <a:blip r:embed="rId7" cstate="print"/>
          <a:srcRect l="14984" r="12591" b="5217"/>
          <a:stretch>
            <a:fillRect/>
          </a:stretch>
        </p:blipFill>
        <p:spPr bwMode="auto">
          <a:xfrm>
            <a:off x="7000892" y="1785926"/>
            <a:ext cx="1566866" cy="14588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56173689"/>
              </p:ext>
            </p:extLst>
          </p:nvPr>
        </p:nvGraphicFramePr>
        <p:xfrm>
          <a:off x="60325" y="76200"/>
          <a:ext cx="9037639" cy="6873535"/>
        </p:xfrm>
        <a:graphic>
          <a:graphicData uri="http://schemas.openxmlformats.org/drawingml/2006/table">
            <a:tbl>
              <a:tblPr firstRow="1" bandRow="1">
                <a:tableStyleId>{22838BEF-8BB2-4498-84A7-C5851F593DF1}</a:tableStyleId>
              </a:tblPr>
              <a:tblGrid>
                <a:gridCol w="677823">
                  <a:extLst>
                    <a:ext uri="{9D8B030D-6E8A-4147-A177-3AD203B41FA5}">
                      <a16:colId xmlns:a16="http://schemas.microsoft.com/office/drawing/2014/main" xmlns="" val="20000"/>
                    </a:ext>
                  </a:extLst>
                </a:gridCol>
                <a:gridCol w="2334723">
                  <a:extLst>
                    <a:ext uri="{9D8B030D-6E8A-4147-A177-3AD203B41FA5}">
                      <a16:colId xmlns:a16="http://schemas.microsoft.com/office/drawing/2014/main" xmlns="" val="20001"/>
                    </a:ext>
                  </a:extLst>
                </a:gridCol>
                <a:gridCol w="2954050">
                  <a:extLst>
                    <a:ext uri="{9D8B030D-6E8A-4147-A177-3AD203B41FA5}">
                      <a16:colId xmlns:a16="http://schemas.microsoft.com/office/drawing/2014/main" xmlns="" val="20002"/>
                    </a:ext>
                  </a:extLst>
                </a:gridCol>
                <a:gridCol w="954117">
                  <a:extLst>
                    <a:ext uri="{9D8B030D-6E8A-4147-A177-3AD203B41FA5}">
                      <a16:colId xmlns:a16="http://schemas.microsoft.com/office/drawing/2014/main" xmlns="" val="20003"/>
                    </a:ext>
                  </a:extLst>
                </a:gridCol>
                <a:gridCol w="1016691">
                  <a:extLst>
                    <a:ext uri="{9D8B030D-6E8A-4147-A177-3AD203B41FA5}">
                      <a16:colId xmlns:a16="http://schemas.microsoft.com/office/drawing/2014/main" xmlns="" val="20004"/>
                    </a:ext>
                  </a:extLst>
                </a:gridCol>
                <a:gridCol w="1100235">
                  <a:extLst>
                    <a:ext uri="{9D8B030D-6E8A-4147-A177-3AD203B41FA5}">
                      <a16:colId xmlns:a16="http://schemas.microsoft.com/office/drawing/2014/main" xmlns="" val="20005"/>
                    </a:ext>
                  </a:extLst>
                </a:gridCol>
              </a:tblGrid>
              <a:tr h="370858">
                <a:tc rowSpan="11">
                  <a:txBody>
                    <a:bodyPr/>
                    <a:lstStyle/>
                    <a:p>
                      <a:pPr algn="ctr"/>
                      <a:r>
                        <a:rPr lang="en-US" sz="1200" dirty="0"/>
                        <a:t>4</a:t>
                      </a:r>
                    </a:p>
                  </a:txBody>
                  <a:tcPr marL="91443" marR="91443" marT="45722" marB="45722"/>
                </a:tc>
                <a:tc gridSpan="4">
                  <a:txBody>
                    <a:bodyPr/>
                    <a:lstStyle/>
                    <a:p>
                      <a:pPr algn="l"/>
                      <a:r>
                        <a:rPr lang="id-ID" sz="1200" noProof="0"/>
                        <a:t>UNSUR YANG DINILAI</a:t>
                      </a:r>
                    </a:p>
                  </a:txBody>
                  <a:tcPr marL="91443" marR="91443" marT="45722" marB="45722"/>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200" dirty="0"/>
                        <a:t>JUMLAH</a:t>
                      </a:r>
                    </a:p>
                  </a:txBody>
                  <a:tcPr marL="91443" marR="91443" marT="45722" marB="45722"/>
                </a:tc>
                <a:extLst>
                  <a:ext uri="{0D108BD9-81ED-4DB2-BD59-A6C34878D82A}">
                    <a16:rowId xmlns:a16="http://schemas.microsoft.com/office/drawing/2014/main" xmlns="" val="10000"/>
                  </a:ext>
                </a:extLst>
              </a:tr>
              <a:tr h="370858">
                <a:tc vMerge="1">
                  <a:txBody>
                    <a:bodyPr/>
                    <a:lstStyle/>
                    <a:p>
                      <a:pPr algn="ctr"/>
                      <a:endParaRPr lang="en-US" sz="1400" dirty="0"/>
                    </a:p>
                  </a:txBody>
                  <a:tcPr/>
                </a:tc>
                <a:tc gridSpan="4">
                  <a:txBody>
                    <a:bodyPr/>
                    <a:lstStyle/>
                    <a:p>
                      <a:pPr algn="just"/>
                      <a:r>
                        <a:rPr lang="id-ID" sz="1200" noProof="0" dirty="0"/>
                        <a:t>a. Sasaran</a:t>
                      </a:r>
                      <a:r>
                        <a:rPr lang="id-ID" sz="1200" baseline="0" noProof="0" dirty="0"/>
                        <a:t> Kerja Pegawai / Nilai </a:t>
                      </a:r>
                      <a:r>
                        <a:rPr lang="id-ID" sz="1200" noProof="0" dirty="0"/>
                        <a:t>Prestasi Akademik                                                                            8</a:t>
                      </a:r>
                      <a:r>
                        <a:rPr lang="en-US" sz="1200" noProof="0" dirty="0"/>
                        <a:t>6</a:t>
                      </a:r>
                      <a:r>
                        <a:rPr lang="id-ID" sz="1200" noProof="0" dirty="0"/>
                        <a:t>   x   60%</a:t>
                      </a:r>
                    </a:p>
                  </a:txBody>
                  <a:tcPr marL="91443" marR="91443" marT="45722" marB="45722"/>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200" dirty="0"/>
                        <a:t>51,60</a:t>
                      </a:r>
                    </a:p>
                  </a:txBody>
                  <a:tcPr marL="91443" marR="91443" marT="45722" marB="45722"/>
                </a:tc>
                <a:extLst>
                  <a:ext uri="{0D108BD9-81ED-4DB2-BD59-A6C34878D82A}">
                    <a16:rowId xmlns:a16="http://schemas.microsoft.com/office/drawing/2014/main" xmlns="" val="10001"/>
                  </a:ext>
                </a:extLst>
              </a:tr>
              <a:tr h="370858">
                <a:tc vMerge="1">
                  <a:txBody>
                    <a:bodyPr/>
                    <a:lstStyle/>
                    <a:p>
                      <a:pPr algn="ctr"/>
                      <a:endParaRPr lang="en-US" sz="1400" dirty="0"/>
                    </a:p>
                  </a:txBody>
                  <a:tcPr/>
                </a:tc>
                <a:tc rowSpan="9">
                  <a:txBody>
                    <a:bodyPr/>
                    <a:lstStyle/>
                    <a:p>
                      <a:pPr algn="just"/>
                      <a:r>
                        <a:rPr lang="id-ID" sz="1200" noProof="0" dirty="0"/>
                        <a:t>b. Perilaku Kerja</a:t>
                      </a:r>
                    </a:p>
                  </a:txBody>
                  <a:tcPr marL="91443" marR="91443" marT="45722" marB="45722" anchor="ctr"/>
                </a:tc>
                <a:tc>
                  <a:txBody>
                    <a:bodyPr/>
                    <a:lstStyle/>
                    <a:p>
                      <a:pPr algn="just"/>
                      <a:r>
                        <a:rPr lang="id-ID" sz="1200" noProof="0"/>
                        <a:t>1. Orientasi Pelayanan</a:t>
                      </a:r>
                    </a:p>
                  </a:txBody>
                  <a:tcPr marL="91443" marR="91443" marT="45722" marB="45722"/>
                </a:tc>
                <a:tc>
                  <a:txBody>
                    <a:bodyPr/>
                    <a:lstStyle/>
                    <a:p>
                      <a:pPr algn="ctr"/>
                      <a:r>
                        <a:rPr lang="id-ID" sz="1200" noProof="0"/>
                        <a:t>86</a:t>
                      </a:r>
                    </a:p>
                  </a:txBody>
                  <a:tcPr marL="91443" marR="91443" marT="45722" marB="45722"/>
                </a:tc>
                <a:tc>
                  <a:txBody>
                    <a:bodyPr/>
                    <a:lstStyle/>
                    <a:p>
                      <a:pPr algn="ctr"/>
                      <a:r>
                        <a:rPr lang="id-ID" sz="1200" noProof="0"/>
                        <a:t>Baik</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2"/>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a:t>2. Integritas</a:t>
                      </a:r>
                    </a:p>
                  </a:txBody>
                  <a:tcPr marL="91443" marR="91443" marT="45722" marB="45722"/>
                </a:tc>
                <a:tc>
                  <a:txBody>
                    <a:bodyPr/>
                    <a:lstStyle/>
                    <a:p>
                      <a:pPr algn="ctr"/>
                      <a:r>
                        <a:rPr lang="id-ID" sz="1200" noProof="0"/>
                        <a:t>88</a:t>
                      </a:r>
                    </a:p>
                  </a:txBody>
                  <a:tcPr marL="91443" marR="91443" marT="45722" marB="45722"/>
                </a:tc>
                <a:tc>
                  <a:txBody>
                    <a:bodyPr/>
                    <a:lstStyle/>
                    <a:p>
                      <a:pPr algn="ctr"/>
                      <a:r>
                        <a:rPr lang="id-ID" sz="1200" noProof="0"/>
                        <a:t>Baik</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3"/>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a:t>3. Komitmen</a:t>
                      </a:r>
                    </a:p>
                  </a:txBody>
                  <a:tcPr marL="91443" marR="91443" marT="45722" marB="45722"/>
                </a:tc>
                <a:tc>
                  <a:txBody>
                    <a:bodyPr/>
                    <a:lstStyle/>
                    <a:p>
                      <a:pPr algn="ctr"/>
                      <a:r>
                        <a:rPr lang="id-ID" sz="1200" noProof="0"/>
                        <a:t>87</a:t>
                      </a:r>
                    </a:p>
                  </a:txBody>
                  <a:tcPr marL="91443" marR="91443" marT="45722" marB="45722"/>
                </a:tc>
                <a:tc>
                  <a:txBody>
                    <a:bodyPr/>
                    <a:lstStyle/>
                    <a:p>
                      <a:pPr algn="ctr"/>
                      <a:r>
                        <a:rPr lang="id-ID" sz="1200" noProof="0"/>
                        <a:t>Baik</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4"/>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a:t>4. Disiplin</a:t>
                      </a:r>
                    </a:p>
                  </a:txBody>
                  <a:tcPr marL="91443" marR="91443" marT="45722" marB="45722"/>
                </a:tc>
                <a:tc>
                  <a:txBody>
                    <a:bodyPr/>
                    <a:lstStyle/>
                    <a:p>
                      <a:pPr algn="ctr"/>
                      <a:r>
                        <a:rPr lang="id-ID" sz="1200" noProof="0"/>
                        <a:t>85</a:t>
                      </a:r>
                    </a:p>
                  </a:txBody>
                  <a:tcPr marL="91443" marR="91443" marT="45722" marB="45722"/>
                </a:tc>
                <a:tc>
                  <a:txBody>
                    <a:bodyPr/>
                    <a:lstStyle/>
                    <a:p>
                      <a:pPr algn="ctr"/>
                      <a:r>
                        <a:rPr lang="id-ID" sz="1200" noProof="0"/>
                        <a:t>Baik</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5"/>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a:t>5. Kerjasama</a:t>
                      </a:r>
                    </a:p>
                  </a:txBody>
                  <a:tcPr marL="91443" marR="91443" marT="45722" marB="45722"/>
                </a:tc>
                <a:tc>
                  <a:txBody>
                    <a:bodyPr/>
                    <a:lstStyle/>
                    <a:p>
                      <a:pPr algn="ctr"/>
                      <a:r>
                        <a:rPr lang="id-ID" sz="1200" noProof="0"/>
                        <a:t>86</a:t>
                      </a:r>
                    </a:p>
                  </a:txBody>
                  <a:tcPr marL="91443" marR="91443" marT="45722" marB="45722"/>
                </a:tc>
                <a:tc>
                  <a:txBody>
                    <a:bodyPr/>
                    <a:lstStyle/>
                    <a:p>
                      <a:pPr algn="ctr"/>
                      <a:r>
                        <a:rPr lang="id-ID" sz="1200" noProof="0"/>
                        <a:t>Baik</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6"/>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a:t>6. Kepemimpinan</a:t>
                      </a:r>
                    </a:p>
                  </a:txBody>
                  <a:tcPr marL="91443" marR="91443" marT="45722" marB="45722"/>
                </a:tc>
                <a:tc>
                  <a:txBody>
                    <a:bodyPr/>
                    <a:lstStyle/>
                    <a:p>
                      <a:pPr algn="ctr"/>
                      <a:r>
                        <a:rPr lang="id-ID" sz="1200" noProof="0"/>
                        <a:t>-</a:t>
                      </a:r>
                    </a:p>
                  </a:txBody>
                  <a:tcPr marL="91443" marR="91443" marT="45722" marB="45722"/>
                </a:tc>
                <a:tc>
                  <a:txBody>
                    <a:bodyPr/>
                    <a:lstStyle/>
                    <a:p>
                      <a:pPr algn="ctr"/>
                      <a:r>
                        <a:rPr lang="id-ID" sz="1200" noProof="0"/>
                        <a:t>-</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7"/>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a:t>Jumlah</a:t>
                      </a:r>
                    </a:p>
                  </a:txBody>
                  <a:tcPr marL="91443" marR="91443" marT="45722" marB="45722"/>
                </a:tc>
                <a:tc>
                  <a:txBody>
                    <a:bodyPr/>
                    <a:lstStyle/>
                    <a:p>
                      <a:pPr algn="ctr"/>
                      <a:r>
                        <a:rPr lang="id-ID" sz="1200" noProof="0"/>
                        <a:t>432</a:t>
                      </a:r>
                    </a:p>
                  </a:txBody>
                  <a:tcPr marL="91443" marR="91443" marT="45722" marB="45722"/>
                </a:tc>
                <a:tc>
                  <a:txBody>
                    <a:bodyPr/>
                    <a:lstStyle/>
                    <a:p>
                      <a:pPr algn="ctr"/>
                      <a:r>
                        <a:rPr lang="id-ID" sz="1200" noProof="0"/>
                        <a:t>-</a:t>
                      </a:r>
                    </a:p>
                  </a:txBody>
                  <a:tcPr marL="91443" marR="91443" marT="45722" marB="45722"/>
                </a:tc>
                <a:tc>
                  <a:txBody>
                    <a:bodyPr/>
                    <a:lstStyle/>
                    <a:p>
                      <a:pPr algn="ctr"/>
                      <a:endParaRPr lang="id-ID" sz="1200" noProof="0"/>
                    </a:p>
                  </a:txBody>
                  <a:tcPr marL="91443" marR="91443" marT="45722" marB="45722"/>
                </a:tc>
                <a:extLst>
                  <a:ext uri="{0D108BD9-81ED-4DB2-BD59-A6C34878D82A}">
                    <a16:rowId xmlns:a16="http://schemas.microsoft.com/office/drawing/2014/main" xmlns="" val="10008"/>
                  </a:ext>
                </a:extLst>
              </a:tr>
              <a:tr h="370858">
                <a:tc vMerge="1">
                  <a:txBody>
                    <a:bodyPr/>
                    <a:lstStyle/>
                    <a:p>
                      <a:pPr algn="ctr"/>
                      <a:endParaRPr lang="en-US" sz="1400" dirty="0"/>
                    </a:p>
                  </a:txBody>
                  <a:tcPr/>
                </a:tc>
                <a:tc vMerge="1">
                  <a:txBody>
                    <a:bodyPr/>
                    <a:lstStyle/>
                    <a:p>
                      <a:pPr algn="ctr"/>
                      <a:endParaRPr lang="en-US" sz="1400" dirty="0"/>
                    </a:p>
                  </a:txBody>
                  <a:tcPr/>
                </a:tc>
                <a:tc>
                  <a:txBody>
                    <a:bodyPr/>
                    <a:lstStyle/>
                    <a:p>
                      <a:pPr algn="just"/>
                      <a:r>
                        <a:rPr lang="id-ID" sz="1200" noProof="0" dirty="0"/>
                        <a:t>Nilai rata-rata</a:t>
                      </a:r>
                    </a:p>
                  </a:txBody>
                  <a:tcPr marL="91443" marR="91443" marT="45722" marB="45722"/>
                </a:tc>
                <a:tc>
                  <a:txBody>
                    <a:bodyPr/>
                    <a:lstStyle/>
                    <a:p>
                      <a:pPr algn="ctr"/>
                      <a:r>
                        <a:rPr lang="id-ID" sz="1200" noProof="0"/>
                        <a:t>86.,40</a:t>
                      </a:r>
                    </a:p>
                  </a:txBody>
                  <a:tcPr marL="91443" marR="91443" marT="45722" marB="45722"/>
                </a:tc>
                <a:tc>
                  <a:txBody>
                    <a:bodyPr/>
                    <a:lstStyle/>
                    <a:p>
                      <a:pPr algn="ctr"/>
                      <a:r>
                        <a:rPr lang="id-ID" sz="1200" noProof="0"/>
                        <a:t>Baik</a:t>
                      </a:r>
                    </a:p>
                  </a:txBody>
                  <a:tcPr marL="91443" marR="91443" marT="45722" marB="45722"/>
                </a:tc>
                <a:tc>
                  <a:txBody>
                    <a:bodyPr/>
                    <a:lstStyle/>
                    <a:p>
                      <a:pPr algn="ctr"/>
                      <a:endParaRPr lang="id-ID" sz="1200" noProof="0" dirty="0"/>
                    </a:p>
                  </a:txBody>
                  <a:tcPr marL="91443" marR="91443" marT="45722" marB="45722"/>
                </a:tc>
                <a:extLst>
                  <a:ext uri="{0D108BD9-81ED-4DB2-BD59-A6C34878D82A}">
                    <a16:rowId xmlns:a16="http://schemas.microsoft.com/office/drawing/2014/main" xmlns="" val="10009"/>
                  </a:ext>
                </a:extLst>
              </a:tr>
              <a:tr h="370858">
                <a:tc vMerge="1">
                  <a:txBody>
                    <a:bodyPr/>
                    <a:lstStyle/>
                    <a:p>
                      <a:pPr algn="ctr"/>
                      <a:endParaRPr lang="en-US" sz="1400" dirty="0"/>
                    </a:p>
                  </a:txBody>
                  <a:tcPr/>
                </a:tc>
                <a:tc vMerge="1">
                  <a:txBody>
                    <a:bodyPr/>
                    <a:lstStyle/>
                    <a:p>
                      <a:pPr algn="ctr"/>
                      <a:endParaRPr lang="en-US" sz="1400" dirty="0"/>
                    </a:p>
                  </a:txBody>
                  <a:tcPr/>
                </a:tc>
                <a:tc gridSpan="3">
                  <a:txBody>
                    <a:bodyPr/>
                    <a:lstStyle/>
                    <a:p>
                      <a:pPr algn="just"/>
                      <a:r>
                        <a:rPr lang="id-ID" sz="1200" noProof="0" dirty="0"/>
                        <a:t>Nilai Perilaku Kerja                   </a:t>
                      </a:r>
                      <a:r>
                        <a:rPr lang="en-US" sz="1200" noProof="0" dirty="0"/>
                        <a:t>                                           </a:t>
                      </a:r>
                      <a:r>
                        <a:rPr lang="id-ID" sz="1200" noProof="0" dirty="0"/>
                        <a:t>  86,40  x 40</a:t>
                      </a:r>
                      <a:r>
                        <a:rPr lang="en-US" sz="1200" noProof="0" dirty="0"/>
                        <a:t>%</a:t>
                      </a:r>
                      <a:endParaRPr lang="id-ID" sz="1200" noProof="0" dirty="0"/>
                    </a:p>
                  </a:txBody>
                  <a:tcPr marL="91443" marR="91443" marT="45722" marB="45722"/>
                </a:tc>
                <a:tc hMerge="1">
                  <a:txBody>
                    <a:bodyPr/>
                    <a:lstStyle/>
                    <a:p>
                      <a:pPr algn="ctr"/>
                      <a:endParaRPr lang="en-US" dirty="0"/>
                    </a:p>
                  </a:txBody>
                  <a:tcPr/>
                </a:tc>
                <a:tc hMerge="1">
                  <a:txBody>
                    <a:bodyPr/>
                    <a:lstStyle/>
                    <a:p>
                      <a:pPr algn="ctr"/>
                      <a:endParaRPr lang="en-US" dirty="0"/>
                    </a:p>
                  </a:txBody>
                  <a:tcPr/>
                </a:tc>
                <a:tc>
                  <a:txBody>
                    <a:bodyPr/>
                    <a:lstStyle/>
                    <a:p>
                      <a:pPr algn="ctr"/>
                      <a:r>
                        <a:rPr lang="id-ID" sz="1200" noProof="0" dirty="0"/>
                        <a:t>34,56</a:t>
                      </a:r>
                    </a:p>
                  </a:txBody>
                  <a:tcPr marL="91443" marR="91443" marT="45722" marB="45722"/>
                </a:tc>
                <a:extLst>
                  <a:ext uri="{0D108BD9-81ED-4DB2-BD59-A6C34878D82A}">
                    <a16:rowId xmlns:a16="http://schemas.microsoft.com/office/drawing/2014/main" xmlns="" val="10010"/>
                  </a:ext>
                </a:extLst>
              </a:tr>
              <a:tr h="518185">
                <a:tc gridSpan="5">
                  <a:txBody>
                    <a:bodyPr/>
                    <a:lstStyle/>
                    <a:p>
                      <a:pPr algn="ctr"/>
                      <a:r>
                        <a:rPr lang="id-ID" sz="1400" b="1" noProof="0" dirty="0"/>
                        <a:t>Nilai</a:t>
                      </a:r>
                      <a:r>
                        <a:rPr lang="id-ID" sz="1400" b="1" baseline="0" noProof="0" dirty="0"/>
                        <a:t>  Prestasi  Kerja</a:t>
                      </a:r>
                      <a:endParaRPr lang="id-ID" sz="1400" b="1" noProof="0" dirty="0"/>
                    </a:p>
                  </a:txBody>
                  <a:tcPr marL="91443" marR="91443" marT="45722" marB="45722"/>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id-ID" sz="1400" b="1" noProof="0" dirty="0"/>
                        <a:t>8</a:t>
                      </a:r>
                      <a:r>
                        <a:rPr lang="en-US" sz="1400" b="1" noProof="0" dirty="0"/>
                        <a:t>6</a:t>
                      </a:r>
                      <a:r>
                        <a:rPr lang="id-ID" sz="1400" b="1" noProof="0" dirty="0"/>
                        <a:t>,</a:t>
                      </a:r>
                      <a:r>
                        <a:rPr lang="en-US" sz="1400" b="1" noProof="0" dirty="0"/>
                        <a:t>1</a:t>
                      </a:r>
                      <a:r>
                        <a:rPr lang="id-ID" sz="1400" b="1" noProof="0" dirty="0"/>
                        <a:t>6</a:t>
                      </a:r>
                    </a:p>
                    <a:p>
                      <a:pPr algn="ctr"/>
                      <a:r>
                        <a:rPr lang="id-ID" sz="1400" b="1" noProof="0" dirty="0"/>
                        <a:t>(Baik)</a:t>
                      </a:r>
                    </a:p>
                  </a:txBody>
                  <a:tcPr marL="91443" marR="91443" marT="45722" marB="45722"/>
                </a:tc>
                <a:extLst>
                  <a:ext uri="{0D108BD9-81ED-4DB2-BD59-A6C34878D82A}">
                    <a16:rowId xmlns:a16="http://schemas.microsoft.com/office/drawing/2014/main" xmlns="" val="10011"/>
                  </a:ext>
                </a:extLst>
              </a:tr>
              <a:tr h="2103220">
                <a:tc gridSpan="6">
                  <a:txBody>
                    <a:bodyPr/>
                    <a:lstStyle/>
                    <a:p>
                      <a:r>
                        <a:rPr lang="id-ID" sz="1200" noProof="0" dirty="0">
                          <a:latin typeface="Arial Narrow" pitchFamily="34" charset="0"/>
                        </a:rPr>
                        <a:t>5. KEBERATAN</a:t>
                      </a:r>
                      <a:r>
                        <a:rPr lang="id-ID" sz="1200" baseline="0" noProof="0" dirty="0">
                          <a:latin typeface="Arial Narrow" pitchFamily="34" charset="0"/>
                        </a:rPr>
                        <a:t> DARI PNS YANG DINILAI (APABILA ADA)</a:t>
                      </a:r>
                    </a:p>
                    <a:p>
                      <a:endParaRPr lang="en-US" sz="1200" baseline="0" noProof="0" dirty="0">
                        <a:latin typeface="Arial Narrow" pitchFamily="34" charset="0"/>
                      </a:endParaRPr>
                    </a:p>
                    <a:p>
                      <a:endParaRPr lang="en-US" sz="1200" baseline="0" noProof="0" dirty="0">
                        <a:latin typeface="Arial Narrow" pitchFamily="34" charset="0"/>
                      </a:endParaRPr>
                    </a:p>
                    <a:p>
                      <a:endParaRPr lang="en-US" sz="1200" baseline="0" noProof="0" dirty="0">
                        <a:latin typeface="Arial Narrow" pitchFamily="34" charset="0"/>
                      </a:endParaRPr>
                    </a:p>
                    <a:p>
                      <a:endParaRPr lang="en-US" sz="1200" baseline="0" noProof="0" dirty="0">
                        <a:latin typeface="Arial Narrow" pitchFamily="34" charset="0"/>
                      </a:endParaRPr>
                    </a:p>
                    <a:p>
                      <a:endParaRPr lang="en-US" sz="1200" baseline="0" noProof="0" dirty="0">
                        <a:latin typeface="Arial Narrow" pitchFamily="34" charset="0"/>
                      </a:endParaRPr>
                    </a:p>
                    <a:p>
                      <a:endParaRPr lang="en-US" sz="1200" baseline="0" noProof="0" dirty="0">
                        <a:latin typeface="Arial Narrow" pitchFamily="34" charset="0"/>
                      </a:endParaRPr>
                    </a:p>
                    <a:p>
                      <a:endParaRPr lang="en-US" sz="1200" baseline="0" noProof="0" dirty="0">
                        <a:latin typeface="Arial Narrow" pitchFamily="34" charset="0"/>
                      </a:endParaRPr>
                    </a:p>
                    <a:p>
                      <a:endParaRPr lang="en-US" sz="1200" baseline="0" noProof="0" dirty="0">
                        <a:latin typeface="Arial Narrow" pitchFamily="34" charset="0"/>
                      </a:endParaRPr>
                    </a:p>
                    <a:p>
                      <a:endParaRPr lang="id-ID" sz="1200" baseline="0" noProof="0" dirty="0">
                        <a:latin typeface="Arial Narrow" pitchFamily="34" charset="0"/>
                      </a:endParaRPr>
                    </a:p>
                    <a:p>
                      <a:r>
                        <a:rPr lang="id-ID" sz="1200" baseline="0" noProof="0" dirty="0">
                          <a:latin typeface="Arial Narrow" pitchFamily="34" charset="0"/>
                        </a:rPr>
                        <a:t>                                                                                                      Tanggal, ………………………..</a:t>
                      </a:r>
                      <a:endParaRPr lang="id-ID" sz="1200" noProof="0" dirty="0">
                        <a:latin typeface="Arial Narrow" pitchFamily="34" charset="0"/>
                      </a:endParaRPr>
                    </a:p>
                  </a:txBody>
                  <a:tcPr marL="91443" marR="91443" marT="45722" marB="45722"/>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xmlns="" val="10012"/>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121936"/>
          <a:ext cx="8991599" cy="6949424"/>
        </p:xfrm>
        <a:graphic>
          <a:graphicData uri="http://schemas.openxmlformats.org/drawingml/2006/table">
            <a:tbl>
              <a:tblPr firstRow="1" bandRow="1">
                <a:tableStyleId>{5C22544A-7EE6-4342-B048-85BDC9FD1C3A}</a:tableStyleId>
              </a:tblPr>
              <a:tblGrid>
                <a:gridCol w="370329">
                  <a:extLst>
                    <a:ext uri="{9D8B030D-6E8A-4147-A177-3AD203B41FA5}">
                      <a16:colId xmlns:a16="http://schemas.microsoft.com/office/drawing/2014/main" xmlns="" val="20000"/>
                    </a:ext>
                  </a:extLst>
                </a:gridCol>
                <a:gridCol w="3407031">
                  <a:extLst>
                    <a:ext uri="{9D8B030D-6E8A-4147-A177-3AD203B41FA5}">
                      <a16:colId xmlns:a16="http://schemas.microsoft.com/office/drawing/2014/main" xmlns="" val="20001"/>
                    </a:ext>
                  </a:extLst>
                </a:gridCol>
                <a:gridCol w="2992262">
                  <a:extLst>
                    <a:ext uri="{9D8B030D-6E8A-4147-A177-3AD203B41FA5}">
                      <a16:colId xmlns:a16="http://schemas.microsoft.com/office/drawing/2014/main" xmlns="" val="20002"/>
                    </a:ext>
                  </a:extLst>
                </a:gridCol>
                <a:gridCol w="2221977">
                  <a:extLst>
                    <a:ext uri="{9D8B030D-6E8A-4147-A177-3AD203B41FA5}">
                      <a16:colId xmlns:a16="http://schemas.microsoft.com/office/drawing/2014/main" xmlns="" val="20003"/>
                    </a:ext>
                  </a:extLst>
                </a:gridCol>
              </a:tblGrid>
              <a:tr h="2963802">
                <a:tc gridSpan="4">
                  <a:txBody>
                    <a:bodyPr/>
                    <a:lstStyle/>
                    <a:p>
                      <a:r>
                        <a:rPr lang="id-ID" sz="1200" noProof="0" dirty="0"/>
                        <a:t>6. TANGGAPAN PEJABAT PENILAI ATAS KEBERATAN</a:t>
                      </a:r>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id-ID" sz="1200" noProof="0" dirty="0"/>
                    </a:p>
                    <a:p>
                      <a:r>
                        <a:rPr lang="id-ID" sz="1200" noProof="0" dirty="0"/>
                        <a:t>                                                                                                                                     Tanggal, ……………………………………………………</a:t>
                      </a:r>
                    </a:p>
                  </a:txBody>
                  <a:tcPr marT="45716" marB="45716"/>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0"/>
                  </a:ext>
                </a:extLst>
              </a:tr>
              <a:tr h="2903598">
                <a:tc gridSpan="4">
                  <a:txBody>
                    <a:bodyPr/>
                    <a:lstStyle/>
                    <a:p>
                      <a:r>
                        <a:rPr lang="id-ID" sz="1200" noProof="0" dirty="0"/>
                        <a:t>7. KEPUTUSAN ATASAN PEJABAT PENILAI ATAS KEBERATAN</a:t>
                      </a:r>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en-US" sz="1200" noProof="0" dirty="0"/>
                    </a:p>
                    <a:p>
                      <a:endParaRPr lang="id-ID" sz="1200" noProof="0" dirty="0"/>
                    </a:p>
                    <a:p>
                      <a:r>
                        <a:rPr lang="id-ID" sz="1200" noProof="0" dirty="0"/>
                        <a:t>                                                                                                                                     Tanggal, ………………………………………………….                                                           </a:t>
                      </a:r>
                    </a:p>
                  </a:txBody>
                  <a:tcPr marT="45716" marB="45716"/>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1"/>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22238" y="123824"/>
          <a:ext cx="8915400" cy="6353176"/>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xmlns="" val="20000"/>
                    </a:ext>
                  </a:extLst>
                </a:gridCol>
              </a:tblGrid>
              <a:tr h="1476957">
                <a:tc>
                  <a:txBody>
                    <a:bodyPr/>
                    <a:lstStyle/>
                    <a:p>
                      <a:pPr marL="228600" marR="0" indent="-228600" algn="just">
                        <a:lnSpc>
                          <a:spcPct val="115000"/>
                        </a:lnSpc>
                        <a:spcBef>
                          <a:spcPts val="0"/>
                        </a:spcBef>
                        <a:spcAft>
                          <a:spcPts val="0"/>
                        </a:spcAft>
                        <a:buAutoNum type="arabicPeriod" startAt="8"/>
                      </a:pPr>
                      <a:r>
                        <a:rPr lang="en-US" sz="1200" b="1" noProof="0" dirty="0">
                          <a:solidFill>
                            <a:srgbClr val="FFFF00"/>
                          </a:solidFill>
                          <a:latin typeface="Arial Narrow" pitchFamily="34" charset="0"/>
                          <a:ea typeface="Times New Roman"/>
                          <a:cs typeface="Times New Roman"/>
                        </a:rPr>
                        <a:t>REKOMENDASI</a:t>
                      </a:r>
                    </a:p>
                    <a:p>
                      <a:pPr marL="228600" marR="0" indent="-228600" algn="just">
                        <a:lnSpc>
                          <a:spcPct val="115000"/>
                        </a:lnSpc>
                        <a:spcBef>
                          <a:spcPts val="0"/>
                        </a:spcBef>
                        <a:spcAft>
                          <a:spcPts val="0"/>
                        </a:spcAft>
                        <a:buNone/>
                      </a:pPr>
                      <a:r>
                        <a:rPr lang="en-US" sz="1200" b="1" noProof="0" dirty="0">
                          <a:solidFill>
                            <a:srgbClr val="FFFF00"/>
                          </a:solidFill>
                          <a:latin typeface="Arial Narrow" pitchFamily="34" charset="0"/>
                          <a:ea typeface="Times New Roman"/>
                          <a:cs typeface="Times New Roman"/>
                        </a:rPr>
                        <a:t>                            </a:t>
                      </a:r>
                      <a:endParaRPr lang="id-ID" sz="1200" b="1" noProof="0" dirty="0">
                        <a:solidFill>
                          <a:srgbClr val="FFFF00"/>
                        </a:solidFill>
                        <a:latin typeface="Arial Narrow" pitchFamily="34" charset="0"/>
                        <a:ea typeface="Times New Roman"/>
                        <a:cs typeface="Times New Roman"/>
                      </a:endParaRPr>
                    </a:p>
                  </a:txBody>
                  <a:tcPr marL="68580" marR="68580" marT="0" marB="0"/>
                </a:tc>
                <a:extLst>
                  <a:ext uri="{0D108BD9-81ED-4DB2-BD59-A6C34878D82A}">
                    <a16:rowId xmlns:a16="http://schemas.microsoft.com/office/drawing/2014/main" xmlns="" val="10000"/>
                  </a:ext>
                </a:extLst>
              </a:tr>
              <a:tr h="1476957">
                <a:tc>
                  <a:txBody>
                    <a:bodyPr/>
                    <a:lstStyle/>
                    <a:p>
                      <a:pPr marL="5037138" marR="0" indent="-228600" algn="just">
                        <a:lnSpc>
                          <a:spcPct val="115000"/>
                        </a:lnSpc>
                        <a:spcBef>
                          <a:spcPts val="0"/>
                        </a:spcBef>
                        <a:spcAft>
                          <a:spcPts val="0"/>
                        </a:spcAft>
                        <a:buNone/>
                      </a:pPr>
                      <a:r>
                        <a:rPr lang="en-US" sz="1200" b="1" noProof="0" dirty="0">
                          <a:solidFill>
                            <a:schemeClr val="tx1"/>
                          </a:solidFill>
                          <a:latin typeface="Arial Narrow" pitchFamily="34" charset="0"/>
                          <a:ea typeface="Times New Roman"/>
                          <a:cs typeface="Times New Roman"/>
                        </a:rPr>
                        <a:t>9. </a:t>
                      </a:r>
                      <a:r>
                        <a:rPr lang="id-ID" sz="1200" b="1" noProof="0" dirty="0">
                          <a:solidFill>
                            <a:schemeClr val="tx1"/>
                          </a:solidFill>
                          <a:latin typeface="Arial Narrow" pitchFamily="34" charset="0"/>
                          <a:ea typeface="Times New Roman"/>
                          <a:cs typeface="Times New Roman"/>
                        </a:rPr>
                        <a:t>DIBUAT TANGGAL, 31 Desember 2014</a:t>
                      </a:r>
                      <a:endParaRPr lang="en-US" sz="1200" b="1" noProof="0" dirty="0">
                        <a:solidFill>
                          <a:schemeClr val="tx1"/>
                        </a:solidFill>
                        <a:latin typeface="Arial Narrow" pitchFamily="34" charset="0"/>
                        <a:ea typeface="Times New Roman"/>
                        <a:cs typeface="Times New Roman"/>
                      </a:endParaRPr>
                    </a:p>
                    <a:p>
                      <a:pPr marL="5089525" marR="0" indent="0" algn="just">
                        <a:lnSpc>
                          <a:spcPct val="115000"/>
                        </a:lnSpc>
                        <a:spcBef>
                          <a:spcPts val="0"/>
                        </a:spcBef>
                        <a:spcAft>
                          <a:spcPts val="0"/>
                        </a:spcAft>
                        <a:buNone/>
                      </a:pPr>
                      <a:r>
                        <a:rPr lang="en-US" sz="1200" b="1" noProof="0" dirty="0">
                          <a:solidFill>
                            <a:schemeClr val="tx1"/>
                          </a:solidFill>
                          <a:latin typeface="Arial Narrow" pitchFamily="34" charset="0"/>
                          <a:ea typeface="Times New Roman"/>
                          <a:cs typeface="Times New Roman"/>
                        </a:rPr>
                        <a:t>                </a:t>
                      </a:r>
                      <a:r>
                        <a:rPr lang="id-ID" sz="1200" b="1" noProof="0" dirty="0">
                          <a:solidFill>
                            <a:schemeClr val="tx1"/>
                          </a:solidFill>
                          <a:latin typeface="Arial Narrow" pitchFamily="34" charset="0"/>
                          <a:ea typeface="Times New Roman"/>
                          <a:cs typeface="Times New Roman"/>
                        </a:rPr>
                        <a:t>PEJABAT  PENILAI,</a:t>
                      </a:r>
                      <a:endParaRPr lang="en-US" sz="1200" b="1" noProof="0" dirty="0">
                        <a:solidFill>
                          <a:schemeClr val="tx1"/>
                        </a:solidFill>
                        <a:latin typeface="Arial Narrow" pitchFamily="34" charset="0"/>
                        <a:ea typeface="Times New Roman"/>
                        <a:cs typeface="Times New Roman"/>
                      </a:endParaRPr>
                    </a:p>
                    <a:p>
                      <a:pPr marL="5089525" marR="0" indent="0" algn="just">
                        <a:lnSpc>
                          <a:spcPct val="115000"/>
                        </a:lnSpc>
                        <a:spcBef>
                          <a:spcPts val="0"/>
                        </a:spcBef>
                        <a:spcAft>
                          <a:spcPts val="0"/>
                        </a:spcAft>
                      </a:pPr>
                      <a:endParaRPr lang="en-US" sz="1000" b="1" noProof="0" dirty="0">
                        <a:solidFill>
                          <a:schemeClr val="tx1"/>
                        </a:solidFill>
                        <a:latin typeface="Arial Narrow" pitchFamily="34" charset="0"/>
                        <a:ea typeface="Times New Roman"/>
                        <a:cs typeface="Times New Roman"/>
                      </a:endParaRPr>
                    </a:p>
                    <a:p>
                      <a:pPr marL="5089525" marR="0" indent="0" algn="just">
                        <a:lnSpc>
                          <a:spcPct val="115000"/>
                        </a:lnSpc>
                        <a:spcBef>
                          <a:spcPts val="0"/>
                        </a:spcBef>
                        <a:spcAft>
                          <a:spcPts val="0"/>
                        </a:spcAft>
                      </a:pPr>
                      <a:endParaRPr lang="en-US" sz="1200" b="1" noProof="0" dirty="0">
                        <a:solidFill>
                          <a:schemeClr val="tx1"/>
                        </a:solidFill>
                        <a:latin typeface="Arial Narrow" pitchFamily="34" charset="0"/>
                        <a:ea typeface="Times New Roman"/>
                        <a:cs typeface="Times New Roman"/>
                      </a:endParaRPr>
                    </a:p>
                    <a:p>
                      <a:pPr marL="5089525" marR="0" indent="0" algn="just">
                        <a:lnSpc>
                          <a:spcPct val="115000"/>
                        </a:lnSpc>
                        <a:spcBef>
                          <a:spcPts val="0"/>
                        </a:spcBef>
                        <a:spcAft>
                          <a:spcPts val="0"/>
                        </a:spcAft>
                      </a:pPr>
                      <a:endParaRPr lang="en-US" sz="1200" b="1" noProof="0" dirty="0">
                        <a:solidFill>
                          <a:schemeClr val="tx1"/>
                        </a:solidFill>
                        <a:latin typeface="Arial Narrow" pitchFamily="34" charset="0"/>
                        <a:ea typeface="Times New Roman"/>
                        <a:cs typeface="Times New Roman"/>
                      </a:endParaRPr>
                    </a:p>
                    <a:p>
                      <a:pPr marL="5089525" marR="0" indent="0" algn="just">
                        <a:spcBef>
                          <a:spcPts val="0"/>
                        </a:spcBef>
                        <a:spcAft>
                          <a:spcPts val="0"/>
                        </a:spcAft>
                      </a:pPr>
                      <a:r>
                        <a:rPr lang="en-US" sz="1200" b="1" u="none" baseline="0" noProof="0" dirty="0">
                          <a:solidFill>
                            <a:schemeClr val="tx1"/>
                          </a:solidFill>
                          <a:latin typeface="Arial Narrow" pitchFamily="34" charset="0"/>
                          <a:ea typeface="Times New Roman"/>
                          <a:cs typeface="Times New Roman"/>
                        </a:rPr>
                        <a:t>           </a:t>
                      </a:r>
                      <a:r>
                        <a:rPr lang="en-US" sz="1200" b="1" u="sng" baseline="0" noProof="0" dirty="0" err="1">
                          <a:solidFill>
                            <a:schemeClr val="tx1"/>
                          </a:solidFill>
                          <a:latin typeface="Arial Narrow" pitchFamily="34" charset="0"/>
                          <a:ea typeface="Times New Roman"/>
                          <a:cs typeface="Times New Roman"/>
                        </a:rPr>
                        <a:t>Haryono</a:t>
                      </a:r>
                      <a:r>
                        <a:rPr lang="en-US" sz="1200" b="1" u="sng" baseline="0" noProof="0" dirty="0">
                          <a:solidFill>
                            <a:schemeClr val="tx1"/>
                          </a:solidFill>
                          <a:latin typeface="Arial Narrow" pitchFamily="34" charset="0"/>
                          <a:ea typeface="Times New Roman"/>
                          <a:cs typeface="Times New Roman"/>
                        </a:rPr>
                        <a:t> </a:t>
                      </a:r>
                      <a:r>
                        <a:rPr lang="en-US" sz="1200" b="1" u="sng" baseline="0" noProof="0" dirty="0" err="1">
                          <a:solidFill>
                            <a:schemeClr val="tx1"/>
                          </a:solidFill>
                          <a:latin typeface="Arial Narrow" pitchFamily="34" charset="0"/>
                          <a:ea typeface="Times New Roman"/>
                          <a:cs typeface="Times New Roman"/>
                        </a:rPr>
                        <a:t>Dwianto</a:t>
                      </a:r>
                      <a:r>
                        <a:rPr lang="en-US" sz="1200" b="1" u="sng" baseline="0" noProof="0" dirty="0">
                          <a:solidFill>
                            <a:schemeClr val="tx1"/>
                          </a:solidFill>
                          <a:latin typeface="Arial Narrow" pitchFamily="34" charset="0"/>
                          <a:ea typeface="Times New Roman"/>
                          <a:cs typeface="Times New Roman"/>
                        </a:rPr>
                        <a:t>, SH,MH</a:t>
                      </a:r>
                      <a:r>
                        <a:rPr lang="id-ID" sz="1200" b="1" u="sng" noProof="0" dirty="0">
                          <a:solidFill>
                            <a:schemeClr val="tx1"/>
                          </a:solidFill>
                          <a:latin typeface="Arial Narrow" pitchFamily="34" charset="0"/>
                          <a:ea typeface="Times New Roman"/>
                          <a:cs typeface="Times New Roman"/>
                        </a:rPr>
                        <a:t> </a:t>
                      </a:r>
                    </a:p>
                    <a:p>
                      <a:pPr marL="5089525" marR="0" indent="0" algn="just">
                        <a:lnSpc>
                          <a:spcPct val="115000"/>
                        </a:lnSpc>
                        <a:spcBef>
                          <a:spcPts val="0"/>
                        </a:spcBef>
                        <a:spcAft>
                          <a:spcPts val="0"/>
                        </a:spcAft>
                      </a:pPr>
                      <a:r>
                        <a:rPr lang="en-US" sz="1200" b="1" noProof="0" dirty="0">
                          <a:solidFill>
                            <a:schemeClr val="tx1"/>
                          </a:solidFill>
                          <a:latin typeface="Arial Narrow" pitchFamily="34" charset="0"/>
                          <a:ea typeface="Times New Roman"/>
                          <a:cs typeface="Times New Roman"/>
                        </a:rPr>
                        <a:t>      </a:t>
                      </a:r>
                      <a:r>
                        <a:rPr lang="id-ID" sz="1200" b="1" noProof="0" dirty="0">
                          <a:solidFill>
                            <a:schemeClr val="tx1"/>
                          </a:solidFill>
                          <a:latin typeface="Arial Narrow" pitchFamily="34" charset="0"/>
                          <a:ea typeface="Times New Roman"/>
                          <a:cs typeface="Times New Roman"/>
                        </a:rPr>
                        <a:t>NIP. 19</a:t>
                      </a:r>
                      <a:r>
                        <a:rPr lang="en-US" sz="1200" b="1" noProof="0" dirty="0">
                          <a:solidFill>
                            <a:schemeClr val="tx1"/>
                          </a:solidFill>
                          <a:latin typeface="Arial Narrow" pitchFamily="34" charset="0"/>
                          <a:ea typeface="Times New Roman"/>
                          <a:cs typeface="Times New Roman"/>
                        </a:rPr>
                        <a:t>650405</a:t>
                      </a:r>
                      <a:r>
                        <a:rPr lang="en-US" sz="1200" b="1" baseline="0" noProof="0" dirty="0">
                          <a:solidFill>
                            <a:schemeClr val="tx1"/>
                          </a:solidFill>
                          <a:latin typeface="Arial Narrow" pitchFamily="34" charset="0"/>
                          <a:ea typeface="Times New Roman"/>
                          <a:cs typeface="Times New Roman"/>
                        </a:rPr>
                        <a:t> 198804 1 099</a:t>
                      </a:r>
                      <a:endParaRPr lang="id-ID" sz="1200" b="1" noProof="0" dirty="0">
                        <a:solidFill>
                          <a:schemeClr val="tx1"/>
                        </a:solidFill>
                        <a:latin typeface="Arial Narrow" pitchFamily="34" charset="0"/>
                        <a:ea typeface="Times New Roman"/>
                        <a:cs typeface="Times New Roman"/>
                      </a:endParaRPr>
                    </a:p>
                  </a:txBody>
                  <a:tcPr marL="68580" marR="68580" marT="0" marB="0"/>
                </a:tc>
                <a:extLst>
                  <a:ext uri="{0D108BD9-81ED-4DB2-BD59-A6C34878D82A}">
                    <a16:rowId xmlns:a16="http://schemas.microsoft.com/office/drawing/2014/main" xmlns="" val="10001"/>
                  </a:ext>
                </a:extLst>
              </a:tr>
              <a:tr h="1409822">
                <a:tc>
                  <a:txBody>
                    <a:bodyPr/>
                    <a:lstStyle/>
                    <a:p>
                      <a:pPr marL="0" marR="0" algn="just">
                        <a:lnSpc>
                          <a:spcPct val="115000"/>
                        </a:lnSpc>
                        <a:spcBef>
                          <a:spcPts val="0"/>
                        </a:spcBef>
                        <a:spcAft>
                          <a:spcPts val="0"/>
                        </a:spcAft>
                      </a:pPr>
                      <a:r>
                        <a:rPr lang="en-US" sz="1200" b="1" noProof="0" dirty="0">
                          <a:solidFill>
                            <a:schemeClr val="tx1"/>
                          </a:solidFill>
                          <a:latin typeface="Arial Narrow" pitchFamily="34" charset="0"/>
                          <a:ea typeface="Times New Roman"/>
                          <a:cs typeface="Times New Roman"/>
                        </a:rPr>
                        <a:t>10</a:t>
                      </a:r>
                      <a:r>
                        <a:rPr lang="id-ID" sz="1200" b="1" noProof="0" dirty="0">
                          <a:solidFill>
                            <a:schemeClr val="tx1"/>
                          </a:solidFill>
                          <a:latin typeface="Arial Narrow" pitchFamily="34" charset="0"/>
                          <a:ea typeface="Times New Roman"/>
                          <a:cs typeface="Times New Roman"/>
                        </a:rPr>
                        <a:t>. DITERIMA TANGGAL, 5 Januari 2015 </a:t>
                      </a:r>
                    </a:p>
                    <a:p>
                      <a:pPr marL="0" marR="0" algn="just">
                        <a:lnSpc>
                          <a:spcPct val="115000"/>
                        </a:lnSpc>
                        <a:spcBef>
                          <a:spcPts val="0"/>
                        </a:spcBef>
                        <a:spcAft>
                          <a:spcPts val="0"/>
                        </a:spcAft>
                      </a:pPr>
                      <a:r>
                        <a:rPr lang="id-ID" sz="1200" b="1" noProof="0" dirty="0">
                          <a:solidFill>
                            <a:schemeClr val="tx1"/>
                          </a:solidFill>
                          <a:latin typeface="Arial Narrow" pitchFamily="34" charset="0"/>
                          <a:ea typeface="Times New Roman"/>
                          <a:cs typeface="Times New Roman"/>
                        </a:rPr>
                        <a:t>          PEGAWAI NEGERI SIPIL YANG</a:t>
                      </a:r>
                      <a:r>
                        <a:rPr lang="en-US" sz="1200" b="1" baseline="0" noProof="0" dirty="0">
                          <a:solidFill>
                            <a:schemeClr val="tx1"/>
                          </a:solidFill>
                          <a:latin typeface="Arial Narrow" pitchFamily="34" charset="0"/>
                          <a:ea typeface="Times New Roman"/>
                          <a:cs typeface="Times New Roman"/>
                        </a:rPr>
                        <a:t> </a:t>
                      </a:r>
                      <a:r>
                        <a:rPr lang="id-ID" sz="1200" b="1" noProof="0" dirty="0">
                          <a:solidFill>
                            <a:schemeClr val="tx1"/>
                          </a:solidFill>
                          <a:latin typeface="Arial Narrow" pitchFamily="34" charset="0"/>
                          <a:ea typeface="Times New Roman"/>
                          <a:cs typeface="Times New Roman"/>
                        </a:rPr>
                        <a:t>DINILAI,</a:t>
                      </a:r>
                      <a:endParaRPr lang="en-US" sz="1200" b="1" noProof="0" dirty="0">
                        <a:solidFill>
                          <a:schemeClr val="tx1"/>
                        </a:solidFill>
                        <a:latin typeface="Arial Narrow" pitchFamily="34" charset="0"/>
                        <a:ea typeface="Times New Roman"/>
                        <a:cs typeface="Times New Roman"/>
                      </a:endParaRPr>
                    </a:p>
                    <a:p>
                      <a:pPr marL="0" marR="0" algn="just">
                        <a:lnSpc>
                          <a:spcPct val="115000"/>
                        </a:lnSpc>
                        <a:spcBef>
                          <a:spcPts val="0"/>
                        </a:spcBef>
                        <a:spcAft>
                          <a:spcPts val="0"/>
                        </a:spcAft>
                      </a:pPr>
                      <a:endParaRPr lang="en-US" sz="1000" b="1" noProof="0" dirty="0">
                        <a:solidFill>
                          <a:schemeClr val="tx1"/>
                        </a:solidFill>
                        <a:latin typeface="Arial Narrow" pitchFamily="34" charset="0"/>
                        <a:ea typeface="Times New Roman"/>
                        <a:cs typeface="Times New Roman"/>
                      </a:endParaRPr>
                    </a:p>
                    <a:p>
                      <a:pPr marL="0" marR="0" algn="just">
                        <a:lnSpc>
                          <a:spcPct val="115000"/>
                        </a:lnSpc>
                        <a:spcBef>
                          <a:spcPts val="0"/>
                        </a:spcBef>
                        <a:spcAft>
                          <a:spcPts val="0"/>
                        </a:spcAft>
                      </a:pPr>
                      <a:endParaRPr lang="en-US" sz="1200" b="1" noProof="0" dirty="0">
                        <a:solidFill>
                          <a:schemeClr val="tx1"/>
                        </a:solidFill>
                        <a:latin typeface="Arial Narrow" pitchFamily="34" charset="0"/>
                        <a:ea typeface="Times New Roman"/>
                        <a:cs typeface="Times New Roman"/>
                      </a:endParaRPr>
                    </a:p>
                    <a:p>
                      <a:pPr marL="0" marR="0" algn="just">
                        <a:lnSpc>
                          <a:spcPct val="115000"/>
                        </a:lnSpc>
                        <a:spcBef>
                          <a:spcPts val="0"/>
                        </a:spcBef>
                        <a:spcAft>
                          <a:spcPts val="0"/>
                        </a:spcAft>
                      </a:pPr>
                      <a:endParaRPr lang="en-US" sz="1200" b="1" noProof="0" dirty="0">
                        <a:solidFill>
                          <a:schemeClr val="tx1"/>
                        </a:solidFill>
                        <a:latin typeface="Arial Narrow" pitchFamily="34" charset="0"/>
                        <a:ea typeface="Times New Roman"/>
                        <a:cs typeface="Times New Roman"/>
                      </a:endParaRPr>
                    </a:p>
                    <a:p>
                      <a:pPr marL="0" marR="0" algn="just">
                        <a:spcBef>
                          <a:spcPts val="0"/>
                        </a:spcBef>
                        <a:spcAft>
                          <a:spcPts val="0"/>
                        </a:spcAft>
                      </a:pPr>
                      <a:r>
                        <a:rPr lang="id-ID" sz="1200" b="1" u="none" noProof="0" dirty="0">
                          <a:solidFill>
                            <a:schemeClr val="tx1"/>
                          </a:solidFill>
                          <a:latin typeface="Arial Narrow" pitchFamily="34" charset="0"/>
                          <a:ea typeface="Times New Roman"/>
                          <a:cs typeface="Times New Roman"/>
                        </a:rPr>
                        <a:t>                          </a:t>
                      </a:r>
                      <a:r>
                        <a:rPr lang="en-US" sz="1200" b="1" u="sng" noProof="0" dirty="0">
                          <a:solidFill>
                            <a:schemeClr val="tx1"/>
                          </a:solidFill>
                          <a:latin typeface="Arial Narrow" pitchFamily="34" charset="0"/>
                          <a:ea typeface="Times New Roman"/>
                          <a:cs typeface="Times New Roman"/>
                        </a:rPr>
                        <a:t>Ahmad Anis, SH</a:t>
                      </a:r>
                      <a:endParaRPr lang="id-ID" sz="1200" b="1" u="sng" noProof="0" dirty="0">
                        <a:solidFill>
                          <a:schemeClr val="tx1"/>
                        </a:solidFill>
                        <a:latin typeface="Arial Narrow" pitchFamily="34" charset="0"/>
                        <a:ea typeface="Times New Roman"/>
                        <a:cs typeface="Times New Roman"/>
                      </a:endParaRPr>
                    </a:p>
                    <a:p>
                      <a:pPr marL="0" marR="0" algn="just">
                        <a:lnSpc>
                          <a:spcPct val="115000"/>
                        </a:lnSpc>
                        <a:spcBef>
                          <a:spcPts val="0"/>
                        </a:spcBef>
                        <a:spcAft>
                          <a:spcPts val="0"/>
                        </a:spcAft>
                      </a:pPr>
                      <a:r>
                        <a:rPr lang="id-ID" sz="1200" b="1" noProof="0" dirty="0">
                          <a:solidFill>
                            <a:schemeClr val="tx1"/>
                          </a:solidFill>
                          <a:latin typeface="Arial Narrow" pitchFamily="34" charset="0"/>
                          <a:ea typeface="Times New Roman"/>
                          <a:cs typeface="Times New Roman"/>
                        </a:rPr>
                        <a:t>           NIP. </a:t>
                      </a:r>
                      <a:r>
                        <a:rPr lang="en-US" sz="1200" b="1" noProof="0" dirty="0">
                          <a:solidFill>
                            <a:schemeClr val="tx1"/>
                          </a:solidFill>
                          <a:latin typeface="Arial Narrow" pitchFamily="34" charset="0"/>
                          <a:ea typeface="Times New Roman"/>
                          <a:cs typeface="Times New Roman"/>
                        </a:rPr>
                        <a:t>19820308 200912 1 001</a:t>
                      </a:r>
                      <a:endParaRPr lang="id-ID" sz="1200" b="1" noProof="0" dirty="0">
                        <a:solidFill>
                          <a:schemeClr val="tx1"/>
                        </a:solidFill>
                        <a:latin typeface="Arial Narrow" pitchFamily="34" charset="0"/>
                        <a:ea typeface="Times New Roman"/>
                        <a:cs typeface="Times New Roman"/>
                      </a:endParaRPr>
                    </a:p>
                  </a:txBody>
                  <a:tcPr marL="68580" marR="68580" marT="0" marB="0"/>
                </a:tc>
                <a:extLst>
                  <a:ext uri="{0D108BD9-81ED-4DB2-BD59-A6C34878D82A}">
                    <a16:rowId xmlns:a16="http://schemas.microsoft.com/office/drawing/2014/main" xmlns="" val="10002"/>
                  </a:ext>
                </a:extLst>
              </a:tr>
              <a:tr h="1989440">
                <a:tc>
                  <a:txBody>
                    <a:bodyPr/>
                    <a:lstStyle/>
                    <a:p>
                      <a:pPr marL="4746625" marR="0" indent="1588" algn="just">
                        <a:lnSpc>
                          <a:spcPct val="115000"/>
                        </a:lnSpc>
                        <a:spcBef>
                          <a:spcPts val="0"/>
                        </a:spcBef>
                        <a:spcAft>
                          <a:spcPts val="0"/>
                        </a:spcAft>
                        <a:tabLst>
                          <a:tab pos="881380" algn="l"/>
                        </a:tabLst>
                      </a:pPr>
                      <a:endParaRPr lang="id-ID" sz="1200" b="1" noProof="0" dirty="0">
                        <a:solidFill>
                          <a:schemeClr val="tx1"/>
                        </a:solidFill>
                        <a:latin typeface="Bookman Old Style"/>
                        <a:ea typeface="Times New Roman"/>
                        <a:cs typeface="Times New Roman"/>
                      </a:endParaRPr>
                    </a:p>
                    <a:p>
                      <a:pPr marL="4746625" marR="0" indent="1588" algn="just">
                        <a:lnSpc>
                          <a:spcPct val="115000"/>
                        </a:lnSpc>
                        <a:spcBef>
                          <a:spcPts val="0"/>
                        </a:spcBef>
                        <a:spcAft>
                          <a:spcPts val="0"/>
                        </a:spcAft>
                        <a:tabLst>
                          <a:tab pos="881380" algn="l"/>
                        </a:tabLst>
                      </a:pPr>
                      <a:r>
                        <a:rPr lang="id-ID" sz="1200" b="1" noProof="0" dirty="0">
                          <a:solidFill>
                            <a:schemeClr val="tx1"/>
                          </a:solidFill>
                          <a:latin typeface="Arial Narrow" pitchFamily="34" charset="0"/>
                          <a:ea typeface="Times New Roman"/>
                          <a:cs typeface="Times New Roman"/>
                        </a:rPr>
                        <a:t>1</a:t>
                      </a:r>
                      <a:r>
                        <a:rPr lang="en-US" sz="1200" b="1" noProof="0" dirty="0">
                          <a:solidFill>
                            <a:schemeClr val="tx1"/>
                          </a:solidFill>
                          <a:latin typeface="Arial Narrow" pitchFamily="34" charset="0"/>
                          <a:ea typeface="Times New Roman"/>
                          <a:cs typeface="Times New Roman"/>
                        </a:rPr>
                        <a:t>1</a:t>
                      </a:r>
                      <a:r>
                        <a:rPr lang="id-ID" sz="1200" b="1" noProof="0" dirty="0">
                          <a:solidFill>
                            <a:schemeClr val="tx1"/>
                          </a:solidFill>
                          <a:latin typeface="Arial Narrow" pitchFamily="34" charset="0"/>
                          <a:ea typeface="Times New Roman"/>
                          <a:cs typeface="Times New Roman"/>
                        </a:rPr>
                        <a:t>.  DITERIMA TANGGAL </a:t>
                      </a:r>
                      <a:r>
                        <a:rPr lang="en-US" sz="1200" b="1" noProof="0" dirty="0">
                          <a:solidFill>
                            <a:schemeClr val="tx1"/>
                          </a:solidFill>
                          <a:latin typeface="Arial Narrow" pitchFamily="34" charset="0"/>
                          <a:ea typeface="Times New Roman"/>
                          <a:cs typeface="Times New Roman"/>
                        </a:rPr>
                        <a:t>12</a:t>
                      </a:r>
                      <a:r>
                        <a:rPr lang="id-ID" sz="1200" b="1" noProof="0" dirty="0">
                          <a:solidFill>
                            <a:schemeClr val="tx1"/>
                          </a:solidFill>
                          <a:latin typeface="Arial Narrow" pitchFamily="34" charset="0"/>
                          <a:ea typeface="Times New Roman"/>
                          <a:cs typeface="Times New Roman"/>
                        </a:rPr>
                        <a:t> Januari 2015  </a:t>
                      </a:r>
                    </a:p>
                    <a:p>
                      <a:pPr marL="4746625" marR="0" indent="1588" algn="just">
                        <a:lnSpc>
                          <a:spcPct val="115000"/>
                        </a:lnSpc>
                        <a:spcBef>
                          <a:spcPts val="0"/>
                        </a:spcBef>
                        <a:spcAft>
                          <a:spcPts val="0"/>
                        </a:spcAft>
                        <a:tabLst>
                          <a:tab pos="269240" algn="l"/>
                        </a:tabLst>
                      </a:pPr>
                      <a:r>
                        <a:rPr lang="id-ID" sz="1200" b="1" noProof="0" dirty="0">
                          <a:solidFill>
                            <a:schemeClr val="tx1"/>
                          </a:solidFill>
                          <a:latin typeface="Arial Narrow" pitchFamily="34" charset="0"/>
                          <a:ea typeface="Times New Roman"/>
                          <a:cs typeface="Times New Roman"/>
                        </a:rPr>
                        <a:t>                 ATASAN PEJABAT PENILAI,</a:t>
                      </a:r>
                      <a:endParaRPr lang="en-US" sz="1200" b="1" noProof="0" dirty="0">
                        <a:solidFill>
                          <a:schemeClr val="tx1"/>
                        </a:solidFill>
                        <a:latin typeface="Arial Narrow" pitchFamily="34" charset="0"/>
                        <a:ea typeface="Times New Roman"/>
                        <a:cs typeface="Times New Roman"/>
                      </a:endParaRPr>
                    </a:p>
                    <a:p>
                      <a:pPr marL="4746625" marR="0" indent="1588" algn="just">
                        <a:lnSpc>
                          <a:spcPct val="115000"/>
                        </a:lnSpc>
                        <a:spcBef>
                          <a:spcPts val="0"/>
                        </a:spcBef>
                        <a:spcAft>
                          <a:spcPts val="0"/>
                        </a:spcAft>
                        <a:tabLst>
                          <a:tab pos="269240" algn="l"/>
                        </a:tabLst>
                      </a:pPr>
                      <a:endParaRPr lang="en-US" sz="1000" b="1" noProof="0" dirty="0">
                        <a:solidFill>
                          <a:schemeClr val="tx1"/>
                        </a:solidFill>
                        <a:latin typeface="Arial Narrow" pitchFamily="34" charset="0"/>
                        <a:ea typeface="Times New Roman"/>
                        <a:cs typeface="Times New Roman"/>
                      </a:endParaRPr>
                    </a:p>
                    <a:p>
                      <a:pPr marL="4746625" marR="0" indent="1588" algn="just">
                        <a:lnSpc>
                          <a:spcPct val="115000"/>
                        </a:lnSpc>
                        <a:spcBef>
                          <a:spcPts val="0"/>
                        </a:spcBef>
                        <a:spcAft>
                          <a:spcPts val="0"/>
                        </a:spcAft>
                        <a:tabLst>
                          <a:tab pos="269240" algn="l"/>
                        </a:tabLst>
                      </a:pPr>
                      <a:endParaRPr lang="en-US" sz="1000" b="1" noProof="0" dirty="0">
                        <a:solidFill>
                          <a:schemeClr val="tx1"/>
                        </a:solidFill>
                        <a:latin typeface="Arial Narrow" pitchFamily="34" charset="0"/>
                        <a:ea typeface="Times New Roman"/>
                        <a:cs typeface="Times New Roman"/>
                      </a:endParaRPr>
                    </a:p>
                    <a:p>
                      <a:pPr marL="4746625" marR="0" indent="1588" algn="just">
                        <a:lnSpc>
                          <a:spcPct val="115000"/>
                        </a:lnSpc>
                        <a:spcBef>
                          <a:spcPts val="0"/>
                        </a:spcBef>
                        <a:spcAft>
                          <a:spcPts val="0"/>
                        </a:spcAft>
                        <a:tabLst>
                          <a:tab pos="269240" algn="l"/>
                        </a:tabLst>
                      </a:pPr>
                      <a:endParaRPr lang="en-US" sz="1000" b="1" noProof="0" dirty="0">
                        <a:solidFill>
                          <a:schemeClr val="tx1"/>
                        </a:solidFill>
                        <a:latin typeface="Arial Narrow" pitchFamily="34" charset="0"/>
                        <a:ea typeface="Times New Roman"/>
                        <a:cs typeface="Times New Roman"/>
                      </a:endParaRPr>
                    </a:p>
                    <a:p>
                      <a:pPr marL="4746625" marR="0" indent="1588" algn="just">
                        <a:spcBef>
                          <a:spcPts val="0"/>
                        </a:spcBef>
                        <a:spcAft>
                          <a:spcPts val="0"/>
                        </a:spcAft>
                      </a:pPr>
                      <a:r>
                        <a:rPr lang="id-ID" sz="1200" b="1" noProof="0" dirty="0">
                          <a:solidFill>
                            <a:schemeClr val="tx1"/>
                          </a:solidFill>
                          <a:latin typeface="Arial Narrow" pitchFamily="34" charset="0"/>
                          <a:ea typeface="Times New Roman"/>
                          <a:cs typeface="Times New Roman"/>
                        </a:rPr>
                        <a:t>           </a:t>
                      </a:r>
                      <a:r>
                        <a:rPr lang="en-US" sz="1200" b="1" noProof="0" dirty="0">
                          <a:solidFill>
                            <a:schemeClr val="tx1"/>
                          </a:solidFill>
                          <a:latin typeface="Arial Narrow" pitchFamily="34" charset="0"/>
                          <a:ea typeface="Times New Roman"/>
                          <a:cs typeface="Times New Roman"/>
                        </a:rPr>
                        <a:t>        </a:t>
                      </a:r>
                      <a:r>
                        <a:rPr lang="id-ID" sz="1200" b="1" noProof="0" dirty="0">
                          <a:solidFill>
                            <a:schemeClr val="tx1"/>
                          </a:solidFill>
                          <a:latin typeface="Arial Narrow" pitchFamily="34" charset="0"/>
                          <a:ea typeface="Times New Roman"/>
                          <a:cs typeface="Times New Roman"/>
                        </a:rPr>
                        <a:t> </a:t>
                      </a:r>
                      <a:r>
                        <a:rPr lang="en-US" sz="1200" b="1" u="sng" noProof="0" dirty="0" err="1">
                          <a:solidFill>
                            <a:schemeClr val="tx1"/>
                          </a:solidFill>
                          <a:latin typeface="Arial Narrow" pitchFamily="34" charset="0"/>
                          <a:ea typeface="Times New Roman"/>
                          <a:cs typeface="Times New Roman"/>
                        </a:rPr>
                        <a:t>Syaiful</a:t>
                      </a:r>
                      <a:r>
                        <a:rPr lang="en-US" sz="1200" b="1" u="sng" baseline="0" noProof="0" dirty="0">
                          <a:solidFill>
                            <a:schemeClr val="tx1"/>
                          </a:solidFill>
                          <a:latin typeface="Arial Narrow" pitchFamily="34" charset="0"/>
                          <a:ea typeface="Times New Roman"/>
                          <a:cs typeface="Times New Roman"/>
                        </a:rPr>
                        <a:t> </a:t>
                      </a:r>
                      <a:r>
                        <a:rPr lang="en-US" sz="1200" b="1" u="sng" baseline="0" noProof="0" dirty="0" err="1">
                          <a:solidFill>
                            <a:schemeClr val="tx1"/>
                          </a:solidFill>
                          <a:latin typeface="Arial Narrow" pitchFamily="34" charset="0"/>
                          <a:ea typeface="Times New Roman"/>
                          <a:cs typeface="Times New Roman"/>
                        </a:rPr>
                        <a:t>Bagus,SH,MH</a:t>
                      </a:r>
                      <a:endParaRPr lang="id-ID" sz="1200" b="1" noProof="0" dirty="0">
                        <a:solidFill>
                          <a:schemeClr val="tx1"/>
                        </a:solidFill>
                        <a:latin typeface="Arial Narrow" pitchFamily="34" charset="0"/>
                        <a:ea typeface="Times New Roman"/>
                        <a:cs typeface="Times New Roman"/>
                      </a:endParaRPr>
                    </a:p>
                    <a:p>
                      <a:pPr marL="4746625" marR="0" indent="1588" algn="just">
                        <a:lnSpc>
                          <a:spcPct val="115000"/>
                        </a:lnSpc>
                        <a:spcBef>
                          <a:spcPts val="0"/>
                        </a:spcBef>
                        <a:spcAft>
                          <a:spcPts val="0"/>
                        </a:spcAft>
                      </a:pPr>
                      <a:r>
                        <a:rPr lang="id-ID" sz="1200" b="1" noProof="0" dirty="0">
                          <a:solidFill>
                            <a:schemeClr val="tx1"/>
                          </a:solidFill>
                          <a:latin typeface="Arial Narrow" pitchFamily="34" charset="0"/>
                          <a:ea typeface="Times New Roman"/>
                          <a:cs typeface="Times New Roman"/>
                        </a:rPr>
                        <a:t>             NIP. 1960</a:t>
                      </a:r>
                      <a:r>
                        <a:rPr lang="en-US" sz="1200" b="1" noProof="0" dirty="0">
                          <a:solidFill>
                            <a:schemeClr val="tx1"/>
                          </a:solidFill>
                          <a:latin typeface="Arial Narrow" pitchFamily="34" charset="0"/>
                          <a:ea typeface="Times New Roman"/>
                          <a:cs typeface="Times New Roman"/>
                        </a:rPr>
                        <a:t>0212</a:t>
                      </a:r>
                      <a:r>
                        <a:rPr lang="en-US" sz="1200" b="1" baseline="0" noProof="0" dirty="0">
                          <a:solidFill>
                            <a:schemeClr val="tx1"/>
                          </a:solidFill>
                          <a:latin typeface="Arial Narrow" pitchFamily="34" charset="0"/>
                          <a:ea typeface="Times New Roman"/>
                          <a:cs typeface="Times New Roman"/>
                        </a:rPr>
                        <a:t> 198503 1 009</a:t>
                      </a:r>
                      <a:endParaRPr lang="id-ID" sz="1200" b="1" noProof="0" dirty="0">
                        <a:solidFill>
                          <a:schemeClr val="tx1"/>
                        </a:solidFill>
                        <a:latin typeface="Arial Narrow" pitchFamily="34" charset="0"/>
                        <a:ea typeface="Times New Roman"/>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xmlns="" id="{F76AC362-FE58-4575-A9A0-9076910D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1547A058-737A-4616-8DDB-0AC6797B5667}"/>
              </a:ext>
            </a:extLst>
          </p:cNvPr>
          <p:cNvSpPr/>
          <p:nvPr/>
        </p:nvSpPr>
        <p:spPr>
          <a:xfrm>
            <a:off x="1828800" y="142852"/>
            <a:ext cx="5486400" cy="8572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PROSES MANAJEMEN KINERJA</a:t>
            </a:r>
          </a:p>
        </p:txBody>
      </p:sp>
      <p:sp>
        <p:nvSpPr>
          <p:cNvPr id="4" name="Rectangle 3">
            <a:extLst>
              <a:ext uri="{FF2B5EF4-FFF2-40B4-BE49-F238E27FC236}">
                <a16:creationId xmlns:a16="http://schemas.microsoft.com/office/drawing/2014/main" xmlns="" id="{68FD3810-62E1-4F07-A402-AB344967CA00}"/>
              </a:ext>
            </a:extLst>
          </p:cNvPr>
          <p:cNvSpPr/>
          <p:nvPr/>
        </p:nvSpPr>
        <p:spPr>
          <a:xfrm>
            <a:off x="2914650" y="1295398"/>
            <a:ext cx="1543050" cy="7620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Sasaran</a:t>
            </a:r>
            <a:r>
              <a:rPr lang="en-US" dirty="0"/>
              <a:t> </a:t>
            </a:r>
            <a:r>
              <a:rPr lang="en-US" dirty="0" err="1"/>
              <a:t>strategis</a:t>
            </a:r>
            <a:r>
              <a:rPr lang="en-US" dirty="0"/>
              <a:t> </a:t>
            </a:r>
            <a:r>
              <a:rPr lang="en-US" dirty="0" err="1"/>
              <a:t>organisasi</a:t>
            </a:r>
            <a:endParaRPr lang="en-US" dirty="0"/>
          </a:p>
        </p:txBody>
      </p:sp>
      <p:sp>
        <p:nvSpPr>
          <p:cNvPr id="5" name="Rectangle 4">
            <a:extLst>
              <a:ext uri="{FF2B5EF4-FFF2-40B4-BE49-F238E27FC236}">
                <a16:creationId xmlns:a16="http://schemas.microsoft.com/office/drawing/2014/main" xmlns="" id="{EE6FC8AD-85D5-4190-83F0-BEC60A7E67F5}"/>
              </a:ext>
            </a:extLst>
          </p:cNvPr>
          <p:cNvSpPr/>
          <p:nvPr/>
        </p:nvSpPr>
        <p:spPr>
          <a:xfrm>
            <a:off x="5200650" y="2057400"/>
            <a:ext cx="154305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Sasaran</a:t>
            </a:r>
            <a:r>
              <a:rPr lang="en-US" dirty="0"/>
              <a:t> unit </a:t>
            </a:r>
            <a:r>
              <a:rPr lang="en-US" dirty="0" err="1"/>
              <a:t>kerja</a:t>
            </a:r>
            <a:endParaRPr lang="en-US" dirty="0"/>
          </a:p>
        </p:txBody>
      </p:sp>
      <p:sp>
        <p:nvSpPr>
          <p:cNvPr id="6" name="Rectangle 5">
            <a:extLst>
              <a:ext uri="{FF2B5EF4-FFF2-40B4-BE49-F238E27FC236}">
                <a16:creationId xmlns:a16="http://schemas.microsoft.com/office/drawing/2014/main" xmlns="" id="{1D40E2C5-999A-4869-8812-D6F91BE8AABF}"/>
              </a:ext>
            </a:extLst>
          </p:cNvPr>
          <p:cNvSpPr/>
          <p:nvPr/>
        </p:nvSpPr>
        <p:spPr>
          <a:xfrm>
            <a:off x="1314450" y="2362200"/>
            <a:ext cx="154305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Evaluasi</a:t>
            </a:r>
            <a:r>
              <a:rPr lang="en-US" dirty="0"/>
              <a:t> </a:t>
            </a:r>
            <a:r>
              <a:rPr lang="en-US" dirty="0" err="1"/>
              <a:t>kinerja</a:t>
            </a:r>
            <a:r>
              <a:rPr lang="en-US" dirty="0"/>
              <a:t> </a:t>
            </a:r>
            <a:r>
              <a:rPr lang="en-US" dirty="0" err="1"/>
              <a:t>instansi</a:t>
            </a:r>
            <a:r>
              <a:rPr lang="en-US" dirty="0"/>
              <a:t> </a:t>
            </a:r>
          </a:p>
        </p:txBody>
      </p:sp>
      <p:sp>
        <p:nvSpPr>
          <p:cNvPr id="7" name="Rectangle 6">
            <a:extLst>
              <a:ext uri="{FF2B5EF4-FFF2-40B4-BE49-F238E27FC236}">
                <a16:creationId xmlns:a16="http://schemas.microsoft.com/office/drawing/2014/main" xmlns="" id="{0F3DC9FE-3F4B-457C-8261-DED65B48AB5A}"/>
              </a:ext>
            </a:extLst>
          </p:cNvPr>
          <p:cNvSpPr/>
          <p:nvPr/>
        </p:nvSpPr>
        <p:spPr>
          <a:xfrm>
            <a:off x="1314450" y="3810000"/>
            <a:ext cx="154305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Evaluasi</a:t>
            </a:r>
            <a:r>
              <a:rPr lang="en-US" dirty="0"/>
              <a:t> unit </a:t>
            </a:r>
            <a:r>
              <a:rPr lang="en-US" dirty="0" err="1"/>
              <a:t>kerja</a:t>
            </a:r>
            <a:endParaRPr lang="en-US" dirty="0"/>
          </a:p>
        </p:txBody>
      </p:sp>
      <p:sp>
        <p:nvSpPr>
          <p:cNvPr id="8" name="Rectangle 7">
            <a:extLst>
              <a:ext uri="{FF2B5EF4-FFF2-40B4-BE49-F238E27FC236}">
                <a16:creationId xmlns:a16="http://schemas.microsoft.com/office/drawing/2014/main" xmlns="" id="{DE5DA090-05E4-42ED-A50B-7FFD48780F0E}"/>
              </a:ext>
            </a:extLst>
          </p:cNvPr>
          <p:cNvSpPr/>
          <p:nvPr/>
        </p:nvSpPr>
        <p:spPr>
          <a:xfrm>
            <a:off x="4114800" y="3428999"/>
            <a:ext cx="1771650" cy="10667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err="1"/>
              <a:t>Pegawai</a:t>
            </a:r>
            <a:r>
              <a:rPr lang="en-US" sz="1600" dirty="0"/>
              <a:t> </a:t>
            </a:r>
            <a:r>
              <a:rPr lang="en-US" sz="1600" dirty="0" err="1"/>
              <a:t>menyiapkan</a:t>
            </a:r>
            <a:r>
              <a:rPr lang="en-US" sz="1600" dirty="0"/>
              <a:t> SKP </a:t>
            </a:r>
            <a:r>
              <a:rPr lang="en-US" sz="1600" dirty="0" err="1"/>
              <a:t>berdasarkan</a:t>
            </a:r>
            <a:r>
              <a:rPr lang="en-US" sz="1600" dirty="0"/>
              <a:t> cascading </a:t>
            </a:r>
          </a:p>
        </p:txBody>
      </p:sp>
      <p:sp>
        <p:nvSpPr>
          <p:cNvPr id="9" name="Rectangle 8">
            <a:extLst>
              <a:ext uri="{FF2B5EF4-FFF2-40B4-BE49-F238E27FC236}">
                <a16:creationId xmlns:a16="http://schemas.microsoft.com/office/drawing/2014/main" xmlns="" id="{4B6DEF73-8122-4B3A-AA28-CB29EF0609F6}"/>
              </a:ext>
            </a:extLst>
          </p:cNvPr>
          <p:cNvSpPr/>
          <p:nvPr/>
        </p:nvSpPr>
        <p:spPr>
          <a:xfrm>
            <a:off x="6172200" y="3505200"/>
            <a:ext cx="154305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Atasan</a:t>
            </a:r>
            <a:r>
              <a:rPr lang="en-US" dirty="0"/>
              <a:t> </a:t>
            </a:r>
            <a:r>
              <a:rPr lang="en-US" dirty="0" err="1"/>
              <a:t>langsung</a:t>
            </a:r>
            <a:r>
              <a:rPr lang="en-US" dirty="0"/>
              <a:t> </a:t>
            </a:r>
            <a:r>
              <a:rPr lang="en-US" dirty="0" err="1"/>
              <a:t>menyiapkan</a:t>
            </a:r>
            <a:r>
              <a:rPr lang="en-US" dirty="0"/>
              <a:t> SKP</a:t>
            </a:r>
          </a:p>
        </p:txBody>
      </p:sp>
      <p:sp>
        <p:nvSpPr>
          <p:cNvPr id="10" name="Rectangle 9">
            <a:extLst>
              <a:ext uri="{FF2B5EF4-FFF2-40B4-BE49-F238E27FC236}">
                <a16:creationId xmlns:a16="http://schemas.microsoft.com/office/drawing/2014/main" xmlns="" id="{EBAB28E1-3831-44A1-822E-E039C09BAD33}"/>
              </a:ext>
            </a:extLst>
          </p:cNvPr>
          <p:cNvSpPr/>
          <p:nvPr/>
        </p:nvSpPr>
        <p:spPr>
          <a:xfrm>
            <a:off x="5314950" y="5410200"/>
            <a:ext cx="1543050" cy="13049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Kontrak</a:t>
            </a:r>
            <a:r>
              <a:rPr lang="en-US" dirty="0"/>
              <a:t> </a:t>
            </a:r>
            <a:r>
              <a:rPr lang="en-US" dirty="0" err="1"/>
              <a:t>kerja</a:t>
            </a:r>
            <a:r>
              <a:rPr lang="en-US" dirty="0"/>
              <a:t> </a:t>
            </a:r>
            <a:r>
              <a:rPr lang="en-US" dirty="0" err="1"/>
              <a:t>antara</a:t>
            </a:r>
            <a:r>
              <a:rPr lang="en-US" dirty="0"/>
              <a:t> </a:t>
            </a:r>
            <a:r>
              <a:rPr lang="en-US" dirty="0" err="1"/>
              <a:t>atasan</a:t>
            </a:r>
            <a:r>
              <a:rPr lang="en-US" dirty="0"/>
              <a:t> </a:t>
            </a:r>
            <a:r>
              <a:rPr lang="en-US" dirty="0" err="1"/>
              <a:t>langsung</a:t>
            </a:r>
            <a:r>
              <a:rPr lang="en-US" dirty="0"/>
              <a:t> </a:t>
            </a:r>
            <a:r>
              <a:rPr lang="en-US" dirty="0" err="1"/>
              <a:t>dan</a:t>
            </a:r>
            <a:r>
              <a:rPr lang="en-US" dirty="0"/>
              <a:t> </a:t>
            </a:r>
            <a:r>
              <a:rPr lang="en-US" dirty="0" err="1"/>
              <a:t>pegawai</a:t>
            </a:r>
            <a:endParaRPr lang="en-US" dirty="0"/>
          </a:p>
        </p:txBody>
      </p:sp>
      <p:sp>
        <p:nvSpPr>
          <p:cNvPr id="11" name="Rectangle 10">
            <a:extLst>
              <a:ext uri="{FF2B5EF4-FFF2-40B4-BE49-F238E27FC236}">
                <a16:creationId xmlns:a16="http://schemas.microsoft.com/office/drawing/2014/main" xmlns="" id="{A5D1DA05-5EB1-4804-A490-CE04A806B256}"/>
              </a:ext>
            </a:extLst>
          </p:cNvPr>
          <p:cNvSpPr/>
          <p:nvPr/>
        </p:nvSpPr>
        <p:spPr>
          <a:xfrm>
            <a:off x="3143250" y="5486400"/>
            <a:ext cx="154305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Evaluasi</a:t>
            </a:r>
            <a:r>
              <a:rPr lang="en-US" dirty="0"/>
              <a:t> </a:t>
            </a:r>
            <a:r>
              <a:rPr lang="en-US" dirty="0" err="1"/>
              <a:t>Kinerja</a:t>
            </a:r>
            <a:r>
              <a:rPr lang="en-US" dirty="0"/>
              <a:t> </a:t>
            </a:r>
            <a:r>
              <a:rPr lang="en-US" dirty="0" err="1"/>
              <a:t>pegawai</a:t>
            </a:r>
            <a:endParaRPr lang="en-US" dirty="0"/>
          </a:p>
        </p:txBody>
      </p:sp>
      <p:cxnSp>
        <p:nvCxnSpPr>
          <p:cNvPr id="12" name="Straight Connector 11">
            <a:extLst>
              <a:ext uri="{FF2B5EF4-FFF2-40B4-BE49-F238E27FC236}">
                <a16:creationId xmlns:a16="http://schemas.microsoft.com/office/drawing/2014/main" xmlns="" id="{240D1E5D-94FA-45CF-8E48-2A80C8A6DEE9}"/>
              </a:ext>
            </a:extLst>
          </p:cNvPr>
          <p:cNvCxnSpPr>
            <a:cxnSpLocks/>
            <a:stCxn id="5" idx="2"/>
          </p:cNvCxnSpPr>
          <p:nvPr/>
        </p:nvCxnSpPr>
        <p:spPr>
          <a:xfrm>
            <a:off x="5972175" y="2667000"/>
            <a:ext cx="0" cy="457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E862166-4BF0-4476-9769-946F571745A4}"/>
              </a:ext>
            </a:extLst>
          </p:cNvPr>
          <p:cNvCxnSpPr/>
          <p:nvPr/>
        </p:nvCxnSpPr>
        <p:spPr>
          <a:xfrm>
            <a:off x="5086350" y="3124200"/>
            <a:ext cx="18859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CDBC1976-31BC-41B6-8E9F-4A970FBFEF67}"/>
              </a:ext>
            </a:extLst>
          </p:cNvPr>
          <p:cNvCxnSpPr/>
          <p:nvPr/>
        </p:nvCxnSpPr>
        <p:spPr>
          <a:xfrm>
            <a:off x="5086350" y="3124200"/>
            <a:ext cx="0" cy="4572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FA81304-2D69-4408-866A-43AE5240ADB6}"/>
              </a:ext>
            </a:extLst>
          </p:cNvPr>
          <p:cNvCxnSpPr>
            <a:cxnSpLocks/>
          </p:cNvCxnSpPr>
          <p:nvPr/>
        </p:nvCxnSpPr>
        <p:spPr>
          <a:xfrm>
            <a:off x="6972300" y="3048000"/>
            <a:ext cx="0" cy="4572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7922221-E06C-49DF-B562-37FA1CA16E31}"/>
              </a:ext>
            </a:extLst>
          </p:cNvPr>
          <p:cNvCxnSpPr>
            <a:cxnSpLocks/>
          </p:cNvCxnSpPr>
          <p:nvPr/>
        </p:nvCxnSpPr>
        <p:spPr>
          <a:xfrm>
            <a:off x="5086350" y="4953000"/>
            <a:ext cx="1828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9B6782A-14F0-4AE8-880E-6EEE1D20CBDF}"/>
              </a:ext>
            </a:extLst>
          </p:cNvPr>
          <p:cNvCxnSpPr/>
          <p:nvPr/>
        </p:nvCxnSpPr>
        <p:spPr>
          <a:xfrm>
            <a:off x="5086350" y="4572000"/>
            <a:ext cx="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CBFB56F-2B88-4243-B9AC-7E8FDCF5DFE2}"/>
              </a:ext>
            </a:extLst>
          </p:cNvPr>
          <p:cNvCxnSpPr/>
          <p:nvPr/>
        </p:nvCxnSpPr>
        <p:spPr>
          <a:xfrm>
            <a:off x="6915150" y="4572000"/>
            <a:ext cx="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68C8820-1B85-4E94-9595-27C9DFC8AC0B}"/>
              </a:ext>
            </a:extLst>
          </p:cNvPr>
          <p:cNvCxnSpPr>
            <a:cxnSpLocks/>
          </p:cNvCxnSpPr>
          <p:nvPr/>
        </p:nvCxnSpPr>
        <p:spPr>
          <a:xfrm>
            <a:off x="6057900" y="4953000"/>
            <a:ext cx="0" cy="4572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E5173957-799E-45A0-8041-E12092FD5732}"/>
              </a:ext>
            </a:extLst>
          </p:cNvPr>
          <p:cNvCxnSpPr/>
          <p:nvPr/>
        </p:nvCxnSpPr>
        <p:spPr>
          <a:xfrm>
            <a:off x="4686300" y="5791200"/>
            <a:ext cx="62865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99122F3C-7722-4AFD-9503-9D8CBC401E97}"/>
              </a:ext>
            </a:extLst>
          </p:cNvPr>
          <p:cNvCxnSpPr>
            <a:cxnSpLocks/>
          </p:cNvCxnSpPr>
          <p:nvPr/>
        </p:nvCxnSpPr>
        <p:spPr>
          <a:xfrm flipH="1">
            <a:off x="4686300" y="6019800"/>
            <a:ext cx="62865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F7FFA81-A048-46CB-95A2-C65C5EB3F8C6}"/>
              </a:ext>
            </a:extLst>
          </p:cNvPr>
          <p:cNvCxnSpPr>
            <a:cxnSpLocks/>
            <a:stCxn id="11" idx="1"/>
          </p:cNvCxnSpPr>
          <p:nvPr/>
        </p:nvCxnSpPr>
        <p:spPr>
          <a:xfrm flipH="1">
            <a:off x="2057400" y="5943600"/>
            <a:ext cx="10858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65B230EA-EBDE-485D-9348-EFECDBA43E64}"/>
              </a:ext>
            </a:extLst>
          </p:cNvPr>
          <p:cNvCxnSpPr/>
          <p:nvPr/>
        </p:nvCxnSpPr>
        <p:spPr>
          <a:xfrm flipV="1">
            <a:off x="2057400" y="4800600"/>
            <a:ext cx="0" cy="11430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F49A7E83-34DD-4433-A69D-E4CD4A923C4A}"/>
              </a:ext>
            </a:extLst>
          </p:cNvPr>
          <p:cNvCxnSpPr>
            <a:cxnSpLocks/>
            <a:stCxn id="7" idx="0"/>
            <a:endCxn id="6" idx="2"/>
          </p:cNvCxnSpPr>
          <p:nvPr/>
        </p:nvCxnSpPr>
        <p:spPr>
          <a:xfrm flipV="1">
            <a:off x="2085975" y="3200400"/>
            <a:ext cx="0" cy="6096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D200EFE-98EB-4ECB-980B-20466737D5A1}"/>
              </a:ext>
            </a:extLst>
          </p:cNvPr>
          <p:cNvCxnSpPr>
            <a:cxnSpLocks/>
          </p:cNvCxnSpPr>
          <p:nvPr/>
        </p:nvCxnSpPr>
        <p:spPr>
          <a:xfrm>
            <a:off x="2114550" y="1752600"/>
            <a:ext cx="0" cy="838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E6BC7D5-ED1E-465F-9271-6BC6881ED851}"/>
              </a:ext>
            </a:extLst>
          </p:cNvPr>
          <p:cNvCxnSpPr>
            <a:cxnSpLocks/>
            <a:endCxn id="4" idx="1"/>
          </p:cNvCxnSpPr>
          <p:nvPr/>
        </p:nvCxnSpPr>
        <p:spPr>
          <a:xfrm flipV="1">
            <a:off x="2114550" y="1676399"/>
            <a:ext cx="800100" cy="7620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6CE1A13-1957-40F6-A380-D397095FB4EE}"/>
              </a:ext>
            </a:extLst>
          </p:cNvPr>
          <p:cNvCxnSpPr>
            <a:cxnSpLocks/>
          </p:cNvCxnSpPr>
          <p:nvPr/>
        </p:nvCxnSpPr>
        <p:spPr>
          <a:xfrm>
            <a:off x="4457700" y="1676400"/>
            <a:ext cx="14859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2BE80115-11CF-4F2D-8085-D135489E445D}"/>
              </a:ext>
            </a:extLst>
          </p:cNvPr>
          <p:cNvCxnSpPr>
            <a:cxnSpLocks/>
          </p:cNvCxnSpPr>
          <p:nvPr/>
        </p:nvCxnSpPr>
        <p:spPr>
          <a:xfrm>
            <a:off x="5943600" y="1676400"/>
            <a:ext cx="0" cy="3810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6100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extLst>
              <a:ext uri="{FF2B5EF4-FFF2-40B4-BE49-F238E27FC236}">
                <a16:creationId xmlns:a16="http://schemas.microsoft.com/office/drawing/2014/main" xmlns="" id="{88151BCF-4182-4AFF-93DC-E180779B9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xmlns="" id="{19F8C349-5525-40F1-B3CD-E9736430C4CC}"/>
              </a:ext>
            </a:extLst>
          </p:cNvPr>
          <p:cNvSpPr txBox="1">
            <a:spLocks/>
          </p:cNvSpPr>
          <p:nvPr/>
        </p:nvSpPr>
        <p:spPr>
          <a:xfrm>
            <a:off x="1657350" y="476252"/>
            <a:ext cx="5829300" cy="1470025"/>
          </a:xfrm>
          <a:prstGeom prst="rect">
            <a:avLst/>
          </a:prstGeom>
        </p:spPr>
        <p:txBody>
          <a:bodyPr/>
          <a:lstStyle/>
          <a:p>
            <a:pPr algn="ctr">
              <a:defRPr/>
            </a:pPr>
            <a:r>
              <a:rPr lang="id-ID" sz="4400" dirty="0">
                <a:latin typeface="+mj-lt"/>
                <a:ea typeface="+mj-ea"/>
                <a:cs typeface="+mj-cs"/>
              </a:rPr>
              <a:t>PROSES PENYUSUNAN SKP</a:t>
            </a:r>
          </a:p>
        </p:txBody>
      </p:sp>
      <p:sp>
        <p:nvSpPr>
          <p:cNvPr id="4" name="Rectangle 1">
            <a:extLst>
              <a:ext uri="{FF2B5EF4-FFF2-40B4-BE49-F238E27FC236}">
                <a16:creationId xmlns:a16="http://schemas.microsoft.com/office/drawing/2014/main" xmlns="" id="{94F05B5D-C653-4878-9541-12389C346A1D}"/>
              </a:ext>
            </a:extLst>
          </p:cNvPr>
          <p:cNvSpPr txBox="1">
            <a:spLocks noChangeArrowheads="1"/>
          </p:cNvSpPr>
          <p:nvPr/>
        </p:nvSpPr>
        <p:spPr bwMode="auto">
          <a:xfrm>
            <a:off x="1385888" y="2136777"/>
            <a:ext cx="6426994" cy="3785652"/>
          </a:xfrm>
          <a:prstGeom prst="rect">
            <a:avLst/>
          </a:prstGeom>
          <a:noFill/>
          <a:ln w="9525">
            <a:noFill/>
            <a:miter lim="800000"/>
            <a:headEnd/>
            <a:tailEnd/>
          </a:ln>
          <a:effectLst/>
        </p:spPr>
        <p:txBody>
          <a:bodyPr anchor="ctr">
            <a:spAutoFit/>
          </a:bodyPr>
          <a:lstStyle/>
          <a:p>
            <a:pPr marL="266700" lvl="4" indent="-228600" algn="just">
              <a:defRPr/>
            </a:pPr>
            <a:r>
              <a:rPr lang="id-ID" sz="2400" dirty="0">
                <a:latin typeface="Bookman Old Style" pitchFamily="18" charset="0"/>
                <a:ea typeface="Times New Roman" pitchFamily="18" charset="0"/>
              </a:rPr>
              <a:t>PROSES PENYUSUNAN SKP MEMPERHATIKAN</a:t>
            </a:r>
          </a:p>
          <a:p>
            <a:pPr marL="266700" lvl="4" indent="-228600" algn="just">
              <a:defRPr/>
            </a:pPr>
            <a:r>
              <a:rPr lang="id-ID" sz="2400" dirty="0">
                <a:latin typeface="Bookman Old Style" pitchFamily="18" charset="0"/>
                <a:ea typeface="Times New Roman" pitchFamily="18" charset="0"/>
              </a:rPr>
              <a:t> </a:t>
            </a:r>
          </a:p>
          <a:p>
            <a:pPr marL="890588" lvl="4" indent="-623888" algn="just">
              <a:buFont typeface="Wingdings" pitchFamily="2" charset="2"/>
              <a:buChar char="Ø"/>
              <a:defRPr/>
            </a:pPr>
            <a:r>
              <a:rPr lang="id-ID" sz="2400" dirty="0">
                <a:latin typeface="Bookman Old Style" pitchFamily="18" charset="0"/>
                <a:ea typeface="Times New Roman" pitchFamily="18" charset="0"/>
              </a:rPr>
              <a:t>Rencana strategis instansi pemerintah</a:t>
            </a:r>
            <a:endParaRPr lang="id-ID" sz="2400" dirty="0"/>
          </a:p>
          <a:p>
            <a:pPr marL="890588" lvl="4" indent="-623888" algn="just">
              <a:buFont typeface="Wingdings" pitchFamily="2" charset="2"/>
              <a:buChar char="Ø"/>
              <a:defRPr/>
            </a:pPr>
            <a:r>
              <a:rPr lang="id-ID" sz="2400" dirty="0">
                <a:latin typeface="Bookman Old Style" pitchFamily="18" charset="0"/>
                <a:ea typeface="Times New Roman" pitchFamily="18" charset="0"/>
              </a:rPr>
              <a:t>Rencana kerja tahunan</a:t>
            </a:r>
            <a:endParaRPr lang="id-ID" sz="2400" dirty="0"/>
          </a:p>
          <a:p>
            <a:pPr marL="890588" lvl="4" indent="-623888" algn="just">
              <a:buFont typeface="Wingdings" pitchFamily="2" charset="2"/>
              <a:buChar char="Ø"/>
              <a:defRPr/>
            </a:pPr>
            <a:r>
              <a:rPr lang="id-ID" sz="2400" dirty="0">
                <a:latin typeface="Bookman Old Style" pitchFamily="18" charset="0"/>
                <a:ea typeface="Times New Roman" pitchFamily="18" charset="0"/>
              </a:rPr>
              <a:t>Perjanjian kinerja</a:t>
            </a:r>
            <a:endParaRPr lang="id-ID" sz="2400" dirty="0"/>
          </a:p>
          <a:p>
            <a:pPr marL="890588" lvl="4" indent="-623888" algn="just">
              <a:buFont typeface="Wingdings" pitchFamily="2" charset="2"/>
              <a:buChar char="Ø"/>
              <a:defRPr/>
            </a:pPr>
            <a:r>
              <a:rPr lang="nl-NL" sz="2400" dirty="0">
                <a:latin typeface="Bookman Old Style" pitchFamily="18" charset="0"/>
                <a:ea typeface="Times New Roman" pitchFamily="18" charset="0"/>
              </a:rPr>
              <a:t>Organisasi dan </a:t>
            </a:r>
            <a:r>
              <a:rPr lang="id-ID" sz="2400" dirty="0">
                <a:latin typeface="Bookman Old Style" pitchFamily="18" charset="0"/>
                <a:ea typeface="Times New Roman" pitchFamily="18" charset="0"/>
              </a:rPr>
              <a:t>t</a:t>
            </a:r>
            <a:r>
              <a:rPr lang="nl-NL" sz="2400" dirty="0">
                <a:latin typeface="Bookman Old Style" pitchFamily="18" charset="0"/>
                <a:ea typeface="Times New Roman" pitchFamily="18" charset="0"/>
              </a:rPr>
              <a:t>ata </a:t>
            </a:r>
            <a:r>
              <a:rPr lang="id-ID" sz="2400" dirty="0">
                <a:latin typeface="Bookman Old Style" pitchFamily="18" charset="0"/>
                <a:ea typeface="Times New Roman" pitchFamily="18" charset="0"/>
              </a:rPr>
              <a:t>k</a:t>
            </a:r>
            <a:r>
              <a:rPr lang="nl-NL" sz="2400" dirty="0">
                <a:latin typeface="Bookman Old Style" pitchFamily="18" charset="0"/>
                <a:ea typeface="Times New Roman" pitchFamily="18" charset="0"/>
              </a:rPr>
              <a:t>erja</a:t>
            </a:r>
            <a:endParaRPr lang="id-ID" sz="2400" dirty="0"/>
          </a:p>
          <a:p>
            <a:pPr marL="890588" lvl="4" indent="-623888" algn="just">
              <a:buFont typeface="Wingdings" pitchFamily="2" charset="2"/>
              <a:buChar char="Ø"/>
              <a:defRPr/>
            </a:pPr>
            <a:r>
              <a:rPr lang="id-ID" sz="2400" dirty="0">
                <a:latin typeface="Bookman Old Style" pitchFamily="18" charset="0"/>
                <a:ea typeface="Times New Roman" pitchFamily="18" charset="0"/>
              </a:rPr>
              <a:t>Uraian jabatan dan/atau</a:t>
            </a:r>
            <a:endParaRPr lang="id-ID" sz="2400" dirty="0"/>
          </a:p>
          <a:p>
            <a:pPr marL="890588" lvl="4" indent="-623888" algn="just">
              <a:buFont typeface="Wingdings" pitchFamily="2" charset="2"/>
              <a:buChar char="Ø"/>
              <a:defRPr/>
            </a:pPr>
            <a:r>
              <a:rPr lang="id-ID" sz="2400" dirty="0">
                <a:latin typeface="Bookman Old Style" pitchFamily="18" charset="0"/>
                <a:ea typeface="Times New Roman" pitchFamily="18" charset="0"/>
              </a:rPr>
              <a:t>SKP atasan langsung.</a:t>
            </a:r>
            <a:endParaRPr lang="id-ID" sz="2400" dirty="0"/>
          </a:p>
        </p:txBody>
      </p:sp>
    </p:spTree>
    <p:extLst>
      <p:ext uri="{BB962C8B-B14F-4D97-AF65-F5344CB8AC3E}">
        <p14:creationId xmlns:p14="http://schemas.microsoft.com/office/powerpoint/2010/main" val="2436328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xmlns="" id="{F76AC362-FE58-4575-A9A0-9076910D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xmlns="" id="{59683C97-11D3-487C-B83E-CCD27AFEEFA5}"/>
              </a:ext>
            </a:extLst>
          </p:cNvPr>
          <p:cNvSpPr/>
          <p:nvPr/>
        </p:nvSpPr>
        <p:spPr>
          <a:xfrm>
            <a:off x="3047855" y="1609874"/>
            <a:ext cx="1859573" cy="125554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RPJM/RENSTRA</a:t>
            </a:r>
          </a:p>
        </p:txBody>
      </p:sp>
      <p:sp>
        <p:nvSpPr>
          <p:cNvPr id="4" name="Oval 3">
            <a:extLst>
              <a:ext uri="{FF2B5EF4-FFF2-40B4-BE49-F238E27FC236}">
                <a16:creationId xmlns:a16="http://schemas.microsoft.com/office/drawing/2014/main" xmlns="" id="{62093F97-3A14-46F4-9937-9F88856DFC29}"/>
              </a:ext>
            </a:extLst>
          </p:cNvPr>
          <p:cNvSpPr/>
          <p:nvPr/>
        </p:nvSpPr>
        <p:spPr>
          <a:xfrm>
            <a:off x="5822707" y="2009044"/>
            <a:ext cx="1859573" cy="125554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SOTK</a:t>
            </a:r>
          </a:p>
        </p:txBody>
      </p:sp>
      <p:sp>
        <p:nvSpPr>
          <p:cNvPr id="5" name="Oval 4">
            <a:extLst>
              <a:ext uri="{FF2B5EF4-FFF2-40B4-BE49-F238E27FC236}">
                <a16:creationId xmlns:a16="http://schemas.microsoft.com/office/drawing/2014/main" xmlns="" id="{76BBFCAC-E094-4E51-9B6D-E451AD49EE17}"/>
              </a:ext>
            </a:extLst>
          </p:cNvPr>
          <p:cNvSpPr/>
          <p:nvPr/>
        </p:nvSpPr>
        <p:spPr>
          <a:xfrm>
            <a:off x="4071934" y="3188972"/>
            <a:ext cx="2286016" cy="125554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PERJANJIAN KINERJA</a:t>
            </a:r>
          </a:p>
        </p:txBody>
      </p:sp>
      <p:sp>
        <p:nvSpPr>
          <p:cNvPr id="6" name="Oval 5">
            <a:extLst>
              <a:ext uri="{FF2B5EF4-FFF2-40B4-BE49-F238E27FC236}">
                <a16:creationId xmlns:a16="http://schemas.microsoft.com/office/drawing/2014/main" xmlns="" id="{9DF6A085-659D-4F6F-974B-D8C53BF23771}"/>
              </a:ext>
            </a:extLst>
          </p:cNvPr>
          <p:cNvSpPr/>
          <p:nvPr/>
        </p:nvSpPr>
        <p:spPr>
          <a:xfrm>
            <a:off x="1714501" y="3332768"/>
            <a:ext cx="1859573" cy="125554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RKT/POK/RKAKL</a:t>
            </a:r>
          </a:p>
        </p:txBody>
      </p:sp>
      <p:sp>
        <p:nvSpPr>
          <p:cNvPr id="7" name="Rectangle 6">
            <a:extLst>
              <a:ext uri="{FF2B5EF4-FFF2-40B4-BE49-F238E27FC236}">
                <a16:creationId xmlns:a16="http://schemas.microsoft.com/office/drawing/2014/main" xmlns="" id="{4805FB85-ECC6-4C3B-A693-013B7D79FDEF}"/>
              </a:ext>
            </a:extLst>
          </p:cNvPr>
          <p:cNvSpPr/>
          <p:nvPr/>
        </p:nvSpPr>
        <p:spPr>
          <a:xfrm>
            <a:off x="2280285" y="5629421"/>
            <a:ext cx="3600450" cy="10761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SKP</a:t>
            </a:r>
          </a:p>
        </p:txBody>
      </p:sp>
      <p:sp>
        <p:nvSpPr>
          <p:cNvPr id="8" name="Arrow: Curved Left 7">
            <a:extLst>
              <a:ext uri="{FF2B5EF4-FFF2-40B4-BE49-F238E27FC236}">
                <a16:creationId xmlns:a16="http://schemas.microsoft.com/office/drawing/2014/main" xmlns="" id="{D6A2E735-D43A-4DE7-B072-2A23D7E3BA90}"/>
              </a:ext>
            </a:extLst>
          </p:cNvPr>
          <p:cNvSpPr/>
          <p:nvPr/>
        </p:nvSpPr>
        <p:spPr>
          <a:xfrm rot="20754235">
            <a:off x="5074041" y="2160344"/>
            <a:ext cx="423788" cy="10339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Right 8">
            <a:extLst>
              <a:ext uri="{FF2B5EF4-FFF2-40B4-BE49-F238E27FC236}">
                <a16:creationId xmlns:a16="http://schemas.microsoft.com/office/drawing/2014/main" xmlns="" id="{1E33DD35-0AF5-451C-8A77-0EA2D91C3B1B}"/>
              </a:ext>
            </a:extLst>
          </p:cNvPr>
          <p:cNvSpPr/>
          <p:nvPr/>
        </p:nvSpPr>
        <p:spPr>
          <a:xfrm rot="791934">
            <a:off x="2398763" y="2277211"/>
            <a:ext cx="491049" cy="10128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Down 9">
            <a:extLst>
              <a:ext uri="{FF2B5EF4-FFF2-40B4-BE49-F238E27FC236}">
                <a16:creationId xmlns:a16="http://schemas.microsoft.com/office/drawing/2014/main" xmlns="" id="{A47A4FC5-5C28-4BB6-A9E4-D02E45FB5E86}"/>
              </a:ext>
            </a:extLst>
          </p:cNvPr>
          <p:cNvSpPr/>
          <p:nvPr/>
        </p:nvSpPr>
        <p:spPr>
          <a:xfrm>
            <a:off x="3957857" y="4953000"/>
            <a:ext cx="379828"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Arrow: Bent 10">
            <a:extLst>
              <a:ext uri="{FF2B5EF4-FFF2-40B4-BE49-F238E27FC236}">
                <a16:creationId xmlns:a16="http://schemas.microsoft.com/office/drawing/2014/main" xmlns="" id="{6351E180-2720-4DC9-9DC4-6864D6AC67F8}"/>
              </a:ext>
            </a:extLst>
          </p:cNvPr>
          <p:cNvSpPr/>
          <p:nvPr/>
        </p:nvSpPr>
        <p:spPr>
          <a:xfrm rot="10800000">
            <a:off x="6082081" y="3276600"/>
            <a:ext cx="742949" cy="2971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xmlns="" id="{C3AB9AD0-554A-4FA2-83D3-3251649CAA8B}"/>
              </a:ext>
            </a:extLst>
          </p:cNvPr>
          <p:cNvSpPr/>
          <p:nvPr/>
        </p:nvSpPr>
        <p:spPr>
          <a:xfrm rot="10566362">
            <a:off x="2824529" y="4114800"/>
            <a:ext cx="2514600" cy="8382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xmlns="" id="{65C1458A-D9B9-41CA-BA36-A349FE0834C1}"/>
              </a:ext>
            </a:extLst>
          </p:cNvPr>
          <p:cNvSpPr/>
          <p:nvPr/>
        </p:nvSpPr>
        <p:spPr>
          <a:xfrm>
            <a:off x="2143108" y="285728"/>
            <a:ext cx="5029200" cy="833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BAHAN PENYUSUNAN SKP</a:t>
            </a:r>
          </a:p>
        </p:txBody>
      </p:sp>
    </p:spTree>
    <p:extLst>
      <p:ext uri="{BB962C8B-B14F-4D97-AF65-F5344CB8AC3E}">
        <p14:creationId xmlns:p14="http://schemas.microsoft.com/office/powerpoint/2010/main" val="465913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txBox="1">
            <a:spLocks/>
          </p:cNvSpPr>
          <p:nvPr/>
        </p:nvSpPr>
        <p:spPr>
          <a:xfrm>
            <a:off x="428625" y="285750"/>
            <a:ext cx="8229600" cy="541338"/>
          </a:xfrm>
          <a:prstGeom prst="rect">
            <a:avLst/>
          </a:prstGeom>
        </p:spPr>
        <p:txBody>
          <a:bodyPr/>
          <a:lstStyle/>
          <a:p>
            <a:pPr algn="ctr" defTabSz="914377" fontAlgn="auto">
              <a:spcBef>
                <a:spcPts val="0"/>
              </a:spcBef>
              <a:spcAft>
                <a:spcPts val="0"/>
              </a:spcAft>
              <a:defRPr/>
            </a:pPr>
            <a:r>
              <a:rPr lang="id-ID" altLang="en-US" sz="3600" b="1" dirty="0">
                <a:latin typeface="+mj-lt"/>
                <a:ea typeface="+mj-ea"/>
                <a:cs typeface="+mj-cs"/>
              </a:rPr>
              <a:t>Konsep Kinerja</a:t>
            </a:r>
            <a:r>
              <a:rPr lang="en-US" altLang="en-US" sz="3600" b="1" dirty="0">
                <a:latin typeface="+mj-lt"/>
                <a:ea typeface="+mj-ea"/>
                <a:cs typeface="+mj-cs"/>
              </a:rPr>
              <a:t> </a:t>
            </a:r>
            <a:r>
              <a:rPr lang="en-US" altLang="en-US" sz="3600" b="1" dirty="0" err="1">
                <a:latin typeface="+mj-lt"/>
                <a:ea typeface="+mj-ea"/>
                <a:cs typeface="+mj-cs"/>
              </a:rPr>
              <a:t>Individu</a:t>
            </a:r>
            <a:endParaRPr lang="en-US" altLang="en-US" sz="3600" b="1" dirty="0">
              <a:latin typeface="+mj-lt"/>
              <a:ea typeface="+mj-ea"/>
              <a:cs typeface="+mj-cs"/>
            </a:endParaRPr>
          </a:p>
        </p:txBody>
      </p:sp>
      <p:sp>
        <p:nvSpPr>
          <p:cNvPr id="3" name="Rectangle 2">
            <a:extLst>
              <a:ext uri="{FF2B5EF4-FFF2-40B4-BE49-F238E27FC236}"/>
            </a:extLst>
          </p:cNvPr>
          <p:cNvSpPr/>
          <p:nvPr/>
        </p:nvSpPr>
        <p:spPr>
          <a:xfrm>
            <a:off x="1908175" y="1311275"/>
            <a:ext cx="1150938" cy="58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r>
              <a:rPr lang="id-ID" dirty="0"/>
              <a:t>Atasan</a:t>
            </a:r>
            <a:endParaRPr lang="en-US" dirty="0"/>
          </a:p>
        </p:txBody>
      </p:sp>
      <p:sp>
        <p:nvSpPr>
          <p:cNvPr id="4" name="Rectangle 3">
            <a:extLst>
              <a:ext uri="{FF2B5EF4-FFF2-40B4-BE49-F238E27FC236}"/>
            </a:extLst>
          </p:cNvPr>
          <p:cNvSpPr/>
          <p:nvPr/>
        </p:nvSpPr>
        <p:spPr>
          <a:xfrm>
            <a:off x="1917700" y="2684463"/>
            <a:ext cx="1152525" cy="5873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r>
              <a:rPr lang="id-ID" dirty="0">
                <a:solidFill>
                  <a:schemeClr val="tx1"/>
                </a:solidFill>
              </a:rPr>
              <a:t>Bawahan</a:t>
            </a:r>
            <a:endParaRPr lang="en-US" dirty="0">
              <a:solidFill>
                <a:schemeClr val="tx1"/>
              </a:solidFill>
            </a:endParaRPr>
          </a:p>
        </p:txBody>
      </p:sp>
      <p:sp>
        <p:nvSpPr>
          <p:cNvPr id="5" name="Rectangle 4">
            <a:extLst>
              <a:ext uri="{FF2B5EF4-FFF2-40B4-BE49-F238E27FC236}"/>
            </a:extLst>
          </p:cNvPr>
          <p:cNvSpPr/>
          <p:nvPr/>
        </p:nvSpPr>
        <p:spPr>
          <a:xfrm>
            <a:off x="471488" y="2692400"/>
            <a:ext cx="1150937" cy="588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r>
              <a:rPr lang="id-ID" dirty="0">
                <a:solidFill>
                  <a:schemeClr val="tx1"/>
                </a:solidFill>
              </a:rPr>
              <a:t>Bawahan</a:t>
            </a:r>
            <a:endParaRPr lang="en-US" dirty="0">
              <a:solidFill>
                <a:schemeClr val="tx1"/>
              </a:solidFill>
            </a:endParaRPr>
          </a:p>
        </p:txBody>
      </p:sp>
      <p:sp>
        <p:nvSpPr>
          <p:cNvPr id="6" name="Rectangle 5">
            <a:extLst>
              <a:ext uri="{FF2B5EF4-FFF2-40B4-BE49-F238E27FC236}"/>
            </a:extLst>
          </p:cNvPr>
          <p:cNvSpPr/>
          <p:nvPr/>
        </p:nvSpPr>
        <p:spPr>
          <a:xfrm>
            <a:off x="3419475" y="2684463"/>
            <a:ext cx="1152525" cy="5873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r>
              <a:rPr lang="id-ID" dirty="0">
                <a:solidFill>
                  <a:schemeClr val="tx1"/>
                </a:solidFill>
              </a:rPr>
              <a:t>Bawahan</a:t>
            </a:r>
            <a:endParaRPr lang="en-US" dirty="0">
              <a:solidFill>
                <a:schemeClr val="tx1"/>
              </a:solidFill>
            </a:endParaRPr>
          </a:p>
        </p:txBody>
      </p:sp>
      <p:cxnSp>
        <p:nvCxnSpPr>
          <p:cNvPr id="7" name="Elbow Connector 6">
            <a:extLst>
              <a:ext uri="{FF2B5EF4-FFF2-40B4-BE49-F238E27FC236}"/>
            </a:extLst>
          </p:cNvPr>
          <p:cNvCxnSpPr>
            <a:stCxn id="3" idx="2"/>
            <a:endCxn id="5" idx="0"/>
          </p:cNvCxnSpPr>
          <p:nvPr/>
        </p:nvCxnSpPr>
        <p:spPr>
          <a:xfrm rot="5400000">
            <a:off x="1369220" y="1577181"/>
            <a:ext cx="792162" cy="143827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extLst>
          </p:cNvPr>
          <p:cNvCxnSpPr>
            <a:stCxn id="3" idx="2"/>
            <a:endCxn id="4" idx="0"/>
          </p:cNvCxnSpPr>
          <p:nvPr/>
        </p:nvCxnSpPr>
        <p:spPr>
          <a:xfrm>
            <a:off x="2484438" y="1900238"/>
            <a:ext cx="9525" cy="78422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extLst>
          </p:cNvPr>
          <p:cNvCxnSpPr>
            <a:stCxn id="3" idx="2"/>
            <a:endCxn id="6" idx="0"/>
          </p:cNvCxnSpPr>
          <p:nvPr/>
        </p:nvCxnSpPr>
        <p:spPr>
          <a:xfrm rot="16200000" flipH="1">
            <a:off x="2847975" y="1536701"/>
            <a:ext cx="784225" cy="1511300"/>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14">
            <a:extLst>
              <a:ext uri="{FF2B5EF4-FFF2-40B4-BE49-F238E27FC236}"/>
            </a:extLst>
          </p:cNvPr>
          <p:cNvCxnSpPr>
            <a:stCxn id="5" idx="0"/>
            <a:endCxn id="3" idx="1"/>
          </p:cNvCxnSpPr>
          <p:nvPr/>
        </p:nvCxnSpPr>
        <p:spPr>
          <a:xfrm rot="5400000" flipH="1" flipV="1">
            <a:off x="933450" y="1717676"/>
            <a:ext cx="1087437" cy="862012"/>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6">
            <a:extLst>
              <a:ext uri="{FF2B5EF4-FFF2-40B4-BE49-F238E27FC236}"/>
            </a:extLst>
          </p:cNvPr>
          <p:cNvCxnSpPr>
            <a:endCxn id="3" idx="3"/>
          </p:cNvCxnSpPr>
          <p:nvPr/>
        </p:nvCxnSpPr>
        <p:spPr>
          <a:xfrm rot="16200000" flipV="1">
            <a:off x="3053557" y="1610519"/>
            <a:ext cx="947737" cy="936625"/>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extLst>
          </p:cNvPr>
          <p:cNvCxnSpPr/>
          <p:nvPr/>
        </p:nvCxnSpPr>
        <p:spPr>
          <a:xfrm flipH="1" flipV="1">
            <a:off x="2298700" y="1900238"/>
            <a:ext cx="11113" cy="7731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435600" y="1604963"/>
            <a:ext cx="3251200" cy="646112"/>
          </a:xfrm>
          <a:prstGeom prst="rect">
            <a:avLst/>
          </a:prstGeom>
          <a:noFill/>
          <a:ln w="9525">
            <a:noFill/>
            <a:miter lim="800000"/>
            <a:headEnd/>
            <a:tailEnd/>
          </a:ln>
        </p:spPr>
        <p:txBody>
          <a:bodyPr>
            <a:spAutoFit/>
          </a:bodyPr>
          <a:lstStyle/>
          <a:p>
            <a:pPr marL="285750" indent="-285750">
              <a:buFont typeface="Wingdings" pitchFamily="2" charset="2"/>
              <a:buChar char="v"/>
            </a:pPr>
            <a:r>
              <a:rPr lang="id-ID" altLang="en-US" sz="1800"/>
              <a:t>Membagi habis Pekerjaan ke bawahan (Top-Down)</a:t>
            </a:r>
            <a:endParaRPr lang="en-US" altLang="en-US" sz="1800"/>
          </a:p>
        </p:txBody>
      </p:sp>
      <p:sp>
        <p:nvSpPr>
          <p:cNvPr id="14" name="TextBox 13"/>
          <p:cNvSpPr txBox="1">
            <a:spLocks noChangeArrowheads="1"/>
          </p:cNvSpPr>
          <p:nvPr/>
        </p:nvSpPr>
        <p:spPr bwMode="auto">
          <a:xfrm>
            <a:off x="5435600" y="2424113"/>
            <a:ext cx="3251200" cy="647700"/>
          </a:xfrm>
          <a:prstGeom prst="rect">
            <a:avLst/>
          </a:prstGeom>
          <a:noFill/>
          <a:ln w="9525">
            <a:noFill/>
            <a:miter lim="800000"/>
            <a:headEnd/>
            <a:tailEnd/>
          </a:ln>
        </p:spPr>
        <p:txBody>
          <a:bodyPr>
            <a:spAutoFit/>
          </a:bodyPr>
          <a:lstStyle/>
          <a:p>
            <a:pPr marL="285750" indent="-285750">
              <a:buFont typeface="Wingdings" pitchFamily="2" charset="2"/>
              <a:buChar char="v"/>
            </a:pPr>
            <a:r>
              <a:rPr lang="id-ID" altLang="en-US" sz="1800"/>
              <a:t>Realisasi bawahan ke atasan (Bottom-Up)</a:t>
            </a:r>
            <a:endParaRPr lang="en-US" altLang="en-US" sz="1800"/>
          </a:p>
        </p:txBody>
      </p:sp>
      <p:sp>
        <p:nvSpPr>
          <p:cNvPr id="15" name="Rounded Rectangle 14">
            <a:extLst>
              <a:ext uri="{FF2B5EF4-FFF2-40B4-BE49-F238E27FC236}"/>
            </a:extLst>
          </p:cNvPr>
          <p:cNvSpPr/>
          <p:nvPr/>
        </p:nvSpPr>
        <p:spPr>
          <a:xfrm>
            <a:off x="900113" y="3922713"/>
            <a:ext cx="6985000" cy="9779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r>
              <a:rPr lang="id-ID" sz="2800" b="1" dirty="0"/>
              <a:t>Kinerja Bawahan Buruk</a:t>
            </a:r>
            <a:r>
              <a:rPr lang="id-ID" sz="2800" b="1" dirty="0">
                <a:solidFill>
                  <a:srgbClr val="FF0000"/>
                </a:solidFill>
              </a:rPr>
              <a:t> </a:t>
            </a:r>
            <a:r>
              <a:rPr lang="id-ID" sz="2800" b="1" dirty="0">
                <a:solidFill>
                  <a:srgbClr val="C00000"/>
                </a:solidFill>
              </a:rPr>
              <a:t>≠</a:t>
            </a:r>
            <a:r>
              <a:rPr lang="id-ID" sz="2800" b="1" dirty="0">
                <a:solidFill>
                  <a:srgbClr val="FF0000"/>
                </a:solidFill>
              </a:rPr>
              <a:t> </a:t>
            </a:r>
            <a:r>
              <a:rPr lang="id-ID" sz="2800" b="1" dirty="0">
                <a:solidFill>
                  <a:schemeClr val="bg1">
                    <a:lumMod val="95000"/>
                  </a:schemeClr>
                </a:solidFill>
              </a:rPr>
              <a:t>Kinerja</a:t>
            </a:r>
            <a:r>
              <a:rPr lang="id-ID" sz="2800" b="1" dirty="0">
                <a:solidFill>
                  <a:srgbClr val="FF0000"/>
                </a:solidFill>
              </a:rPr>
              <a:t> </a:t>
            </a:r>
            <a:r>
              <a:rPr lang="id-ID" sz="2800" b="1" dirty="0"/>
              <a:t>Atasan Baik</a:t>
            </a:r>
            <a:endParaRPr lang="en-US" sz="2800" b="1" dirty="0"/>
          </a:p>
        </p:txBody>
      </p:sp>
      <p:sp>
        <p:nvSpPr>
          <p:cNvPr id="16" name="Rounded Rectangle 15">
            <a:extLst>
              <a:ext uri="{FF2B5EF4-FFF2-40B4-BE49-F238E27FC236}"/>
            </a:extLst>
          </p:cNvPr>
          <p:cNvSpPr/>
          <p:nvPr/>
        </p:nvSpPr>
        <p:spPr>
          <a:xfrm>
            <a:off x="900113" y="5208588"/>
            <a:ext cx="6985000" cy="97948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r>
              <a:rPr lang="id-ID" sz="2400" b="1" dirty="0"/>
              <a:t>Kinerja Bawahan Buruk = Kinerja Atasan Buruk</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8662" y="214290"/>
            <a:ext cx="5491178" cy="1015663"/>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d-ID" sz="6000" b="1" dirty="0">
                <a:ln w="11430"/>
                <a:solidFill>
                  <a:srgbClr val="FFC000"/>
                </a:solidFill>
                <a:effectLst>
                  <a:outerShdw blurRad="80000" dist="40000" dir="5040000" algn="tl">
                    <a:srgbClr val="000000">
                      <a:alpha val="30000"/>
                    </a:srgbClr>
                  </a:outerShdw>
                </a:effectLst>
                <a:latin typeface="Bernard MT Condensed" pitchFamily="18" charset="0"/>
              </a:rPr>
              <a:t>PENYUSUNAN SKP</a:t>
            </a:r>
            <a:endParaRPr lang="en-US" sz="6000" b="1" dirty="0">
              <a:ln w="11430"/>
              <a:solidFill>
                <a:srgbClr val="FFC000"/>
              </a:solidFill>
              <a:effectLst>
                <a:outerShdw blurRad="80000" dist="40000" dir="5040000" algn="tl">
                  <a:srgbClr val="000000">
                    <a:alpha val="30000"/>
                  </a:srgbClr>
                </a:outerShdw>
              </a:effectLst>
              <a:latin typeface="Bernard MT Condensed" pitchFamily="18" charset="0"/>
            </a:endParaRPr>
          </a:p>
        </p:txBody>
      </p:sp>
      <p:sp>
        <p:nvSpPr>
          <p:cNvPr id="11" name="Rectangle 1"/>
          <p:cNvSpPr>
            <a:spLocks noChangeArrowheads="1"/>
          </p:cNvSpPr>
          <p:nvPr/>
        </p:nvSpPr>
        <p:spPr bwMode="auto">
          <a:xfrm>
            <a:off x="285750" y="1000108"/>
            <a:ext cx="8572500" cy="5770811"/>
          </a:xfrm>
          <a:prstGeom prst="rect">
            <a:avLst/>
          </a:prstGeom>
          <a:noFill/>
          <a:ln w="9525">
            <a:noFill/>
            <a:miter lim="800000"/>
            <a:headEnd/>
            <a:tailEnd/>
          </a:ln>
        </p:spPr>
        <p:txBody>
          <a:bodyPr wrap="square" anchor="ctr">
            <a:spAutoFit/>
          </a:bodyPr>
          <a:lstStyle/>
          <a:p>
            <a:pPr eaLnBrk="0" hangingPunct="0">
              <a:tabLst>
                <a:tab pos="1050925" algn="l"/>
              </a:tabLst>
              <a:defRPr/>
            </a:pPr>
            <a:endParaRPr lang="en-US" sz="900" dirty="0">
              <a:ea typeface="Times New Roman" pitchFamily="18" charset="0"/>
              <a:cs typeface="Bookman Old Style" pitchFamily="18" charset="0"/>
            </a:endParaRPr>
          </a:p>
          <a:p>
            <a:pPr algn="just" eaLnBrk="0" hangingPunct="0">
              <a:tabLst>
                <a:tab pos="1050925" algn="l"/>
              </a:tabLst>
              <a:defRPr/>
            </a:pPr>
            <a:r>
              <a:rPr lang="en-US" sz="2400" b="1" dirty="0">
                <a:ea typeface="Times New Roman" pitchFamily="18" charset="0"/>
                <a:cs typeface="Bookman Old Style" pitchFamily="18" charset="0"/>
              </a:rPr>
              <a:t>1. </a:t>
            </a:r>
            <a:r>
              <a:rPr lang="id-ID" sz="2400" b="1" dirty="0">
                <a:ea typeface="Times New Roman" pitchFamily="18" charset="0"/>
                <a:cs typeface="Bookman Old Style" pitchFamily="18" charset="0"/>
              </a:rPr>
              <a:t>JELAS</a:t>
            </a:r>
            <a:endParaRPr lang="en-US" sz="2400" b="1" dirty="0">
              <a:ea typeface="Times New Roman" pitchFamily="18" charset="0"/>
              <a:cs typeface="Bookman Old Style" pitchFamily="18" charset="0"/>
            </a:endParaRPr>
          </a:p>
          <a:p>
            <a:pPr algn="just" eaLnBrk="0" hangingPunct="0">
              <a:tabLst>
                <a:tab pos="355600" algn="l"/>
              </a:tabLst>
              <a:defRPr/>
            </a:pP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Kegiatan yang dilakukan harus dapat diuraikan secara </a:t>
            </a: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jelas.</a:t>
            </a:r>
            <a:endParaRPr lang="en-US" sz="2400" dirty="0">
              <a:ea typeface="Times New Roman" pitchFamily="18" charset="0"/>
              <a:cs typeface="Bookman Old Style" pitchFamily="18" charset="0"/>
            </a:endParaRPr>
          </a:p>
          <a:p>
            <a:pPr algn="just" eaLnBrk="0" hangingPunct="0">
              <a:tabLst>
                <a:tab pos="1050925" algn="l"/>
              </a:tabLst>
              <a:defRPr/>
            </a:pPr>
            <a:r>
              <a:rPr lang="en-US" sz="2400" b="1" dirty="0">
                <a:ea typeface="Times New Roman" pitchFamily="18" charset="0"/>
                <a:cs typeface="Bookman Old Style" pitchFamily="18" charset="0"/>
              </a:rPr>
              <a:t>2. </a:t>
            </a:r>
            <a:r>
              <a:rPr lang="id-ID" sz="2400" b="1" dirty="0">
                <a:ea typeface="Times New Roman" pitchFamily="18" charset="0"/>
                <a:cs typeface="Bookman Old Style" pitchFamily="18" charset="0"/>
              </a:rPr>
              <a:t>DAPAT DIUKUR</a:t>
            </a:r>
            <a:endParaRPr lang="en-US" sz="2400" b="1" dirty="0">
              <a:ea typeface="Times New Roman" pitchFamily="18" charset="0"/>
              <a:cs typeface="Bookman Old Style" pitchFamily="18" charset="0"/>
            </a:endParaRPr>
          </a:p>
          <a:p>
            <a:pPr algn="just" eaLnBrk="0" hangingPunct="0">
              <a:tabLst>
                <a:tab pos="355600" algn="l"/>
              </a:tabLst>
              <a:defRPr/>
            </a:pP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Kegiatan yang dilakukan harus dapat diukur secara </a:t>
            </a: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kuantitas,  maupun secara kualitas</a:t>
            </a:r>
            <a:endParaRPr lang="en-US" sz="2400" dirty="0">
              <a:ea typeface="Times New Roman" pitchFamily="18" charset="0"/>
              <a:cs typeface="Bookman Old Style" pitchFamily="18" charset="0"/>
            </a:endParaRPr>
          </a:p>
          <a:p>
            <a:pPr algn="just" eaLnBrk="0" hangingPunct="0">
              <a:tabLst>
                <a:tab pos="1050925" algn="l"/>
              </a:tabLst>
              <a:defRPr/>
            </a:pPr>
            <a:r>
              <a:rPr lang="en-US" sz="2400" b="1" dirty="0">
                <a:ea typeface="Times New Roman" pitchFamily="18" charset="0"/>
                <a:cs typeface="Bookman Old Style" pitchFamily="18" charset="0"/>
              </a:rPr>
              <a:t>3. </a:t>
            </a:r>
            <a:r>
              <a:rPr lang="id-ID" sz="2400" b="1" dirty="0">
                <a:ea typeface="Times New Roman" pitchFamily="18" charset="0"/>
                <a:cs typeface="Bookman Old Style" pitchFamily="18" charset="0"/>
              </a:rPr>
              <a:t>RELEVAN</a:t>
            </a:r>
            <a:endParaRPr lang="en-US" sz="2400" b="1" dirty="0">
              <a:ea typeface="Times New Roman" pitchFamily="18" charset="0"/>
              <a:cs typeface="Bookman Old Style" pitchFamily="18" charset="0"/>
            </a:endParaRPr>
          </a:p>
          <a:p>
            <a:pPr marL="439738" indent="-168275" algn="just" eaLnBrk="0" hangingPunct="0">
              <a:tabLst>
                <a:tab pos="1050925" algn="l"/>
              </a:tabLst>
              <a:defRPr/>
            </a:pP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Kegiatan yang dilakukan harus berdasarkan lingkup tugas jabatan masing-masing.</a:t>
            </a:r>
            <a:endParaRPr lang="en-US" sz="2400" dirty="0">
              <a:ea typeface="Times New Roman" pitchFamily="18" charset="0"/>
              <a:cs typeface="Bookman Old Style" pitchFamily="18" charset="0"/>
            </a:endParaRPr>
          </a:p>
          <a:p>
            <a:pPr algn="just" eaLnBrk="0" hangingPunct="0">
              <a:tabLst>
                <a:tab pos="1050925" algn="l"/>
              </a:tabLst>
              <a:defRPr/>
            </a:pPr>
            <a:r>
              <a:rPr lang="en-US" sz="2400" b="1" dirty="0">
                <a:ea typeface="Times New Roman" pitchFamily="18" charset="0"/>
                <a:cs typeface="Bookman Old Style" pitchFamily="18" charset="0"/>
              </a:rPr>
              <a:t>4. </a:t>
            </a:r>
            <a:r>
              <a:rPr lang="id-ID" sz="2400" b="1" dirty="0">
                <a:ea typeface="Times New Roman" pitchFamily="18" charset="0"/>
                <a:cs typeface="Bookman Old Style" pitchFamily="18" charset="0"/>
              </a:rPr>
              <a:t>DAPAT DICAPAI</a:t>
            </a:r>
            <a:endParaRPr lang="en-US" sz="2400" b="1" dirty="0">
              <a:ea typeface="Times New Roman" pitchFamily="18" charset="0"/>
              <a:cs typeface="Bookman Old Style" pitchFamily="18" charset="0"/>
            </a:endParaRPr>
          </a:p>
          <a:p>
            <a:pPr algn="just" eaLnBrk="0" hangingPunct="0">
              <a:tabLst>
                <a:tab pos="439738" algn="l"/>
              </a:tabLst>
              <a:defRPr/>
            </a:pP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Kegiatan yang dilakukan harus disesuaikan dengan </a:t>
            </a: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kemampuan PNS.</a:t>
            </a:r>
            <a:endParaRPr lang="en-US" sz="2400" dirty="0">
              <a:ea typeface="Times New Roman" pitchFamily="18" charset="0"/>
              <a:cs typeface="Bookman Old Style" pitchFamily="18" charset="0"/>
            </a:endParaRPr>
          </a:p>
          <a:p>
            <a:pPr algn="just" eaLnBrk="0" hangingPunct="0">
              <a:tabLst>
                <a:tab pos="439738" algn="l"/>
              </a:tabLst>
              <a:defRPr/>
            </a:pPr>
            <a:r>
              <a:rPr lang="en-US" sz="2400" b="1" dirty="0">
                <a:ea typeface="Times New Roman" pitchFamily="18" charset="0"/>
                <a:cs typeface="Bookman Old Style" pitchFamily="18" charset="0"/>
              </a:rPr>
              <a:t>5. </a:t>
            </a:r>
            <a:r>
              <a:rPr lang="id-ID" sz="2400" b="1" dirty="0">
                <a:ea typeface="Times New Roman" pitchFamily="18" charset="0"/>
                <a:cs typeface="Bookman Old Style" pitchFamily="18" charset="0"/>
              </a:rPr>
              <a:t>MEMILIKI TARGET WAKTU </a:t>
            </a:r>
            <a:endParaRPr lang="en-US" sz="2400" b="1" dirty="0">
              <a:ea typeface="Times New Roman" pitchFamily="18" charset="0"/>
              <a:cs typeface="Bookman Old Style" pitchFamily="18" charset="0"/>
            </a:endParaRPr>
          </a:p>
          <a:p>
            <a:pPr eaLnBrk="0" hangingPunct="0">
              <a:tabLst>
                <a:tab pos="439738" algn="l"/>
              </a:tabLst>
              <a:defRPr/>
            </a:pPr>
            <a:r>
              <a:rPr lang="en-US" sz="2400" b="1" dirty="0">
                <a:ea typeface="Times New Roman" pitchFamily="18" charset="0"/>
                <a:cs typeface="Bookman Old Style" pitchFamily="18" charset="0"/>
              </a:rPr>
              <a:t>	</a:t>
            </a:r>
            <a:r>
              <a:rPr lang="id-ID" sz="2400" dirty="0">
                <a:ea typeface="Times New Roman" pitchFamily="18" charset="0"/>
                <a:cs typeface="Bookman Old Style" pitchFamily="18" charset="0"/>
              </a:rPr>
              <a:t>Kegiatan yang dilakukan harus </a:t>
            </a: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dapat</a:t>
            </a:r>
            <a:r>
              <a:rPr lang="en-US" sz="2400" dirty="0">
                <a:ea typeface="Times New Roman" pitchFamily="18" charset="0"/>
                <a:cs typeface="Bookman Old Style" pitchFamily="18" charset="0"/>
              </a:rPr>
              <a:t>  </a:t>
            </a:r>
            <a:r>
              <a:rPr lang="id-ID" sz="2400" dirty="0">
                <a:ea typeface="Times New Roman" pitchFamily="18" charset="0"/>
                <a:cs typeface="Bookman Old Style" pitchFamily="18" charset="0"/>
              </a:rPr>
              <a:t>ditentuka</a:t>
            </a:r>
            <a:r>
              <a:rPr lang="en-US" sz="2400" dirty="0">
                <a:ea typeface="Times New Roman" pitchFamily="18" charset="0"/>
                <a:cs typeface="Bookman Old Style" pitchFamily="18" charset="0"/>
              </a:rPr>
              <a:t>n	</a:t>
            </a:r>
            <a:r>
              <a:rPr lang="id-ID" sz="2400" dirty="0">
                <a:ea typeface="Times New Roman" pitchFamily="18" charset="0"/>
                <a:cs typeface="Bookman Old Style" pitchFamily="18" charset="0"/>
              </a:rPr>
              <a:t>waktunya.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071546"/>
            <a:ext cx="4318000" cy="8697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PRINSIP PEKERJAAN DIBAGI HABIS TERGAMBAR DI DALAM ORGANISASI DAN TATA KERJA (OTK) SETIAP UNIT KERJA</a:t>
            </a:r>
          </a:p>
        </p:txBody>
      </p:sp>
      <p:sp>
        <p:nvSpPr>
          <p:cNvPr id="3" name="Rectangle 2"/>
          <p:cNvSpPr/>
          <p:nvPr/>
        </p:nvSpPr>
        <p:spPr>
          <a:xfrm>
            <a:off x="279400" y="2230243"/>
            <a:ext cx="996950" cy="234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rPr>
              <a:t>ESELON I</a:t>
            </a:r>
          </a:p>
        </p:txBody>
      </p:sp>
      <p:sp>
        <p:nvSpPr>
          <p:cNvPr id="4" name="Rectangle 3"/>
          <p:cNvSpPr/>
          <p:nvPr/>
        </p:nvSpPr>
        <p:spPr>
          <a:xfrm>
            <a:off x="1403350" y="2230243"/>
            <a:ext cx="831851" cy="23495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Tugas</a:t>
            </a:r>
          </a:p>
        </p:txBody>
      </p:sp>
      <p:sp>
        <p:nvSpPr>
          <p:cNvPr id="5" name="Rectangle 4"/>
          <p:cNvSpPr/>
          <p:nvPr/>
        </p:nvSpPr>
        <p:spPr>
          <a:xfrm>
            <a:off x="4156075" y="2230243"/>
            <a:ext cx="831851" cy="2349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Fungsi</a:t>
            </a:r>
          </a:p>
        </p:txBody>
      </p:sp>
      <p:sp>
        <p:nvSpPr>
          <p:cNvPr id="6" name="Left-Right Arrow 5"/>
          <p:cNvSpPr/>
          <p:nvPr/>
        </p:nvSpPr>
        <p:spPr>
          <a:xfrm>
            <a:off x="2359025" y="2230243"/>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Rectangle 6"/>
          <p:cNvSpPr/>
          <p:nvPr/>
        </p:nvSpPr>
        <p:spPr>
          <a:xfrm>
            <a:off x="279400" y="3000372"/>
            <a:ext cx="996950" cy="34588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rPr>
              <a:t>ESELON II</a:t>
            </a:r>
          </a:p>
        </p:txBody>
      </p:sp>
      <p:sp>
        <p:nvSpPr>
          <p:cNvPr id="8" name="Rectangle 7"/>
          <p:cNvSpPr/>
          <p:nvPr/>
        </p:nvSpPr>
        <p:spPr>
          <a:xfrm>
            <a:off x="1403350" y="3111306"/>
            <a:ext cx="831851" cy="23495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Tugas</a:t>
            </a:r>
          </a:p>
        </p:txBody>
      </p:sp>
      <p:sp>
        <p:nvSpPr>
          <p:cNvPr id="9" name="Rectangle 8"/>
          <p:cNvSpPr/>
          <p:nvPr/>
        </p:nvSpPr>
        <p:spPr>
          <a:xfrm>
            <a:off x="4156075" y="3107337"/>
            <a:ext cx="831851" cy="2349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Fungsi</a:t>
            </a:r>
          </a:p>
        </p:txBody>
      </p:sp>
      <p:sp>
        <p:nvSpPr>
          <p:cNvPr id="10" name="Left-Right Arrow 9"/>
          <p:cNvSpPr/>
          <p:nvPr/>
        </p:nvSpPr>
        <p:spPr>
          <a:xfrm>
            <a:off x="2359025" y="3087493"/>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Rectangle 10"/>
          <p:cNvSpPr/>
          <p:nvPr/>
        </p:nvSpPr>
        <p:spPr>
          <a:xfrm>
            <a:off x="279400" y="3928868"/>
            <a:ext cx="996950" cy="3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rPr>
              <a:t>ESELON III</a:t>
            </a:r>
          </a:p>
        </p:txBody>
      </p:sp>
      <p:sp>
        <p:nvSpPr>
          <p:cNvPr id="12" name="Rectangle 11"/>
          <p:cNvSpPr/>
          <p:nvPr/>
        </p:nvSpPr>
        <p:spPr>
          <a:xfrm>
            <a:off x="1403350" y="3944744"/>
            <a:ext cx="831851" cy="2349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rPr>
              <a:t>Tugas</a:t>
            </a:r>
          </a:p>
        </p:txBody>
      </p:sp>
      <p:sp>
        <p:nvSpPr>
          <p:cNvPr id="13" name="Rectangle 12"/>
          <p:cNvSpPr/>
          <p:nvPr/>
        </p:nvSpPr>
        <p:spPr>
          <a:xfrm>
            <a:off x="4178300" y="3920931"/>
            <a:ext cx="831851" cy="23495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rPr>
              <a:t>Fungsi</a:t>
            </a:r>
          </a:p>
        </p:txBody>
      </p:sp>
      <p:sp>
        <p:nvSpPr>
          <p:cNvPr id="14" name="Left-Right Arrow 13"/>
          <p:cNvSpPr/>
          <p:nvPr/>
        </p:nvSpPr>
        <p:spPr>
          <a:xfrm>
            <a:off x="2359025" y="3944744"/>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Rectangle 14"/>
          <p:cNvSpPr/>
          <p:nvPr/>
        </p:nvSpPr>
        <p:spPr>
          <a:xfrm>
            <a:off x="279400" y="4786322"/>
            <a:ext cx="996950" cy="3571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rgbClr val="FFFFFF"/>
                </a:solidFill>
              </a:rPr>
              <a:t>ESELON IV</a:t>
            </a:r>
          </a:p>
        </p:txBody>
      </p:sp>
      <p:sp>
        <p:nvSpPr>
          <p:cNvPr id="16" name="Rectangle 15"/>
          <p:cNvSpPr/>
          <p:nvPr/>
        </p:nvSpPr>
        <p:spPr>
          <a:xfrm>
            <a:off x="1403350" y="4871844"/>
            <a:ext cx="831851" cy="234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Tugas</a:t>
            </a:r>
          </a:p>
        </p:txBody>
      </p:sp>
      <p:sp>
        <p:nvSpPr>
          <p:cNvPr id="19" name="Down Arrow 18"/>
          <p:cNvSpPr/>
          <p:nvPr/>
        </p:nvSpPr>
        <p:spPr>
          <a:xfrm>
            <a:off x="590550" y="2503293"/>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Down Arrow 19"/>
          <p:cNvSpPr/>
          <p:nvPr/>
        </p:nvSpPr>
        <p:spPr>
          <a:xfrm>
            <a:off x="590550" y="3433569"/>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Down Arrow 20"/>
          <p:cNvSpPr/>
          <p:nvPr/>
        </p:nvSpPr>
        <p:spPr>
          <a:xfrm>
            <a:off x="590550" y="4363845"/>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cxnSp>
        <p:nvCxnSpPr>
          <p:cNvPr id="23" name="Straight Arrow Connector 22"/>
          <p:cNvCxnSpPr/>
          <p:nvPr/>
        </p:nvCxnSpPr>
        <p:spPr>
          <a:xfrm flipH="1">
            <a:off x="1819275" y="2465192"/>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803400" y="3291090"/>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19275" y="4157666"/>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Flowchart: Multidocument 16"/>
          <p:cNvSpPr/>
          <p:nvPr/>
        </p:nvSpPr>
        <p:spPr>
          <a:xfrm>
            <a:off x="785786" y="5786454"/>
            <a:ext cx="1270535" cy="699306"/>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STAF</a:t>
            </a:r>
          </a:p>
          <a:p>
            <a:pPr algn="ctr"/>
            <a:r>
              <a:rPr lang="id-ID" sz="1350" dirty="0"/>
              <a:t>(JFU/JFT)</a:t>
            </a:r>
          </a:p>
        </p:txBody>
      </p:sp>
      <p:cxnSp>
        <p:nvCxnSpPr>
          <p:cNvPr id="22" name="Straight Arrow Connector 21"/>
          <p:cNvCxnSpPr/>
          <p:nvPr/>
        </p:nvCxnSpPr>
        <p:spPr>
          <a:xfrm rot="16200000" flipH="1">
            <a:off x="1049223" y="4906881"/>
            <a:ext cx="608224" cy="11509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799190" y="5156916"/>
            <a:ext cx="608222" cy="6508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656314" y="5299792"/>
            <a:ext cx="608222" cy="365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76875" y="1714488"/>
            <a:ext cx="3457876" cy="9637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rPr>
              <a:t>Koordinasi, pembinaan, penyelenggaraan, perumusan kebijakan, menetapkan, penyusunan, pemberian bimbingan, pelaksanaan, pemantauan, evaluasi dan pelaporan, dll</a:t>
            </a:r>
          </a:p>
        </p:txBody>
      </p:sp>
      <p:sp>
        <p:nvSpPr>
          <p:cNvPr id="32" name="Rectangle 31"/>
          <p:cNvSpPr/>
          <p:nvPr/>
        </p:nvSpPr>
        <p:spPr>
          <a:xfrm>
            <a:off x="5476875" y="2774784"/>
            <a:ext cx="3457876" cy="7916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rPr>
              <a:t>Penyusunan, pelaksanaan urusan, pengelolaan, pembinaan, pengkajian, koordinasi pelaksanaan, fasilitasi dan bimbingan, evaluasi dan pemantauan, dll</a:t>
            </a:r>
          </a:p>
        </p:txBody>
      </p:sp>
      <p:sp>
        <p:nvSpPr>
          <p:cNvPr id="33" name="Rectangle 32"/>
          <p:cNvSpPr/>
          <p:nvPr/>
        </p:nvSpPr>
        <p:spPr>
          <a:xfrm>
            <a:off x="5476875" y="3690744"/>
            <a:ext cx="3457876" cy="881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rPr>
              <a:t>Pulahta, koordinasi dan sinkronisasi, pelaksanaan, pengelolaan, pengkajian, penyusunan, pengembangan, fasilitasi dan bimbingnan,evaluasi, perumusan kebijakan, pemantauan dan evaluasi, dll</a:t>
            </a:r>
          </a:p>
        </p:txBody>
      </p:sp>
      <p:sp>
        <p:nvSpPr>
          <p:cNvPr id="34" name="Rectangle 33"/>
          <p:cNvSpPr/>
          <p:nvPr/>
        </p:nvSpPr>
        <p:spPr>
          <a:xfrm>
            <a:off x="5476874" y="4709066"/>
            <a:ext cx="3457876" cy="7916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bg1"/>
                </a:solidFill>
              </a:rPr>
              <a:t>Penyusunan bahan, melakukan urusan, penelaahan, pengkajian, pulahta, pemantauan dan evaluasi, pengelolaan dan perawatan sarpras, penyimpanan, dll</a:t>
            </a:r>
          </a:p>
        </p:txBody>
      </p:sp>
      <p:sp>
        <p:nvSpPr>
          <p:cNvPr id="35" name="TextBox 34"/>
          <p:cNvSpPr txBox="1"/>
          <p:nvPr/>
        </p:nvSpPr>
        <p:spPr>
          <a:xfrm>
            <a:off x="5601903" y="1214422"/>
            <a:ext cx="3118586" cy="300082"/>
          </a:xfrm>
          <a:prstGeom prst="rect">
            <a:avLst/>
          </a:prstGeom>
          <a:noFill/>
        </p:spPr>
        <p:txBody>
          <a:bodyPr wrap="square" rtlCol="0">
            <a:spAutoFit/>
          </a:bodyPr>
          <a:lstStyle/>
          <a:p>
            <a:pPr algn="ctr"/>
            <a:r>
              <a:rPr lang="id-ID" sz="1350" dirty="0"/>
              <a:t>RANAH KATA-KATA DALAM OTK</a:t>
            </a:r>
          </a:p>
        </p:txBody>
      </p:sp>
      <p:sp>
        <p:nvSpPr>
          <p:cNvPr id="36" name="Rectangle 35"/>
          <p:cNvSpPr/>
          <p:nvPr/>
        </p:nvSpPr>
        <p:spPr>
          <a:xfrm>
            <a:off x="2571736" y="5766004"/>
            <a:ext cx="5600032" cy="59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350" dirty="0">
                <a:solidFill>
                  <a:schemeClr val="bg1"/>
                </a:solidFill>
              </a:rPr>
              <a:t>Menyiapkan konsep, menyiapkan bahan, menganalisis, meng-</a:t>
            </a:r>
            <a:r>
              <a:rPr lang="id-ID" sz="1350" i="1" dirty="0">
                <a:solidFill>
                  <a:schemeClr val="bg1"/>
                </a:solidFill>
              </a:rPr>
              <a:t>entry</a:t>
            </a:r>
            <a:r>
              <a:rPr lang="id-ID" sz="1350" dirty="0">
                <a:solidFill>
                  <a:schemeClr val="bg1"/>
                </a:solidFill>
              </a:rPr>
              <a:t> data, memeriksa berkas, mengumpulkan, menerima, menyortir, mengirim. dll.</a:t>
            </a:r>
          </a:p>
        </p:txBody>
      </p:sp>
      <p:sp>
        <p:nvSpPr>
          <p:cNvPr id="37" name="TextBox 36"/>
          <p:cNvSpPr txBox="1"/>
          <p:nvPr/>
        </p:nvSpPr>
        <p:spPr>
          <a:xfrm>
            <a:off x="2413000" y="5200097"/>
            <a:ext cx="2959099" cy="300082"/>
          </a:xfrm>
          <a:prstGeom prst="rect">
            <a:avLst/>
          </a:prstGeom>
          <a:noFill/>
        </p:spPr>
        <p:txBody>
          <a:bodyPr wrap="square" rtlCol="0">
            <a:spAutoFit/>
          </a:bodyPr>
          <a:lstStyle/>
          <a:p>
            <a:r>
              <a:rPr lang="id-ID" sz="1350" dirty="0"/>
              <a:t>Ranah kata-kata Uraian tugas jabatan</a:t>
            </a:r>
          </a:p>
        </p:txBody>
      </p:sp>
      <p:sp>
        <p:nvSpPr>
          <p:cNvPr id="38" name="Right Arrow 37"/>
          <p:cNvSpPr/>
          <p:nvPr/>
        </p:nvSpPr>
        <p:spPr>
          <a:xfrm>
            <a:off x="5103796" y="2230244"/>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Right Arrow 38"/>
          <p:cNvSpPr/>
          <p:nvPr/>
        </p:nvSpPr>
        <p:spPr>
          <a:xfrm>
            <a:off x="5088022" y="3110813"/>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Right Arrow 40"/>
          <p:cNvSpPr/>
          <p:nvPr/>
        </p:nvSpPr>
        <p:spPr>
          <a:xfrm>
            <a:off x="5103796" y="3926192"/>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Right Arrow 41"/>
          <p:cNvSpPr/>
          <p:nvPr/>
        </p:nvSpPr>
        <p:spPr>
          <a:xfrm>
            <a:off x="2211540" y="5980133"/>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Right Arrow 42"/>
          <p:cNvSpPr/>
          <p:nvPr/>
        </p:nvSpPr>
        <p:spPr>
          <a:xfrm>
            <a:off x="5103796" y="4871844"/>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val="1903306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fade">
                                      <p:cBhvr>
                                        <p:cTn id="137" dur="500"/>
                                        <p:tgtEl>
                                          <p:spTgt spid="3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fade">
                                      <p:cBhvr>
                                        <p:cTn id="152" dur="500"/>
                                        <p:tgtEl>
                                          <p:spTgt spid="32"/>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500"/>
                                        <p:tgtEl>
                                          <p:spTgt spid="3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500"/>
                                        <p:tgtEl>
                                          <p:spTgt spid="34"/>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fade">
                                      <p:cBhvr>
                                        <p:cTn id="177" dur="500"/>
                                        <p:tgtEl>
                                          <p:spTgt spid="37"/>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500"/>
                                        <p:tgtEl>
                                          <p:spTgt spid="4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fade">
                                      <p:cBhvr>
                                        <p:cTn id="1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17" grpId="0" animBg="1"/>
      <p:bldP spid="31" grpId="0" animBg="1"/>
      <p:bldP spid="32" grpId="0" animBg="1"/>
      <p:bldP spid="33" grpId="0" animBg="1"/>
      <p:bldP spid="34" grpId="0" animBg="1"/>
      <p:bldP spid="35" grpId="0"/>
      <p:bldP spid="36" grpId="0" animBg="1"/>
      <p:bldP spid="37" grpId="0"/>
      <p:bldP spid="38" grpId="0" animBg="1"/>
      <p:bldP spid="39"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445" y="1113523"/>
            <a:ext cx="1017872" cy="4638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a:t>SKP</a:t>
            </a:r>
          </a:p>
          <a:p>
            <a:pPr algn="ctr"/>
            <a:r>
              <a:rPr lang="id-ID" sz="1050" dirty="0"/>
              <a:t> ESELON I</a:t>
            </a:r>
          </a:p>
        </p:txBody>
      </p:sp>
      <p:sp>
        <p:nvSpPr>
          <p:cNvPr id="3" name="Right Arrow 2"/>
          <p:cNvSpPr/>
          <p:nvPr/>
        </p:nvSpPr>
        <p:spPr>
          <a:xfrm>
            <a:off x="1389644" y="1262112"/>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 name="Rectangle 3"/>
          <p:cNvSpPr/>
          <p:nvPr/>
        </p:nvSpPr>
        <p:spPr>
          <a:xfrm>
            <a:off x="2569945" y="1113522"/>
            <a:ext cx="6063916" cy="771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350" dirty="0"/>
              <a:t>Kegiatan tugas jabatan </a:t>
            </a:r>
            <a:r>
              <a:rPr lang="id-ID" sz="1350" b="1" dirty="0"/>
              <a:t>harus mengacu pada renstra dan RKT </a:t>
            </a:r>
            <a:r>
              <a:rPr lang="id-ID" sz="1350" dirty="0"/>
              <a:t>yang dijabarkan sesuai dengan tugas dan fungsi, wewenang, tanggung jawab dan uraian tugasnya sebagai kegiatan dalam SKP pejabat struktural eselon I</a:t>
            </a:r>
          </a:p>
        </p:txBody>
      </p:sp>
      <p:sp>
        <p:nvSpPr>
          <p:cNvPr id="7" name="Rectangle 6"/>
          <p:cNvSpPr/>
          <p:nvPr/>
        </p:nvSpPr>
        <p:spPr>
          <a:xfrm>
            <a:off x="2569943" y="1999647"/>
            <a:ext cx="6063916" cy="7916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350" dirty="0">
                <a:solidFill>
                  <a:schemeClr val="tx1"/>
                </a:solidFill>
              </a:rPr>
              <a:t>Kegiatan tugas jabatan </a:t>
            </a:r>
            <a:r>
              <a:rPr lang="id-ID" sz="1350" b="1" dirty="0">
                <a:solidFill>
                  <a:schemeClr val="tx1"/>
                </a:solidFill>
              </a:rPr>
              <a:t>harus mengacu kepada SKP eselon I </a:t>
            </a:r>
            <a:r>
              <a:rPr lang="id-ID" sz="1350" dirty="0">
                <a:solidFill>
                  <a:schemeClr val="tx1"/>
                </a:solidFill>
              </a:rPr>
              <a:t>dijabarkan sesuai dengan tugas dan fungsi, wewenang, tanggung jawab dan uraian tugasnya sebagai kegiatan dalam SKP pejabat struktural eselon II</a:t>
            </a:r>
          </a:p>
        </p:txBody>
      </p:sp>
      <p:sp>
        <p:nvSpPr>
          <p:cNvPr id="8" name="Right Arrow 7"/>
          <p:cNvSpPr/>
          <p:nvPr/>
        </p:nvSpPr>
        <p:spPr>
          <a:xfrm>
            <a:off x="1389643" y="2081462"/>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Rectangle 8"/>
          <p:cNvSpPr/>
          <p:nvPr/>
        </p:nvSpPr>
        <p:spPr>
          <a:xfrm>
            <a:off x="245442" y="1999648"/>
            <a:ext cx="1017872" cy="4529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a:t>SKP</a:t>
            </a:r>
          </a:p>
          <a:p>
            <a:pPr algn="ctr"/>
            <a:r>
              <a:rPr lang="id-ID" sz="1050" dirty="0"/>
              <a:t> ESELON II</a:t>
            </a:r>
          </a:p>
        </p:txBody>
      </p:sp>
      <p:sp>
        <p:nvSpPr>
          <p:cNvPr id="10" name="Rectangle 9"/>
          <p:cNvSpPr/>
          <p:nvPr/>
        </p:nvSpPr>
        <p:spPr>
          <a:xfrm>
            <a:off x="2569943" y="2906232"/>
            <a:ext cx="6063916" cy="844617"/>
          </a:xfrm>
          <a:prstGeom prst="rect">
            <a:avLst/>
          </a:prstGeom>
          <a:solidFill>
            <a:srgbClr val="8DA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350" dirty="0"/>
              <a:t>Kegiatan tugas jabatan </a:t>
            </a:r>
            <a:r>
              <a:rPr lang="id-ID" sz="1350" b="1" dirty="0"/>
              <a:t>harus mengacu kepada SKP eselon II </a:t>
            </a:r>
            <a:r>
              <a:rPr lang="id-ID" sz="1350" dirty="0"/>
              <a:t>dijabarkan sesuai dengan tugas dan fungsi, wewenang, tanggung jawab dan uraian tugasnya sebagai kegiatan dalam SKP pejabat struktural eselon III</a:t>
            </a:r>
          </a:p>
        </p:txBody>
      </p:sp>
      <p:sp>
        <p:nvSpPr>
          <p:cNvPr id="11" name="Right Arrow 10"/>
          <p:cNvSpPr/>
          <p:nvPr/>
        </p:nvSpPr>
        <p:spPr>
          <a:xfrm>
            <a:off x="1389642" y="3025039"/>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Rectangle 11"/>
          <p:cNvSpPr/>
          <p:nvPr/>
        </p:nvSpPr>
        <p:spPr>
          <a:xfrm>
            <a:off x="245442" y="2906232"/>
            <a:ext cx="1017872" cy="522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a:t>SKP</a:t>
            </a:r>
          </a:p>
          <a:p>
            <a:pPr algn="ctr"/>
            <a:r>
              <a:rPr lang="id-ID" sz="1050" dirty="0"/>
              <a:t> ESELON III</a:t>
            </a:r>
          </a:p>
        </p:txBody>
      </p:sp>
      <p:sp>
        <p:nvSpPr>
          <p:cNvPr id="13" name="Rectangle 12"/>
          <p:cNvSpPr/>
          <p:nvPr/>
        </p:nvSpPr>
        <p:spPr>
          <a:xfrm>
            <a:off x="2569943" y="3946960"/>
            <a:ext cx="6063916" cy="851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350" dirty="0"/>
              <a:t>Kegiatan tugas jabatan </a:t>
            </a:r>
            <a:r>
              <a:rPr lang="id-ID" sz="1350" b="1" dirty="0"/>
              <a:t>harus mengacu kepada SKP eselon III</a:t>
            </a:r>
            <a:r>
              <a:rPr lang="id-ID" sz="1350" dirty="0"/>
              <a:t> dijabarkan sesuai dengan tugas, wewenang, tanggung jawab dan uraian tugasnya sebagai kegiatan dalam SKP pejabat struktural eselon IV</a:t>
            </a:r>
          </a:p>
        </p:txBody>
      </p:sp>
      <p:sp>
        <p:nvSpPr>
          <p:cNvPr id="14" name="Right Arrow 13"/>
          <p:cNvSpPr/>
          <p:nvPr/>
        </p:nvSpPr>
        <p:spPr>
          <a:xfrm>
            <a:off x="1389642" y="4103972"/>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Rectangle 14"/>
          <p:cNvSpPr/>
          <p:nvPr/>
        </p:nvSpPr>
        <p:spPr>
          <a:xfrm>
            <a:off x="245442" y="3950571"/>
            <a:ext cx="1017872" cy="50893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t>SKP</a:t>
            </a:r>
          </a:p>
          <a:p>
            <a:pPr algn="ctr"/>
            <a:r>
              <a:rPr lang="id-ID" sz="1350" dirty="0"/>
              <a:t> ESELON VI</a:t>
            </a:r>
          </a:p>
        </p:txBody>
      </p:sp>
      <p:sp>
        <p:nvSpPr>
          <p:cNvPr id="16" name="Rectangle 15"/>
          <p:cNvSpPr/>
          <p:nvPr/>
        </p:nvSpPr>
        <p:spPr>
          <a:xfrm>
            <a:off x="2569944" y="4970847"/>
            <a:ext cx="6063916" cy="730317"/>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350" dirty="0"/>
              <a:t>Kegiatan tugas jabatan </a:t>
            </a:r>
            <a:r>
              <a:rPr lang="id-ID" sz="1350" b="1" dirty="0"/>
              <a:t>harus mengacu kepada SKP eselon IV</a:t>
            </a:r>
            <a:r>
              <a:rPr lang="id-ID" sz="1350" dirty="0"/>
              <a:t> dijabarkan sesuai dengan tugas, wewenang, tanggung jawab dan uraian tugasnya sebagai kegiatan dalam SKP pejabat fungsional umumn</a:t>
            </a:r>
          </a:p>
        </p:txBody>
      </p:sp>
      <p:sp>
        <p:nvSpPr>
          <p:cNvPr id="17" name="Rectangle 16"/>
          <p:cNvSpPr/>
          <p:nvPr/>
        </p:nvSpPr>
        <p:spPr>
          <a:xfrm>
            <a:off x="245442" y="4985285"/>
            <a:ext cx="1017872" cy="50592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FUNGSIONAL UMUM</a:t>
            </a:r>
          </a:p>
        </p:txBody>
      </p:sp>
      <p:sp>
        <p:nvSpPr>
          <p:cNvPr id="18" name="Right Arrow 17"/>
          <p:cNvSpPr/>
          <p:nvPr/>
        </p:nvSpPr>
        <p:spPr>
          <a:xfrm>
            <a:off x="1389642" y="5091163"/>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Down Arrow 18"/>
          <p:cNvSpPr/>
          <p:nvPr/>
        </p:nvSpPr>
        <p:spPr>
          <a:xfrm>
            <a:off x="646094" y="1646227"/>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Down Arrow 19"/>
          <p:cNvSpPr/>
          <p:nvPr/>
        </p:nvSpPr>
        <p:spPr>
          <a:xfrm>
            <a:off x="646093" y="2495209"/>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Down Arrow 20"/>
          <p:cNvSpPr/>
          <p:nvPr/>
        </p:nvSpPr>
        <p:spPr>
          <a:xfrm>
            <a:off x="646093" y="3532627"/>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2" name="Down Arrow 21"/>
          <p:cNvSpPr/>
          <p:nvPr/>
        </p:nvSpPr>
        <p:spPr>
          <a:xfrm>
            <a:off x="635261" y="4568696"/>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val="1053273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
                                            <p:txEl>
                                              <p:pRg st="0" end="0"/>
                                            </p:txEl>
                                          </p:spTgt>
                                        </p:tgtEl>
                                        <p:attrNameLst>
                                          <p:attrName>style.visibility</p:attrName>
                                        </p:attrNameLst>
                                      </p:cBhvr>
                                      <p:to>
                                        <p:strVal val="visible"/>
                                      </p:to>
                                    </p:set>
                                    <p:animEffect transition="in" filter="fade">
                                      <p:cBhvr>
                                        <p:cTn id="10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
          <p:cNvSpPr txBox="1">
            <a:spLocks noChangeArrowheads="1"/>
          </p:cNvSpPr>
          <p:nvPr/>
        </p:nvSpPr>
        <p:spPr bwMode="auto">
          <a:xfrm>
            <a:off x="214313" y="1357313"/>
            <a:ext cx="8929687" cy="3970318"/>
          </a:xfrm>
          <a:prstGeom prst="rect">
            <a:avLst/>
          </a:prstGeom>
          <a:noFill/>
          <a:ln w="9525">
            <a:noFill/>
            <a:miter lim="800000"/>
            <a:headEnd/>
            <a:tailEnd/>
          </a:ln>
        </p:spPr>
        <p:txBody>
          <a:bodyPr>
            <a:spAutoFit/>
          </a:bodyPr>
          <a:lstStyle/>
          <a:p>
            <a:pPr>
              <a:lnSpc>
                <a:spcPct val="200000"/>
              </a:lnSpc>
            </a:pPr>
            <a:r>
              <a:rPr lang="en-US" b="1" dirty="0" err="1"/>
              <a:t>Nama</a:t>
            </a:r>
            <a:r>
              <a:rPr lang="en-US" b="1" dirty="0"/>
              <a:t>        </a:t>
            </a:r>
            <a:r>
              <a:rPr lang="id-ID" b="1" dirty="0" smtClean="0"/>
              <a:t>	</a:t>
            </a:r>
            <a:r>
              <a:rPr lang="en-US" b="1" dirty="0" smtClean="0"/>
              <a:t> :  </a:t>
            </a:r>
            <a:r>
              <a:rPr lang="id-ID" b="1" dirty="0" smtClean="0"/>
              <a:t>Ni Putu Diah Ratih Nareswari Putri,S.H</a:t>
            </a:r>
            <a:endParaRPr lang="en-US" b="1" dirty="0"/>
          </a:p>
          <a:p>
            <a:pPr>
              <a:lnSpc>
                <a:spcPct val="200000"/>
              </a:lnSpc>
            </a:pPr>
            <a:r>
              <a:rPr lang="en-US" b="1" dirty="0"/>
              <a:t>NIP            </a:t>
            </a:r>
            <a:r>
              <a:rPr lang="en-US" b="1" dirty="0" smtClean="0"/>
              <a:t> </a:t>
            </a:r>
            <a:r>
              <a:rPr lang="id-ID" b="1" dirty="0" smtClean="0"/>
              <a:t>	 </a:t>
            </a:r>
            <a:r>
              <a:rPr lang="en-US" b="1" dirty="0" smtClean="0"/>
              <a:t>: </a:t>
            </a:r>
            <a:r>
              <a:rPr lang="id-ID" b="1" dirty="0" smtClean="0"/>
              <a:t>19910521 201402 2 002</a:t>
            </a:r>
            <a:endParaRPr lang="en-US" b="1" dirty="0"/>
          </a:p>
          <a:p>
            <a:pPr>
              <a:lnSpc>
                <a:spcPct val="200000"/>
              </a:lnSpc>
            </a:pPr>
            <a:r>
              <a:rPr lang="en-US" b="1" dirty="0" err="1"/>
              <a:t>Tempat</a:t>
            </a:r>
            <a:r>
              <a:rPr lang="en-US" b="1" dirty="0"/>
              <a:t>/</a:t>
            </a:r>
            <a:r>
              <a:rPr lang="en-US" b="1" dirty="0" err="1"/>
              <a:t>tgl</a:t>
            </a:r>
            <a:r>
              <a:rPr lang="en-US" b="1" dirty="0"/>
              <a:t> </a:t>
            </a:r>
            <a:r>
              <a:rPr lang="en-US" b="1" dirty="0" err="1"/>
              <a:t>lahir</a:t>
            </a:r>
            <a:r>
              <a:rPr lang="en-US" b="1" dirty="0"/>
              <a:t>    : </a:t>
            </a:r>
            <a:r>
              <a:rPr lang="id-ID" b="1" dirty="0" smtClean="0"/>
              <a:t>Klungkung, 21 Mei </a:t>
            </a:r>
            <a:r>
              <a:rPr lang="id-ID" b="1" dirty="0" smtClean="0"/>
              <a:t>1991</a:t>
            </a:r>
          </a:p>
          <a:p>
            <a:pPr>
              <a:lnSpc>
                <a:spcPct val="200000"/>
              </a:lnSpc>
            </a:pPr>
            <a:r>
              <a:rPr lang="id-ID" b="1" dirty="0" smtClean="0"/>
              <a:t>Pendidikan	  : Fakultas Hukum Universitas Diponegoro, Semarang (2008)</a:t>
            </a:r>
          </a:p>
          <a:p>
            <a:pPr>
              <a:lnSpc>
                <a:spcPct val="200000"/>
              </a:lnSpc>
            </a:pPr>
            <a:r>
              <a:rPr lang="id-ID" b="1" dirty="0"/>
              <a:t>	</a:t>
            </a:r>
            <a:r>
              <a:rPr lang="id-ID" b="1" dirty="0" smtClean="0"/>
              <a:t>	    Magister Hukum Universitas Gadjah Mada, Yogyakarta (2013)</a:t>
            </a:r>
            <a:endParaRPr lang="en-US" b="1" dirty="0"/>
          </a:p>
          <a:p>
            <a:pPr>
              <a:lnSpc>
                <a:spcPct val="200000"/>
              </a:lnSpc>
            </a:pPr>
            <a:r>
              <a:rPr lang="en-US" b="1" dirty="0" err="1" smtClean="0"/>
              <a:t>Jabatan</a:t>
            </a:r>
            <a:r>
              <a:rPr lang="en-US" b="1" dirty="0" smtClean="0"/>
              <a:t>   </a:t>
            </a:r>
            <a:r>
              <a:rPr lang="id-ID" b="1" dirty="0" smtClean="0"/>
              <a:t>	  </a:t>
            </a:r>
            <a:r>
              <a:rPr lang="en-US" b="1" dirty="0" smtClean="0"/>
              <a:t>: </a:t>
            </a:r>
            <a:r>
              <a:rPr lang="id-ID" b="1" dirty="0" smtClean="0"/>
              <a:t>Auditor Kepegawaian Pertama</a:t>
            </a:r>
            <a:r>
              <a:rPr lang="en-US" b="1" dirty="0" smtClean="0"/>
              <a:t>    </a:t>
            </a:r>
            <a:endParaRPr lang="en-US" b="1" dirty="0"/>
          </a:p>
          <a:p>
            <a:pPr>
              <a:lnSpc>
                <a:spcPct val="200000"/>
              </a:lnSpc>
            </a:pPr>
            <a:r>
              <a:rPr lang="en-US" b="1" dirty="0" err="1" smtClean="0"/>
              <a:t>Hp</a:t>
            </a:r>
            <a:r>
              <a:rPr lang="en-US" b="1" dirty="0" smtClean="0"/>
              <a:t> </a:t>
            </a:r>
            <a:r>
              <a:rPr lang="en-US" b="1" dirty="0"/>
              <a:t>: </a:t>
            </a:r>
            <a:r>
              <a:rPr lang="en-US" b="1" dirty="0" smtClean="0"/>
              <a:t>08</a:t>
            </a:r>
            <a:r>
              <a:rPr lang="id-ID" b="1" dirty="0" smtClean="0"/>
              <a:t>2359212170</a:t>
            </a:r>
            <a:endParaRPr lang="en-US" b="1" dirty="0"/>
          </a:p>
        </p:txBody>
      </p:sp>
      <p:sp>
        <p:nvSpPr>
          <p:cNvPr id="22" name="TextBox 3"/>
          <p:cNvSpPr txBox="1">
            <a:spLocks noChangeArrowheads="1"/>
          </p:cNvSpPr>
          <p:nvPr/>
        </p:nvSpPr>
        <p:spPr bwMode="auto">
          <a:xfrm>
            <a:off x="357158" y="142852"/>
            <a:ext cx="1503362" cy="523875"/>
          </a:xfrm>
          <a:prstGeom prst="rect">
            <a:avLst/>
          </a:prstGeom>
          <a:noFill/>
          <a:ln w="9525">
            <a:noFill/>
            <a:miter lim="800000"/>
            <a:headEnd/>
            <a:tailEnd/>
          </a:ln>
        </p:spPr>
        <p:txBody>
          <a:bodyPr wrap="none">
            <a:spAutoFit/>
          </a:bodyPr>
          <a:lstStyle/>
          <a:p>
            <a:r>
              <a:rPr lang="en-US" sz="2800" b="1" dirty="0" err="1"/>
              <a:t>Biodata</a:t>
            </a:r>
            <a:endParaRPr lang="en-US" sz="2800" b="1" dirty="0"/>
          </a:p>
        </p:txBody>
      </p:sp>
      <p:sp>
        <p:nvSpPr>
          <p:cNvPr id="27" name="TextBox 26"/>
          <p:cNvSpPr txBox="1"/>
          <p:nvPr/>
        </p:nvSpPr>
        <p:spPr>
          <a:xfrm>
            <a:off x="5643570" y="428604"/>
            <a:ext cx="778226" cy="369332"/>
          </a:xfrm>
          <a:prstGeom prst="rect">
            <a:avLst/>
          </a:prstGeom>
          <a:noFill/>
        </p:spPr>
        <p:txBody>
          <a:bodyPr wrap="none" rtlCol="0">
            <a:spAutoFit/>
          </a:bodyPr>
          <a:lstStyle/>
          <a:p>
            <a:r>
              <a:rPr lang="en-US" b="1" dirty="0"/>
              <a:t>Status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472" y="1071546"/>
            <a:ext cx="8229600" cy="5214974"/>
          </a:xfrm>
          <a:prstGeom prst="rect">
            <a:avLst/>
          </a:prstGeom>
        </p:spPr>
        <p:txBody>
          <a:bodyPr>
            <a:normAutofit fontScale="70000" lnSpcReduction="20000"/>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CONTOH :   KATA KERJA JABATAN FUNGSIONAL UMUM</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 NON MANAJERIAL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Menabulasikan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Memasang</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Membuat</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Menyortir</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Mewawancarai</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Memindahkan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Menyimpan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Menyarankan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Menyusun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Mengagenda</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Mengantarkan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Memasang</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Memasukkan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Menyampaikan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Mengemudikan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Mencatat</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Membersihkan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Menghitung</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Mengeluarkan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Memeriksa</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Menyalin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Mengumpulkan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Menjalankan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Mengetik</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Menghimpun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Mengoperasikan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Menarik</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Menggandakan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Memberhentikan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Melayani</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Membubuhkan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Menganalisis</a:t>
            </a:r>
            <a:r>
              <a:rPr kumimoji="0" lang="id-ID" sz="3200" b="0" i="0" u="none" strike="noStrike" kern="0" cap="none" spc="0" normalizeH="0" baseline="0" noProof="0" dirty="0" smtClean="0">
                <a:ln>
                  <a:noFill/>
                </a:ln>
                <a:solidFill>
                  <a:schemeClr val="tx1"/>
                </a:solidFill>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Mengkompilasikan</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Mengolah</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Menggolongkan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Curved Connector 135"/>
          <p:cNvCxnSpPr/>
          <p:nvPr/>
        </p:nvCxnSpPr>
        <p:spPr>
          <a:xfrm rot="5400000">
            <a:off x="1626577" y="3021623"/>
            <a:ext cx="4343400" cy="2110154"/>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575241" y="6096001"/>
            <a:ext cx="3376246" cy="646331"/>
          </a:xfrm>
          <a:prstGeom prst="rect">
            <a:avLst/>
          </a:prstGeom>
          <a:solidFill>
            <a:schemeClr val="accent5">
              <a:lumMod val="20000"/>
              <a:lumOff val="80000"/>
            </a:schemeClr>
          </a:solidFill>
          <a:ln>
            <a:solidFill>
              <a:srgbClr val="0070C0"/>
            </a:solidFill>
          </a:ln>
        </p:spPr>
        <p:txBody>
          <a:bodyPr wrap="square" rtlCol="0">
            <a:spAutoFit/>
          </a:bodyPr>
          <a:lstStyle/>
          <a:p>
            <a:r>
              <a:rPr lang="en-US" dirty="0" err="1">
                <a:latin typeface="Calibri" pitchFamily="34" charset="0"/>
              </a:rPr>
              <a:t>Mengkaji</a:t>
            </a:r>
            <a:r>
              <a:rPr lang="en-US" dirty="0">
                <a:latin typeface="Calibri" pitchFamily="34" charset="0"/>
              </a:rPr>
              <a:t> PP </a:t>
            </a:r>
            <a:r>
              <a:rPr lang="en-US" dirty="0" err="1">
                <a:latin typeface="Calibri" pitchFamily="34" charset="0"/>
              </a:rPr>
              <a:t>tentang</a:t>
            </a:r>
            <a:r>
              <a:rPr lang="en-US" dirty="0">
                <a:latin typeface="Calibri" pitchFamily="34" charset="0"/>
              </a:rPr>
              <a:t> </a:t>
            </a:r>
            <a:r>
              <a:rPr lang="en-US" dirty="0" err="1">
                <a:latin typeface="Calibri" pitchFamily="34" charset="0"/>
              </a:rPr>
              <a:t>penilaian</a:t>
            </a:r>
            <a:r>
              <a:rPr lang="en-US" dirty="0">
                <a:latin typeface="Calibri" pitchFamily="34" charset="0"/>
              </a:rPr>
              <a:t> </a:t>
            </a:r>
            <a:r>
              <a:rPr lang="en-US" dirty="0" err="1">
                <a:latin typeface="Calibri" pitchFamily="34" charset="0"/>
              </a:rPr>
              <a:t>kinerja</a:t>
            </a:r>
            <a:endParaRPr lang="en-US" dirty="0">
              <a:latin typeface="Calibri" pitchFamily="34" charset="0"/>
            </a:endParaRPr>
          </a:p>
        </p:txBody>
      </p:sp>
      <p:sp>
        <p:nvSpPr>
          <p:cNvPr id="3" name="Rectangle 2"/>
          <p:cNvSpPr/>
          <p:nvPr/>
        </p:nvSpPr>
        <p:spPr>
          <a:xfrm>
            <a:off x="3446584" y="828144"/>
            <a:ext cx="2517532" cy="988529"/>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 BULANAN</a:t>
            </a:r>
            <a:endParaRPr lang="id-ID" dirty="0">
              <a:solidFill>
                <a:schemeClr val="tx1"/>
              </a:solidFill>
            </a:endParaRPr>
          </a:p>
        </p:txBody>
      </p:sp>
      <p:sp>
        <p:nvSpPr>
          <p:cNvPr id="4" name="Rectangle 3"/>
          <p:cNvSpPr/>
          <p:nvPr/>
        </p:nvSpPr>
        <p:spPr>
          <a:xfrm>
            <a:off x="6345114" y="828144"/>
            <a:ext cx="2517532" cy="1000657"/>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KEGIATAN HARIAN </a:t>
            </a:r>
            <a:endParaRPr lang="id-ID" dirty="0">
              <a:solidFill>
                <a:srgbClr val="000000"/>
              </a:solidFill>
            </a:endParaRPr>
          </a:p>
        </p:txBody>
      </p:sp>
      <p:sp>
        <p:nvSpPr>
          <p:cNvPr id="8" name="Hexagon 7"/>
          <p:cNvSpPr/>
          <p:nvPr/>
        </p:nvSpPr>
        <p:spPr>
          <a:xfrm>
            <a:off x="211016" y="826072"/>
            <a:ext cx="3071851" cy="982953"/>
          </a:xfrm>
          <a:prstGeom prst="hexagon">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100" dirty="0">
                <a:solidFill>
                  <a:srgbClr val="000000"/>
                </a:solidFill>
              </a:rPr>
              <a:t>SKP</a:t>
            </a:r>
            <a:endParaRPr lang="en-US" sz="2100" dirty="0">
              <a:solidFill>
                <a:srgbClr val="000000"/>
              </a:solidFill>
            </a:endParaRPr>
          </a:p>
          <a:p>
            <a:pPr algn="ctr"/>
            <a:r>
              <a:rPr lang="en-US" sz="1600" dirty="0">
                <a:solidFill>
                  <a:srgbClr val="000000"/>
                </a:solidFill>
              </a:rPr>
              <a:t>TAHUNAN</a:t>
            </a:r>
            <a:endParaRPr lang="id-ID" sz="2100" dirty="0">
              <a:solidFill>
                <a:srgbClr val="000000"/>
              </a:solidFill>
            </a:endParaRPr>
          </a:p>
        </p:txBody>
      </p:sp>
      <p:sp>
        <p:nvSpPr>
          <p:cNvPr id="7" name="Right Arrow 6"/>
          <p:cNvSpPr/>
          <p:nvPr/>
        </p:nvSpPr>
        <p:spPr>
          <a:xfrm>
            <a:off x="5978769" y="1066800"/>
            <a:ext cx="334108" cy="3810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152401"/>
            <a:ext cx="9064789" cy="461665"/>
          </a:xfrm>
          <a:prstGeom prst="rect">
            <a:avLst/>
          </a:prstGeom>
          <a:solidFill>
            <a:schemeClr val="accent2">
              <a:lumMod val="20000"/>
              <a:lumOff val="80000"/>
            </a:schemeClr>
          </a:solidFill>
        </p:spPr>
        <p:txBody>
          <a:bodyPr wrap="none" rtlCol="0">
            <a:spAutoFit/>
          </a:bodyPr>
          <a:lstStyle/>
          <a:p>
            <a:r>
              <a:rPr lang="en-US" sz="2400" dirty="0">
                <a:solidFill>
                  <a:srgbClr val="FF0000"/>
                </a:solidFill>
                <a:effectLst>
                  <a:outerShdw blurRad="38100" dist="38100" dir="2700000" algn="tl">
                    <a:srgbClr val="000000">
                      <a:alpha val="43137"/>
                    </a:srgbClr>
                  </a:outerShdw>
                </a:effectLst>
                <a:latin typeface="Calibri" pitchFamily="34" charset="0"/>
              </a:rPr>
              <a:t>CONTOH BREAKDOWN KEGIATAN TAHUNAN KE BULANAN DAN HARIAN</a:t>
            </a:r>
          </a:p>
        </p:txBody>
      </p:sp>
      <p:sp>
        <p:nvSpPr>
          <p:cNvPr id="10" name="TextBox 9"/>
          <p:cNvSpPr txBox="1"/>
          <p:nvPr/>
        </p:nvSpPr>
        <p:spPr>
          <a:xfrm>
            <a:off x="351693" y="2133600"/>
            <a:ext cx="2813538" cy="1200329"/>
          </a:xfrm>
          <a:prstGeom prst="rect">
            <a:avLst/>
          </a:prstGeom>
          <a:solidFill>
            <a:schemeClr val="bg1"/>
          </a:solidFill>
          <a:ln>
            <a:solidFill>
              <a:srgbClr val="0070C0"/>
            </a:solidFill>
          </a:ln>
        </p:spPr>
        <p:txBody>
          <a:bodyPr wrap="square" rtlCol="0">
            <a:spAutoFit/>
          </a:bodyPr>
          <a:lstStyle/>
          <a:p>
            <a:r>
              <a:rPr lang="en-US" dirty="0" err="1">
                <a:latin typeface="Calibri" pitchFamily="34" charset="0"/>
              </a:rPr>
              <a:t>Menyusun</a:t>
            </a:r>
            <a:r>
              <a:rPr lang="en-US" dirty="0">
                <a:latin typeface="Calibri" pitchFamily="34" charset="0"/>
              </a:rPr>
              <a:t> Draft </a:t>
            </a:r>
            <a:r>
              <a:rPr lang="en-US" dirty="0" err="1">
                <a:latin typeface="Calibri" pitchFamily="34" charset="0"/>
              </a:rPr>
              <a:t>Peraturan</a:t>
            </a:r>
            <a:r>
              <a:rPr lang="en-US" dirty="0">
                <a:latin typeface="Calibri" pitchFamily="34" charset="0"/>
              </a:rPr>
              <a:t> </a:t>
            </a:r>
            <a:r>
              <a:rPr lang="en-US" dirty="0" err="1">
                <a:latin typeface="Calibri" pitchFamily="34" charset="0"/>
              </a:rPr>
              <a:t>Kepala</a:t>
            </a:r>
            <a:r>
              <a:rPr lang="en-US" dirty="0">
                <a:latin typeface="Calibri" pitchFamily="34" charset="0"/>
              </a:rPr>
              <a:t> BKN </a:t>
            </a:r>
            <a:r>
              <a:rPr lang="en-US" dirty="0" err="1">
                <a:latin typeface="Calibri" pitchFamily="34" charset="0"/>
              </a:rPr>
              <a:t>tentang</a:t>
            </a:r>
            <a:r>
              <a:rPr lang="en-US" dirty="0">
                <a:latin typeface="Calibri" pitchFamily="34" charset="0"/>
              </a:rPr>
              <a:t> </a:t>
            </a:r>
            <a:r>
              <a:rPr lang="en-US" dirty="0" err="1">
                <a:latin typeface="Calibri" pitchFamily="34" charset="0"/>
              </a:rPr>
              <a:t>Pembayaran</a:t>
            </a:r>
            <a:r>
              <a:rPr lang="en-US" dirty="0">
                <a:latin typeface="Calibri" pitchFamily="34" charset="0"/>
              </a:rPr>
              <a:t> </a:t>
            </a:r>
            <a:r>
              <a:rPr lang="en-US" dirty="0" err="1">
                <a:latin typeface="Calibri" pitchFamily="34" charset="0"/>
              </a:rPr>
              <a:t>Tunjangan</a:t>
            </a:r>
            <a:r>
              <a:rPr lang="en-US" dirty="0">
                <a:latin typeface="Calibri" pitchFamily="34" charset="0"/>
              </a:rPr>
              <a:t> </a:t>
            </a:r>
            <a:r>
              <a:rPr lang="en-US" dirty="0" err="1">
                <a:latin typeface="Calibri" pitchFamily="34" charset="0"/>
              </a:rPr>
              <a:t>Kinerja</a:t>
            </a:r>
            <a:endParaRPr lang="en-US" dirty="0">
              <a:latin typeface="Calibri" pitchFamily="34" charset="0"/>
            </a:endParaRPr>
          </a:p>
        </p:txBody>
      </p:sp>
      <p:cxnSp>
        <p:nvCxnSpPr>
          <p:cNvPr id="13" name="Curved Connector 12"/>
          <p:cNvCxnSpPr>
            <a:cxnSpLocks/>
          </p:cNvCxnSpPr>
          <p:nvPr/>
        </p:nvCxnSpPr>
        <p:spPr>
          <a:xfrm>
            <a:off x="1764323" y="1828800"/>
            <a:ext cx="750277" cy="304800"/>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flipV="1">
            <a:off x="2954216" y="1828800"/>
            <a:ext cx="1899138" cy="1676400"/>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5029200"/>
            <a:ext cx="4090593" cy="923330"/>
          </a:xfrm>
          <a:prstGeom prst="rect">
            <a:avLst/>
          </a:prstGeom>
          <a:solidFill>
            <a:schemeClr val="bg1">
              <a:alpha val="68000"/>
            </a:schemeClr>
          </a:solidFill>
          <a:ln>
            <a:solidFill>
              <a:srgbClr val="0070C0"/>
            </a:solidFill>
          </a:ln>
        </p:spPr>
        <p:txBody>
          <a:bodyPr wrap="square" rtlCol="0">
            <a:spAutoFit/>
          </a:bodyPr>
          <a:lstStyle/>
          <a:p>
            <a:r>
              <a:rPr lang="en-US" dirty="0">
                <a:latin typeface="Calibri" pitchFamily="34" charset="0"/>
              </a:rPr>
              <a:t>(</a:t>
            </a:r>
            <a:r>
              <a:rPr lang="en-US" dirty="0" err="1">
                <a:latin typeface="Calibri" pitchFamily="34" charset="0"/>
              </a:rPr>
              <a:t>Februari</a:t>
            </a:r>
            <a:r>
              <a:rPr lang="en-US" dirty="0">
                <a:latin typeface="Calibri" pitchFamily="34" charset="0"/>
              </a:rPr>
              <a:t>) </a:t>
            </a:r>
          </a:p>
          <a:p>
            <a:r>
              <a:rPr lang="en-US" dirty="0" err="1">
                <a:latin typeface="Calibri" pitchFamily="34" charset="0"/>
              </a:rPr>
              <a:t>Melakukan</a:t>
            </a:r>
            <a:r>
              <a:rPr lang="en-US" dirty="0">
                <a:latin typeface="Calibri" pitchFamily="34" charset="0"/>
              </a:rPr>
              <a:t> </a:t>
            </a:r>
            <a:r>
              <a:rPr lang="en-US" dirty="0" err="1">
                <a:latin typeface="Calibri" pitchFamily="34" charset="0"/>
              </a:rPr>
              <a:t>kajian</a:t>
            </a:r>
            <a:r>
              <a:rPr lang="en-US" dirty="0">
                <a:latin typeface="Calibri" pitchFamily="34" charset="0"/>
              </a:rPr>
              <a:t> </a:t>
            </a:r>
            <a:r>
              <a:rPr lang="en-US" dirty="0" err="1">
                <a:latin typeface="Calibri" pitchFamily="34" charset="0"/>
              </a:rPr>
              <a:t>terhadap</a:t>
            </a:r>
            <a:r>
              <a:rPr lang="en-US" dirty="0">
                <a:latin typeface="Calibri" pitchFamily="34" charset="0"/>
              </a:rPr>
              <a:t> </a:t>
            </a:r>
            <a:r>
              <a:rPr lang="en-US" dirty="0" err="1">
                <a:latin typeface="Calibri" pitchFamily="34" charset="0"/>
              </a:rPr>
              <a:t>regulasi</a:t>
            </a:r>
            <a:r>
              <a:rPr lang="en-US" dirty="0">
                <a:latin typeface="Calibri" pitchFamily="34" charset="0"/>
              </a:rPr>
              <a:t> yang </a:t>
            </a:r>
            <a:r>
              <a:rPr lang="en-US" dirty="0" err="1">
                <a:latin typeface="Calibri" pitchFamily="34" charset="0"/>
              </a:rPr>
              <a:t>berhubungan</a:t>
            </a:r>
            <a:r>
              <a:rPr lang="en-US" dirty="0">
                <a:latin typeface="Calibri" pitchFamily="34" charset="0"/>
              </a:rPr>
              <a:t> </a:t>
            </a:r>
            <a:r>
              <a:rPr lang="en-US" dirty="0" err="1">
                <a:latin typeface="Calibri" pitchFamily="34" charset="0"/>
              </a:rPr>
              <a:t>dengan</a:t>
            </a:r>
            <a:r>
              <a:rPr lang="en-US" dirty="0">
                <a:latin typeface="Calibri" pitchFamily="34" charset="0"/>
              </a:rPr>
              <a:t> </a:t>
            </a:r>
            <a:r>
              <a:rPr lang="en-US" dirty="0" err="1">
                <a:latin typeface="Calibri" pitchFamily="34" charset="0"/>
              </a:rPr>
              <a:t>tunjangan</a:t>
            </a:r>
            <a:r>
              <a:rPr lang="en-US" dirty="0">
                <a:latin typeface="Calibri" pitchFamily="34" charset="0"/>
              </a:rPr>
              <a:t> </a:t>
            </a:r>
            <a:r>
              <a:rPr lang="en-US" dirty="0" err="1">
                <a:latin typeface="Calibri" pitchFamily="34" charset="0"/>
              </a:rPr>
              <a:t>Kinerja</a:t>
            </a:r>
            <a:endParaRPr lang="en-US" dirty="0">
              <a:latin typeface="Calibri" pitchFamily="34" charset="0"/>
            </a:endParaRPr>
          </a:p>
        </p:txBody>
      </p:sp>
      <p:cxnSp>
        <p:nvCxnSpPr>
          <p:cNvPr id="23" name="Curved Connector 22"/>
          <p:cNvCxnSpPr/>
          <p:nvPr/>
        </p:nvCxnSpPr>
        <p:spPr>
          <a:xfrm rot="5400000">
            <a:off x="2370992" y="2623039"/>
            <a:ext cx="3276600" cy="1688123"/>
          </a:xfrm>
          <a:prstGeom prst="curvedConnector3">
            <a:avLst>
              <a:gd name="adj1" fmla="val 4130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6200000" flipH="1">
            <a:off x="457202" y="3516923"/>
            <a:ext cx="914397" cy="281354"/>
          </a:xfrm>
          <a:prstGeom prst="curvedConnector3">
            <a:avLst>
              <a:gd name="adj1" fmla="val 64286"/>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37"/>
          <p:cNvCxnSpPr/>
          <p:nvPr/>
        </p:nvCxnSpPr>
        <p:spPr>
          <a:xfrm rot="16200000" flipH="1">
            <a:off x="-97211" y="4000994"/>
            <a:ext cx="1898074" cy="296885"/>
          </a:xfrm>
          <a:prstGeom prst="curvedConnector3">
            <a:avLst>
              <a:gd name="adj1" fmla="val 50000"/>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86400" y="2328446"/>
            <a:ext cx="3376246" cy="338554"/>
          </a:xfrm>
          <a:prstGeom prst="rect">
            <a:avLst/>
          </a:prstGeom>
          <a:solidFill>
            <a:schemeClr val="bg1"/>
          </a:solidFill>
          <a:ln>
            <a:solidFill>
              <a:srgbClr val="0070C0"/>
            </a:solidFill>
          </a:ln>
        </p:spPr>
        <p:txBody>
          <a:bodyPr wrap="square" rtlCol="0">
            <a:spAutoFit/>
          </a:bodyPr>
          <a:lstStyle/>
          <a:p>
            <a:r>
              <a:rPr lang="en-US" sz="1600" dirty="0" err="1">
                <a:latin typeface="Calibri" pitchFamily="34" charset="0"/>
              </a:rPr>
              <a:t>Mempelajari</a:t>
            </a:r>
            <a:r>
              <a:rPr lang="en-US" sz="1600" dirty="0">
                <a:latin typeface="Calibri" pitchFamily="34" charset="0"/>
              </a:rPr>
              <a:t> </a:t>
            </a:r>
            <a:r>
              <a:rPr lang="en-US" sz="1600" dirty="0" err="1">
                <a:latin typeface="Calibri" pitchFamily="34" charset="0"/>
              </a:rPr>
              <a:t>buku-buku</a:t>
            </a:r>
            <a:r>
              <a:rPr lang="en-US" sz="1600" dirty="0">
                <a:latin typeface="Calibri" pitchFamily="34" charset="0"/>
              </a:rPr>
              <a:t> </a:t>
            </a:r>
            <a:r>
              <a:rPr lang="en-US" sz="1600" dirty="0" err="1">
                <a:latin typeface="Calibri" pitchFamily="34" charset="0"/>
              </a:rPr>
              <a:t>referensi</a:t>
            </a:r>
            <a:r>
              <a:rPr lang="en-US" sz="1600" dirty="0">
                <a:latin typeface="Calibri" pitchFamily="34" charset="0"/>
              </a:rPr>
              <a:t>  A</a:t>
            </a:r>
          </a:p>
        </p:txBody>
      </p:sp>
      <p:sp>
        <p:nvSpPr>
          <p:cNvPr id="55" name="TextBox 54"/>
          <p:cNvSpPr txBox="1"/>
          <p:nvPr/>
        </p:nvSpPr>
        <p:spPr>
          <a:xfrm>
            <a:off x="5486400" y="3200400"/>
            <a:ext cx="3376246" cy="338554"/>
          </a:xfrm>
          <a:prstGeom prst="rect">
            <a:avLst/>
          </a:prstGeom>
          <a:solidFill>
            <a:schemeClr val="bg1"/>
          </a:solidFill>
          <a:ln>
            <a:solidFill>
              <a:srgbClr val="0070C0"/>
            </a:solidFill>
          </a:ln>
        </p:spPr>
        <p:txBody>
          <a:bodyPr wrap="square" rtlCol="0">
            <a:spAutoFit/>
          </a:bodyPr>
          <a:lstStyle/>
          <a:p>
            <a:r>
              <a:rPr lang="en-US" sz="1600" dirty="0" err="1">
                <a:latin typeface="Calibri" pitchFamily="34" charset="0"/>
              </a:rPr>
              <a:t>Membuat</a:t>
            </a:r>
            <a:r>
              <a:rPr lang="en-US" sz="1600" dirty="0">
                <a:latin typeface="Calibri" pitchFamily="34" charset="0"/>
              </a:rPr>
              <a:t> resume </a:t>
            </a:r>
            <a:r>
              <a:rPr lang="en-US" sz="1600" dirty="0" err="1">
                <a:latin typeface="Calibri" pitchFamily="34" charset="0"/>
              </a:rPr>
              <a:t>buku</a:t>
            </a:r>
            <a:r>
              <a:rPr lang="en-US" sz="1600" dirty="0">
                <a:latin typeface="Calibri" pitchFamily="34" charset="0"/>
              </a:rPr>
              <a:t> </a:t>
            </a:r>
            <a:r>
              <a:rPr lang="en-US" sz="1600" dirty="0" err="1">
                <a:latin typeface="Calibri" pitchFamily="34" charset="0"/>
              </a:rPr>
              <a:t>referensi</a:t>
            </a:r>
            <a:r>
              <a:rPr lang="en-US" sz="1600" dirty="0">
                <a:latin typeface="Calibri" pitchFamily="34" charset="0"/>
              </a:rPr>
              <a:t> A</a:t>
            </a:r>
          </a:p>
        </p:txBody>
      </p:sp>
      <p:sp>
        <p:nvSpPr>
          <p:cNvPr id="56" name="TextBox 55"/>
          <p:cNvSpPr txBox="1"/>
          <p:nvPr/>
        </p:nvSpPr>
        <p:spPr>
          <a:xfrm>
            <a:off x="5691554" y="5334000"/>
            <a:ext cx="3376246" cy="646331"/>
          </a:xfrm>
          <a:prstGeom prst="rect">
            <a:avLst/>
          </a:prstGeom>
          <a:solidFill>
            <a:schemeClr val="bg1"/>
          </a:solidFill>
          <a:ln>
            <a:solidFill>
              <a:srgbClr val="0070C0"/>
            </a:solidFill>
          </a:ln>
        </p:spPr>
        <p:txBody>
          <a:bodyPr wrap="square" rtlCol="0">
            <a:spAutoFit/>
          </a:bodyPr>
          <a:lstStyle/>
          <a:p>
            <a:r>
              <a:rPr lang="en-US" dirty="0" err="1">
                <a:latin typeface="Calibri" pitchFamily="34" charset="0"/>
              </a:rPr>
              <a:t>Mengkaji</a:t>
            </a:r>
            <a:r>
              <a:rPr lang="en-US" dirty="0">
                <a:latin typeface="Calibri" pitchFamily="34" charset="0"/>
              </a:rPr>
              <a:t> PP </a:t>
            </a:r>
            <a:r>
              <a:rPr lang="en-US" dirty="0" err="1">
                <a:latin typeface="Calibri" pitchFamily="34" charset="0"/>
              </a:rPr>
              <a:t>tentang</a:t>
            </a:r>
            <a:r>
              <a:rPr lang="en-US" dirty="0">
                <a:latin typeface="Calibri" pitchFamily="34" charset="0"/>
              </a:rPr>
              <a:t> </a:t>
            </a:r>
            <a:r>
              <a:rPr lang="en-US" dirty="0" err="1">
                <a:latin typeface="Calibri" pitchFamily="34" charset="0"/>
              </a:rPr>
              <a:t>penilaian</a:t>
            </a:r>
            <a:r>
              <a:rPr lang="en-US" dirty="0">
                <a:latin typeface="Calibri" pitchFamily="34" charset="0"/>
              </a:rPr>
              <a:t> </a:t>
            </a:r>
            <a:r>
              <a:rPr lang="en-US" dirty="0" err="1">
                <a:latin typeface="Calibri" pitchFamily="34" charset="0"/>
              </a:rPr>
              <a:t>kinerja</a:t>
            </a:r>
            <a:endParaRPr lang="en-US" dirty="0">
              <a:latin typeface="Calibri" pitchFamily="34" charset="0"/>
            </a:endParaRPr>
          </a:p>
        </p:txBody>
      </p:sp>
      <p:sp>
        <p:nvSpPr>
          <p:cNvPr id="57" name="TextBox 56"/>
          <p:cNvSpPr txBox="1"/>
          <p:nvPr/>
        </p:nvSpPr>
        <p:spPr>
          <a:xfrm>
            <a:off x="5486400" y="4497181"/>
            <a:ext cx="3376246" cy="646331"/>
          </a:xfrm>
          <a:prstGeom prst="rect">
            <a:avLst/>
          </a:prstGeom>
          <a:solidFill>
            <a:schemeClr val="bg1"/>
          </a:solidFill>
          <a:ln>
            <a:solidFill>
              <a:srgbClr val="0070C0"/>
            </a:solidFill>
          </a:ln>
        </p:spPr>
        <p:txBody>
          <a:bodyPr wrap="square" rtlCol="0">
            <a:spAutoFit/>
          </a:bodyPr>
          <a:lstStyle/>
          <a:p>
            <a:r>
              <a:rPr lang="en-US" dirty="0" err="1">
                <a:latin typeface="Calibri" pitchFamily="34" charset="0"/>
              </a:rPr>
              <a:t>Melakukan</a:t>
            </a:r>
            <a:r>
              <a:rPr lang="en-US" dirty="0">
                <a:latin typeface="Calibri" pitchFamily="34" charset="0"/>
              </a:rPr>
              <a:t> </a:t>
            </a:r>
            <a:r>
              <a:rPr lang="en-US" dirty="0" err="1">
                <a:latin typeface="Calibri" pitchFamily="34" charset="0"/>
              </a:rPr>
              <a:t>kajian</a:t>
            </a:r>
            <a:r>
              <a:rPr lang="en-US" dirty="0">
                <a:latin typeface="Calibri" pitchFamily="34" charset="0"/>
              </a:rPr>
              <a:t> PP </a:t>
            </a:r>
            <a:r>
              <a:rPr lang="en-US" dirty="0" err="1">
                <a:latin typeface="Calibri" pitchFamily="34" charset="0"/>
              </a:rPr>
              <a:t>tentang</a:t>
            </a:r>
            <a:r>
              <a:rPr lang="en-US" dirty="0">
                <a:latin typeface="Calibri" pitchFamily="34" charset="0"/>
              </a:rPr>
              <a:t> </a:t>
            </a:r>
            <a:r>
              <a:rPr lang="en-US" dirty="0" err="1">
                <a:latin typeface="Calibri" pitchFamily="34" charset="0"/>
              </a:rPr>
              <a:t>Disiplin</a:t>
            </a:r>
            <a:endParaRPr lang="en-US" dirty="0">
              <a:latin typeface="Calibri" pitchFamily="34" charset="0"/>
            </a:endParaRPr>
          </a:p>
        </p:txBody>
      </p:sp>
      <p:sp>
        <p:nvSpPr>
          <p:cNvPr id="58" name="TextBox 57"/>
          <p:cNvSpPr txBox="1"/>
          <p:nvPr/>
        </p:nvSpPr>
        <p:spPr>
          <a:xfrm>
            <a:off x="5486400" y="2743200"/>
            <a:ext cx="3376246" cy="338554"/>
          </a:xfrm>
          <a:prstGeom prst="rect">
            <a:avLst/>
          </a:prstGeom>
          <a:solidFill>
            <a:schemeClr val="bg1"/>
          </a:solidFill>
          <a:ln>
            <a:solidFill>
              <a:srgbClr val="0070C0"/>
            </a:solidFill>
          </a:ln>
        </p:spPr>
        <p:txBody>
          <a:bodyPr wrap="square" rtlCol="0">
            <a:spAutoFit/>
          </a:bodyPr>
          <a:lstStyle/>
          <a:p>
            <a:r>
              <a:rPr lang="en-US" sz="1600" dirty="0" err="1">
                <a:latin typeface="Calibri" pitchFamily="34" charset="0"/>
              </a:rPr>
              <a:t>Mempelajari</a:t>
            </a:r>
            <a:r>
              <a:rPr lang="en-US" sz="1600" dirty="0">
                <a:latin typeface="Calibri" pitchFamily="34" charset="0"/>
              </a:rPr>
              <a:t> </a:t>
            </a:r>
            <a:r>
              <a:rPr lang="en-US" sz="1600" dirty="0" err="1">
                <a:latin typeface="Calibri" pitchFamily="34" charset="0"/>
              </a:rPr>
              <a:t>buku-buku</a:t>
            </a:r>
            <a:r>
              <a:rPr lang="en-US" sz="1600" dirty="0">
                <a:latin typeface="Calibri" pitchFamily="34" charset="0"/>
              </a:rPr>
              <a:t> </a:t>
            </a:r>
            <a:r>
              <a:rPr lang="en-US" sz="1600" dirty="0" err="1">
                <a:latin typeface="Calibri" pitchFamily="34" charset="0"/>
              </a:rPr>
              <a:t>referensi</a:t>
            </a:r>
            <a:r>
              <a:rPr lang="en-US" sz="1600" dirty="0">
                <a:latin typeface="Calibri" pitchFamily="34" charset="0"/>
              </a:rPr>
              <a:t> B</a:t>
            </a:r>
          </a:p>
        </p:txBody>
      </p:sp>
      <p:sp>
        <p:nvSpPr>
          <p:cNvPr id="59" name="TextBox 58"/>
          <p:cNvSpPr txBox="1"/>
          <p:nvPr/>
        </p:nvSpPr>
        <p:spPr>
          <a:xfrm>
            <a:off x="5486400" y="3590512"/>
            <a:ext cx="3376246" cy="338554"/>
          </a:xfrm>
          <a:prstGeom prst="rect">
            <a:avLst/>
          </a:prstGeom>
          <a:solidFill>
            <a:schemeClr val="bg1"/>
          </a:solidFill>
          <a:ln>
            <a:solidFill>
              <a:srgbClr val="0070C0"/>
            </a:solidFill>
          </a:ln>
        </p:spPr>
        <p:txBody>
          <a:bodyPr wrap="square" rtlCol="0">
            <a:spAutoFit/>
          </a:bodyPr>
          <a:lstStyle/>
          <a:p>
            <a:r>
              <a:rPr lang="en-US" sz="1600" dirty="0" err="1">
                <a:latin typeface="Calibri" pitchFamily="34" charset="0"/>
              </a:rPr>
              <a:t>Membuat</a:t>
            </a:r>
            <a:r>
              <a:rPr lang="en-US" sz="1600" dirty="0">
                <a:latin typeface="Calibri" pitchFamily="34" charset="0"/>
              </a:rPr>
              <a:t> resume </a:t>
            </a:r>
            <a:r>
              <a:rPr lang="en-US" sz="1600" dirty="0" err="1">
                <a:latin typeface="Calibri" pitchFamily="34" charset="0"/>
              </a:rPr>
              <a:t>buku</a:t>
            </a:r>
            <a:r>
              <a:rPr lang="en-US" sz="1600" dirty="0">
                <a:latin typeface="Calibri" pitchFamily="34" charset="0"/>
              </a:rPr>
              <a:t> </a:t>
            </a:r>
            <a:r>
              <a:rPr lang="en-US" sz="1600" dirty="0" err="1">
                <a:latin typeface="Calibri" pitchFamily="34" charset="0"/>
              </a:rPr>
              <a:t>referensi</a:t>
            </a:r>
            <a:r>
              <a:rPr lang="en-US" sz="1600" dirty="0">
                <a:latin typeface="Calibri" pitchFamily="34" charset="0"/>
              </a:rPr>
              <a:t> B</a:t>
            </a:r>
          </a:p>
        </p:txBody>
      </p:sp>
      <p:sp>
        <p:nvSpPr>
          <p:cNvPr id="62" name="Right Arrow 61"/>
          <p:cNvSpPr/>
          <p:nvPr/>
        </p:nvSpPr>
        <p:spPr>
          <a:xfrm rot="5626724">
            <a:off x="6967171" y="1919654"/>
            <a:ext cx="361950" cy="3516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626724">
            <a:off x="7299444" y="1917017"/>
            <a:ext cx="361950" cy="3516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5626724">
            <a:off x="7651136" y="1922291"/>
            <a:ext cx="361950" cy="35169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flipV="1">
            <a:off x="4994031" y="2667000"/>
            <a:ext cx="492369" cy="1295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994031" y="2971800"/>
            <a:ext cx="492369"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000628" y="3429000"/>
            <a:ext cx="492369" cy="5165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5000628" y="4857760"/>
            <a:ext cx="481407" cy="5813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000628" y="5857892"/>
            <a:ext cx="503332" cy="4092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000628" y="5643578"/>
            <a:ext cx="686561" cy="1663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7961" y="3505201"/>
            <a:ext cx="3976408" cy="1200329"/>
          </a:xfrm>
          <a:prstGeom prst="rect">
            <a:avLst/>
          </a:prstGeom>
          <a:solidFill>
            <a:schemeClr val="bg2">
              <a:alpha val="81000"/>
            </a:schemeClr>
          </a:solidFill>
          <a:ln>
            <a:solidFill>
              <a:srgbClr val="0070C0"/>
            </a:solidFill>
          </a:ln>
        </p:spPr>
        <p:txBody>
          <a:bodyPr wrap="square" rtlCol="0">
            <a:spAutoFit/>
          </a:bodyPr>
          <a:lstStyle/>
          <a:p>
            <a:r>
              <a:rPr lang="en-US" dirty="0">
                <a:latin typeface="Calibri" pitchFamily="34" charset="0"/>
              </a:rPr>
              <a:t>(</a:t>
            </a:r>
            <a:r>
              <a:rPr lang="en-US" dirty="0" err="1">
                <a:latin typeface="Calibri" pitchFamily="34" charset="0"/>
              </a:rPr>
              <a:t>Januari</a:t>
            </a:r>
            <a:r>
              <a:rPr lang="en-US" dirty="0">
                <a:latin typeface="Calibri" pitchFamily="34" charset="0"/>
              </a:rPr>
              <a:t>) </a:t>
            </a:r>
          </a:p>
          <a:p>
            <a:r>
              <a:rPr lang="en-US" dirty="0" err="1">
                <a:latin typeface="Calibri" pitchFamily="34" charset="0"/>
              </a:rPr>
              <a:t>Melakukan</a:t>
            </a:r>
            <a:r>
              <a:rPr lang="en-US" dirty="0">
                <a:latin typeface="Calibri" pitchFamily="34" charset="0"/>
              </a:rPr>
              <a:t> </a:t>
            </a:r>
            <a:r>
              <a:rPr lang="en-US" dirty="0" err="1">
                <a:latin typeface="Calibri" pitchFamily="34" charset="0"/>
              </a:rPr>
              <a:t>kajian</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analisis</a:t>
            </a:r>
            <a:r>
              <a:rPr lang="en-US" dirty="0">
                <a:latin typeface="Calibri" pitchFamily="34" charset="0"/>
              </a:rPr>
              <a:t> </a:t>
            </a:r>
            <a:r>
              <a:rPr lang="en-US" dirty="0" err="1">
                <a:latin typeface="Calibri" pitchFamily="34" charset="0"/>
              </a:rPr>
              <a:t>tentang</a:t>
            </a:r>
            <a:r>
              <a:rPr lang="en-US" dirty="0">
                <a:latin typeface="Calibri" pitchFamily="34" charset="0"/>
              </a:rPr>
              <a:t> </a:t>
            </a:r>
            <a:r>
              <a:rPr lang="en-US" dirty="0" err="1">
                <a:latin typeface="Calibri" pitchFamily="34" charset="0"/>
              </a:rPr>
              <a:t>aspek-aspek</a:t>
            </a:r>
            <a:r>
              <a:rPr lang="en-US" dirty="0">
                <a:latin typeface="Calibri" pitchFamily="34" charset="0"/>
              </a:rPr>
              <a:t> </a:t>
            </a:r>
            <a:r>
              <a:rPr lang="en-US" dirty="0" err="1">
                <a:latin typeface="Calibri" pitchFamily="34" charset="0"/>
              </a:rPr>
              <a:t>terkait</a:t>
            </a:r>
            <a:r>
              <a:rPr lang="en-US" dirty="0">
                <a:latin typeface="Calibri" pitchFamily="34" charset="0"/>
              </a:rPr>
              <a:t> </a:t>
            </a:r>
            <a:r>
              <a:rPr lang="en-US" dirty="0" err="1">
                <a:latin typeface="Calibri" pitchFamily="34" charset="0"/>
              </a:rPr>
              <a:t>pembayaran</a:t>
            </a:r>
            <a:r>
              <a:rPr lang="en-US" dirty="0">
                <a:latin typeface="Calibri" pitchFamily="34" charset="0"/>
              </a:rPr>
              <a:t> </a:t>
            </a:r>
            <a:r>
              <a:rPr lang="en-US" dirty="0" err="1">
                <a:latin typeface="Calibri" pitchFamily="34" charset="0"/>
              </a:rPr>
              <a:t>kompensasi</a:t>
            </a:r>
            <a:endParaRPr lang="en-US" dirty="0">
              <a:latin typeface="Calibri" pitchFamily="34" charset="0"/>
            </a:endParaRPr>
          </a:p>
        </p:txBody>
      </p:sp>
      <p:sp>
        <p:nvSpPr>
          <p:cNvPr id="129" name="TextBox 128"/>
          <p:cNvSpPr txBox="1"/>
          <p:nvPr/>
        </p:nvSpPr>
        <p:spPr>
          <a:xfrm>
            <a:off x="773723" y="6135470"/>
            <a:ext cx="4220308" cy="646331"/>
          </a:xfrm>
          <a:prstGeom prst="rect">
            <a:avLst/>
          </a:prstGeom>
          <a:solidFill>
            <a:schemeClr val="bg1"/>
          </a:solidFill>
          <a:ln>
            <a:solidFill>
              <a:srgbClr val="0070C0"/>
            </a:solidFill>
          </a:ln>
        </p:spPr>
        <p:txBody>
          <a:bodyPr wrap="square" rtlCol="0">
            <a:spAutoFit/>
          </a:bodyPr>
          <a:lstStyle/>
          <a:p>
            <a:r>
              <a:rPr lang="en-US" dirty="0">
                <a:latin typeface="Calibri" pitchFamily="34" charset="0"/>
              </a:rPr>
              <a:t>(</a:t>
            </a:r>
            <a:r>
              <a:rPr lang="en-US" dirty="0" err="1">
                <a:latin typeface="Calibri" pitchFamily="34" charset="0"/>
              </a:rPr>
              <a:t>Maret</a:t>
            </a:r>
            <a:r>
              <a:rPr lang="en-US" dirty="0">
                <a:latin typeface="Calibri" pitchFamily="34" charset="0"/>
              </a:rPr>
              <a:t>) </a:t>
            </a:r>
          </a:p>
          <a:p>
            <a:r>
              <a:rPr lang="en-US" dirty="0" err="1">
                <a:latin typeface="Calibri" pitchFamily="34" charset="0"/>
              </a:rPr>
              <a:t>Menyusun</a:t>
            </a:r>
            <a:r>
              <a:rPr lang="en-US" dirty="0">
                <a:latin typeface="Calibri" pitchFamily="34" charset="0"/>
              </a:rPr>
              <a:t> draft …..</a:t>
            </a:r>
          </a:p>
        </p:txBody>
      </p:sp>
      <p:cxnSp>
        <p:nvCxnSpPr>
          <p:cNvPr id="130" name="Curved Connector 37"/>
          <p:cNvCxnSpPr/>
          <p:nvPr/>
        </p:nvCxnSpPr>
        <p:spPr>
          <a:xfrm rot="16200000" flipH="1">
            <a:off x="-925733" y="4759180"/>
            <a:ext cx="3258235" cy="140676"/>
          </a:xfrm>
          <a:prstGeom prst="curvedConnector2">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59" idx="1"/>
          </p:cNvCxnSpPr>
          <p:nvPr/>
        </p:nvCxnSpPr>
        <p:spPr>
          <a:xfrm flipV="1">
            <a:off x="5072066" y="3759789"/>
            <a:ext cx="414334" cy="978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467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6096000" cy="400110"/>
          </a:xfrm>
          <a:prstGeom prst="rect">
            <a:avLst/>
          </a:prstGeom>
          <a:noFill/>
        </p:spPr>
        <p:txBody>
          <a:bodyPr wrap="square" rtlCol="0">
            <a:spAutoFit/>
          </a:bodyPr>
          <a:lstStyle/>
          <a:p>
            <a:r>
              <a:rPr lang="id-ID" sz="2000" b="1" dirty="0"/>
              <a:t>SKP PEJABAT FUNGSIONAL </a:t>
            </a:r>
          </a:p>
        </p:txBody>
      </p:sp>
      <p:sp>
        <p:nvSpPr>
          <p:cNvPr id="5" name="Rectangle 4"/>
          <p:cNvSpPr/>
          <p:nvPr/>
        </p:nvSpPr>
        <p:spPr>
          <a:xfrm>
            <a:off x="414868" y="1600200"/>
            <a:ext cx="8354396" cy="115146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t>Penyusunan SKP bagi pejabat fungsional, kegiatan tugas jabatannya disesuaikan dengan butir-butir kegiatan berdasarkan peraturan perundang-undangan yang mengatur tentang jabatan fungsional tertentu</a:t>
            </a:r>
          </a:p>
        </p:txBody>
      </p:sp>
      <p:sp>
        <p:nvSpPr>
          <p:cNvPr id="6" name="Rectangle 5"/>
          <p:cNvSpPr/>
          <p:nvPr/>
        </p:nvSpPr>
        <p:spPr>
          <a:xfrm>
            <a:off x="423334" y="3124200"/>
            <a:ext cx="8348134" cy="1600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t>Angka Kredit</a:t>
            </a:r>
          </a:p>
          <a:p>
            <a:pPr algn="just"/>
            <a:r>
              <a:rPr lang="id-ID" dirty="0"/>
              <a:t>Satuan nilai dari tiap butir kegiatan dan/atau akumulasi nilai butir-butir kegiatan yang harus dicapai oleh seorang pejabat fungsional dalam rangka pembinaan karier yang bersangkutan, ditetapkan dengan jumlah angka kredit yang akan dicapai</a:t>
            </a:r>
          </a:p>
        </p:txBody>
      </p:sp>
      <p:sp>
        <p:nvSpPr>
          <p:cNvPr id="7" name="Rectangle 6"/>
          <p:cNvSpPr/>
          <p:nvPr/>
        </p:nvSpPr>
        <p:spPr>
          <a:xfrm>
            <a:off x="414867" y="5105400"/>
            <a:ext cx="8348134"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t>SKP bagi pejabat fungsional tertentu adalah  target angka kredit yang akan dicapai dalam 1 tahun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08"/>
            <a:ext cx="9144000" cy="762000"/>
          </a:xfrm>
          <a:solidFill>
            <a:schemeClr val="tx2">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r>
              <a:rPr lang="en-US" b="1" dirty="0" err="1">
                <a:solidFill>
                  <a:srgbClr val="FFC000"/>
                </a:solidFill>
                <a:effectLst>
                  <a:outerShdw blurRad="38100" dist="38100" dir="2700000" algn="tl">
                    <a:srgbClr val="000000">
                      <a:alpha val="43137"/>
                    </a:srgbClr>
                  </a:outerShdw>
                </a:effectLst>
              </a:rPr>
              <a:t>Catatan</a:t>
            </a:r>
            <a:r>
              <a:rPr lang="en-US" b="1" dirty="0">
                <a:solidFill>
                  <a:srgbClr val="FFC000"/>
                </a:solidFill>
                <a:effectLst>
                  <a:outerShdw blurRad="38100" dist="38100" dir="2700000" algn="tl">
                    <a:srgbClr val="000000">
                      <a:alpha val="43137"/>
                    </a:srgbClr>
                  </a:outerShdw>
                </a:effectLst>
              </a:rPr>
              <a:t> </a:t>
            </a:r>
            <a:r>
              <a:rPr lang="en-US" b="1" dirty="0" err="1">
                <a:solidFill>
                  <a:srgbClr val="FFC000"/>
                </a:solidFill>
                <a:effectLst>
                  <a:outerShdw blurRad="38100" dist="38100" dir="2700000" algn="tl">
                    <a:srgbClr val="000000">
                      <a:alpha val="43137"/>
                    </a:srgbClr>
                  </a:outerShdw>
                </a:effectLst>
              </a:rPr>
              <a:t>Khusus</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686800" cy="2133600"/>
          </a:xfrm>
        </p:spPr>
        <p:txBody>
          <a:bodyPr>
            <a:normAutofit/>
          </a:bodyPr>
          <a:lstStyle/>
          <a:p>
            <a:endParaRPr lang="en-US" sz="2000" dirty="0"/>
          </a:p>
          <a:p>
            <a:pPr>
              <a:buNone/>
            </a:pPr>
            <a:endParaRPr lang="en-US" sz="2400" dirty="0"/>
          </a:p>
        </p:txBody>
      </p:sp>
      <p:sp>
        <p:nvSpPr>
          <p:cNvPr id="5" name="Content Placeholder 2"/>
          <p:cNvSpPr txBox="1">
            <a:spLocks/>
          </p:cNvSpPr>
          <p:nvPr/>
        </p:nvSpPr>
        <p:spPr>
          <a:xfrm>
            <a:off x="76200" y="1143000"/>
            <a:ext cx="8229600" cy="4572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100" b="0" i="0" u="none" strike="noStrike" kern="1200" cap="none" spc="0" normalizeH="0" baseline="0" noProof="0" dirty="0">
                <a:ln>
                  <a:noFill/>
                </a:ln>
                <a:solidFill>
                  <a:schemeClr val="tx1"/>
                </a:solidFill>
                <a:effectLst/>
                <a:uLnTx/>
                <a:uFillTx/>
                <a:latin typeface="+mn-lt"/>
                <a:ea typeface="+mn-ea"/>
                <a:cs typeface="+mn-cs"/>
              </a:rPr>
              <a:t>SKP yang telah disusun hrs disetujui &amp; ditetapkan oleh</a:t>
            </a:r>
            <a:r>
              <a:rPr kumimoji="0" lang="id-ID" sz="3100" b="0" i="0" u="none" strike="noStrike" kern="1200" cap="none" spc="0" normalizeH="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id-ID" sz="3100" dirty="0"/>
              <a:t>	</a:t>
            </a:r>
            <a:r>
              <a:rPr kumimoji="0" lang="id-ID" sz="3100" b="0" i="0" u="none" strike="noStrike" kern="1200" cap="none" spc="0" normalizeH="0" noProof="0" dirty="0">
                <a:ln>
                  <a:noFill/>
                </a:ln>
                <a:solidFill>
                  <a:schemeClr val="tx1"/>
                </a:solidFill>
                <a:effectLst/>
                <a:uLnTx/>
                <a:uFillTx/>
                <a:latin typeface="+mn-lt"/>
                <a:ea typeface="+mn-ea"/>
                <a:cs typeface="+mn-cs"/>
              </a:rPr>
              <a:t>Pejabat Penilai sbg kontrak kerja</a:t>
            </a:r>
            <a:endParaRPr kumimoji="0" lang="id-ID" sz="3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err="1">
                <a:ln>
                  <a:noFill/>
                </a:ln>
                <a:solidFill>
                  <a:schemeClr val="tx1"/>
                </a:solidFill>
                <a:effectLst/>
                <a:uLnTx/>
                <a:uFillTx/>
                <a:latin typeface="+mn-lt"/>
                <a:ea typeface="+mn-ea"/>
                <a:cs typeface="+mn-cs"/>
              </a:rPr>
              <a:t>Penyusunan</a:t>
            </a:r>
            <a:r>
              <a:rPr kumimoji="0" lang="en-US" sz="3100" b="0" i="0" u="none" strike="noStrike" kern="1200" cap="none" spc="0" normalizeH="0" baseline="0" noProof="0" dirty="0">
                <a:ln>
                  <a:noFill/>
                </a:ln>
                <a:solidFill>
                  <a:schemeClr val="tx1"/>
                </a:solidFill>
                <a:effectLst/>
                <a:uLnTx/>
                <a:uFillTx/>
                <a:latin typeface="+mn-lt"/>
                <a:ea typeface="+mn-ea"/>
                <a:cs typeface="+mn-cs"/>
              </a:rPr>
              <a:t> SKP </a:t>
            </a:r>
            <a:r>
              <a:rPr kumimoji="0" lang="en-US" sz="3100" b="0" i="0" u="none" strike="noStrike" kern="1200" cap="none" spc="0" normalizeH="0" baseline="0" noProof="0" dirty="0" err="1">
                <a:ln>
                  <a:noFill/>
                </a:ln>
                <a:solidFill>
                  <a:schemeClr val="tx1"/>
                </a:solidFill>
                <a:effectLst/>
                <a:uLnTx/>
                <a:uFillTx/>
                <a:latin typeface="+mn-lt"/>
                <a:ea typeface="+mn-ea"/>
                <a:cs typeface="+mn-cs"/>
              </a:rPr>
              <a:t>bagi</a:t>
            </a:r>
            <a:r>
              <a:rPr kumimoji="0" lang="en-US" sz="3100" b="0" i="0" u="none" strike="noStrike" kern="1200" cap="none" spc="0" normalizeH="0" baseline="0" noProof="0" dirty="0">
                <a:ln>
                  <a:noFill/>
                </a:ln>
                <a:solidFill>
                  <a:schemeClr val="tx1"/>
                </a:solidFill>
                <a:effectLst/>
                <a:uLnTx/>
                <a:uFillTx/>
                <a:latin typeface="+mn-lt"/>
                <a:ea typeface="+mn-ea"/>
                <a:cs typeface="+mn-cs"/>
              </a:rPr>
              <a:t> PNS yang </a:t>
            </a:r>
            <a:r>
              <a:rPr kumimoji="0" lang="en-US" sz="3100" b="0" i="0" u="none" strike="noStrike" kern="1200" cap="none" spc="0" normalizeH="0" baseline="0" noProof="0" dirty="0" err="1">
                <a:ln>
                  <a:noFill/>
                </a:ln>
                <a:solidFill>
                  <a:schemeClr val="tx1"/>
                </a:solidFill>
                <a:effectLst/>
                <a:uLnTx/>
                <a:uFillTx/>
                <a:latin typeface="+mn-lt"/>
                <a:ea typeface="+mn-ea"/>
                <a:cs typeface="+mn-cs"/>
              </a:rPr>
              <a:t>ditunjuk</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sebagai</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Pelaksana</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Tugas</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Plt</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maka</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tugas-tugas</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sebagai</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Plt</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dihitung</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sebagai</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Tugas</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Tambahan</a:t>
            </a:r>
            <a:endParaRPr kumimoji="0" lang="en-US" sz="3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err="1">
                <a:ln>
                  <a:noFill/>
                </a:ln>
                <a:solidFill>
                  <a:schemeClr val="tx1"/>
                </a:solidFill>
                <a:effectLst/>
                <a:uLnTx/>
                <a:uFillTx/>
                <a:latin typeface="+mn-lt"/>
                <a:ea typeface="+mn-ea"/>
                <a:cs typeface="+mn-cs"/>
              </a:rPr>
              <a:t>Penyusunan</a:t>
            </a:r>
            <a:r>
              <a:rPr kumimoji="0" lang="en-US" sz="3100" b="0" i="0" u="none" strike="noStrike" kern="1200" cap="none" spc="0" normalizeH="0" baseline="0" noProof="0" dirty="0">
                <a:ln>
                  <a:noFill/>
                </a:ln>
                <a:solidFill>
                  <a:schemeClr val="tx1"/>
                </a:solidFill>
                <a:effectLst/>
                <a:uLnTx/>
                <a:uFillTx/>
                <a:latin typeface="+mn-lt"/>
                <a:ea typeface="+mn-ea"/>
                <a:cs typeface="+mn-cs"/>
              </a:rPr>
              <a:t> SKP </a:t>
            </a:r>
            <a:r>
              <a:rPr kumimoji="0" lang="en-US" sz="3100" b="0" i="0" u="none" strike="noStrike" kern="1200" cap="none" spc="0" normalizeH="0" baseline="0" noProof="0" dirty="0" err="1">
                <a:ln>
                  <a:noFill/>
                </a:ln>
                <a:solidFill>
                  <a:schemeClr val="tx1"/>
                </a:solidFill>
                <a:effectLst/>
                <a:uLnTx/>
                <a:uFillTx/>
                <a:latin typeface="+mn-lt"/>
                <a:ea typeface="+mn-ea"/>
                <a:cs typeface="+mn-cs"/>
              </a:rPr>
              <a:t>bagi</a:t>
            </a:r>
            <a:r>
              <a:rPr kumimoji="0" lang="en-US" sz="3100" b="0" i="0" u="none" strike="noStrike" kern="1200" cap="none" spc="0" normalizeH="0" baseline="0" noProof="0" dirty="0">
                <a:ln>
                  <a:noFill/>
                </a:ln>
                <a:solidFill>
                  <a:schemeClr val="tx1"/>
                </a:solidFill>
                <a:effectLst/>
                <a:uLnTx/>
                <a:uFillTx/>
                <a:latin typeface="+mn-lt"/>
                <a:ea typeface="+mn-ea"/>
                <a:cs typeface="+mn-cs"/>
              </a:rPr>
              <a:t> PNS yang </a:t>
            </a:r>
            <a:r>
              <a:rPr kumimoji="0" lang="en-US" sz="3100" b="0" i="0" u="none" strike="noStrike" kern="1200" cap="none" spc="0" normalizeH="0" baseline="0" noProof="0" dirty="0" err="1">
                <a:ln>
                  <a:noFill/>
                </a:ln>
                <a:solidFill>
                  <a:schemeClr val="tx1"/>
                </a:solidFill>
                <a:effectLst/>
                <a:uLnTx/>
                <a:uFillTx/>
                <a:latin typeface="+mn-lt"/>
                <a:ea typeface="+mn-ea"/>
                <a:cs typeface="+mn-cs"/>
              </a:rPr>
              <a:t>dipekerjakan</a:t>
            </a:r>
            <a:r>
              <a:rPr kumimoji="0" lang="en-US" sz="3100" b="0" i="0" u="none" strike="noStrike" kern="1200" cap="none" spc="0" normalizeH="0" baseline="0" noProof="0" dirty="0">
                <a:ln>
                  <a:noFill/>
                </a:ln>
                <a:solidFill>
                  <a:schemeClr val="tx1"/>
                </a:solidFill>
                <a:effectLst/>
                <a:uLnTx/>
                <a:uFillTx/>
                <a:latin typeface="+mn-lt"/>
                <a:ea typeface="+mn-ea"/>
                <a:cs typeface="+mn-cs"/>
              </a:rPr>
              <a:t>/</a:t>
            </a:r>
            <a:r>
              <a:rPr kumimoji="0" lang="en-US" sz="3100" b="0" i="0" u="none" strike="noStrike" kern="1200" cap="none" spc="0" normalizeH="0" baseline="0" noProof="0" dirty="0" err="1">
                <a:ln>
                  <a:noFill/>
                </a:ln>
                <a:solidFill>
                  <a:schemeClr val="tx1"/>
                </a:solidFill>
                <a:effectLst/>
                <a:uLnTx/>
                <a:uFillTx/>
                <a:latin typeface="+mn-lt"/>
                <a:ea typeface="+mn-ea"/>
                <a:cs typeface="+mn-cs"/>
              </a:rPr>
              <a:t>diperbantukan</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maka</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penyusunan</a:t>
            </a:r>
            <a:r>
              <a:rPr kumimoji="0" lang="en-US" sz="3100" b="0" i="0" u="none" strike="noStrike" kern="1200" cap="none" spc="0" normalizeH="0" baseline="0" noProof="0" dirty="0">
                <a:ln>
                  <a:noFill/>
                </a:ln>
                <a:solidFill>
                  <a:schemeClr val="tx1"/>
                </a:solidFill>
                <a:effectLst/>
                <a:uLnTx/>
                <a:uFillTx/>
                <a:latin typeface="+mn-lt"/>
                <a:ea typeface="+mn-ea"/>
                <a:cs typeface="+mn-cs"/>
              </a:rPr>
              <a:t>/</a:t>
            </a:r>
            <a:r>
              <a:rPr kumimoji="0" lang="en-US" sz="3100" b="0" i="0" u="none" strike="noStrike" kern="1200" cap="none" spc="0" normalizeH="0" baseline="0" noProof="0" dirty="0" err="1">
                <a:ln>
                  <a:noFill/>
                </a:ln>
                <a:solidFill>
                  <a:schemeClr val="tx1"/>
                </a:solidFill>
                <a:effectLst/>
                <a:uLnTx/>
                <a:uFillTx/>
                <a:latin typeface="+mn-lt"/>
                <a:ea typeface="+mn-ea"/>
                <a:cs typeface="+mn-cs"/>
              </a:rPr>
              <a:t>penilaiannya</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dilakukan</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di</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tempat</a:t>
            </a:r>
            <a:r>
              <a:rPr kumimoji="0" lang="en-US" sz="3100" b="0" i="0" u="none" strike="noStrike" kern="1200" cap="none" spc="0" normalizeH="0" baseline="0" noProof="0" dirty="0">
                <a:ln>
                  <a:noFill/>
                </a:ln>
                <a:solidFill>
                  <a:schemeClr val="tx1"/>
                </a:solidFill>
                <a:effectLst/>
                <a:uLnTx/>
                <a:uFillTx/>
                <a:latin typeface="+mn-lt"/>
                <a:ea typeface="+mn-ea"/>
                <a:cs typeface="+mn-cs"/>
              </a:rPr>
              <a:t> yang </a:t>
            </a:r>
            <a:r>
              <a:rPr kumimoji="0" lang="en-US" sz="3100" b="0" i="0" u="none" strike="noStrike" kern="1200" cap="none" spc="0" normalizeH="0" baseline="0" noProof="0" dirty="0" err="1">
                <a:ln>
                  <a:noFill/>
                </a:ln>
                <a:solidFill>
                  <a:schemeClr val="tx1"/>
                </a:solidFill>
                <a:effectLst/>
                <a:uLnTx/>
                <a:uFillTx/>
                <a:latin typeface="+mn-lt"/>
                <a:ea typeface="+mn-ea"/>
                <a:cs typeface="+mn-cs"/>
              </a:rPr>
              <a:t>bersangkutan</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dipekerjakan</a:t>
            </a:r>
            <a:r>
              <a:rPr kumimoji="0" lang="en-US" sz="3100" b="0" i="0" u="none" strike="noStrike" kern="1200" cap="none" spc="0" normalizeH="0" baseline="0" noProof="0" dirty="0">
                <a:ln>
                  <a:noFill/>
                </a:ln>
                <a:solidFill>
                  <a:schemeClr val="tx1"/>
                </a:solidFill>
                <a:effectLst/>
                <a:uLnTx/>
                <a:uFillTx/>
                <a:latin typeface="+mn-lt"/>
                <a:ea typeface="+mn-ea"/>
                <a:cs typeface="+mn-cs"/>
              </a:rPr>
              <a:t>/ </a:t>
            </a:r>
            <a:r>
              <a:rPr kumimoji="0" lang="en-US" sz="3100" b="0" i="0" u="none" strike="noStrike" kern="1200" cap="none" spc="0" normalizeH="0" baseline="0" noProof="0" dirty="0" err="1">
                <a:ln>
                  <a:noFill/>
                </a:ln>
                <a:solidFill>
                  <a:schemeClr val="tx1"/>
                </a:solidFill>
                <a:effectLst/>
                <a:uLnTx/>
                <a:uFillTx/>
                <a:latin typeface="+mn-lt"/>
                <a:ea typeface="+mn-ea"/>
                <a:cs typeface="+mn-cs"/>
              </a:rPr>
              <a:t>diperbantukan</a:t>
            </a:r>
            <a:endParaRPr kumimoji="0" lang="en-US" sz="31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id-ID" sz="3100" dirty="0"/>
              <a:t>Penilaian prestasi kerja bagi PNS yang </a:t>
            </a:r>
            <a:r>
              <a:rPr lang="id-ID" sz="3100" i="1" dirty="0"/>
              <a:t>tugas belajar </a:t>
            </a:r>
            <a:r>
              <a:rPr lang="en-US" sz="3100" i="1" dirty="0" err="1"/>
              <a:t>didalam</a:t>
            </a:r>
            <a:r>
              <a:rPr lang="en-US" sz="3100" i="1" dirty="0"/>
              <a:t>/</a:t>
            </a:r>
            <a:r>
              <a:rPr lang="id-ID" sz="3100" i="1" dirty="0"/>
              <a:t>diluar negeri</a:t>
            </a:r>
            <a:r>
              <a:rPr lang="id-ID" sz="3100" dirty="0"/>
              <a:t> dibuat dengan menggunakan </a:t>
            </a:r>
            <a:r>
              <a:rPr lang="id-ID" sz="3100" i="1" dirty="0"/>
              <a:t>bahan</a:t>
            </a:r>
            <a:r>
              <a:rPr lang="id-ID" sz="3100" dirty="0"/>
              <a:t> penilaian prestasi akademik yang diberikan </a:t>
            </a:r>
            <a:r>
              <a:rPr lang="id-ID" sz="3100" i="1" dirty="0"/>
              <a:t>Kepala Perwakilan RI</a:t>
            </a:r>
            <a:r>
              <a:rPr lang="id-ID" sz="3100" dirty="0"/>
              <a:t> di negara ybs.</a:t>
            </a:r>
            <a:endParaRPr kumimoji="0" lang="en-US" sz="200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31788" y="2039960"/>
            <a:ext cx="8302625" cy="4532312"/>
          </a:xfrm>
          <a:prstGeom prst="rect">
            <a:avLst/>
          </a:prstGeom>
          <a:solidFill>
            <a:schemeClr val="accent3">
              <a:lumMod val="90000"/>
            </a:schemeClr>
          </a:solidFill>
          <a:ln w="9525">
            <a:noFill/>
            <a:miter lim="800000"/>
            <a:headEnd/>
            <a:tailEnd/>
          </a:ln>
        </p:spPr>
        <p:txBody>
          <a:bodyPr wrap="square" anchor="ctr">
            <a:spAutoFit/>
          </a:bodyPr>
          <a:lstStyle/>
          <a:p>
            <a:pPr indent="46038" algn="just" eaLnBrk="0" hangingPunct="0"/>
            <a:r>
              <a:rPr lang="id-ID" sz="2800" dirty="0">
                <a:solidFill>
                  <a:srgbClr val="002060"/>
                </a:solidFill>
                <a:ea typeface="Times New Roman" pitchFamily="18" charset="0"/>
                <a:cs typeface="Bookman Old Style" pitchFamily="18" charset="0"/>
              </a:rPr>
              <a:t>Seorang PNS bernama Kadek Wardana, pada tahun 2014 karena sesuatu hal mengalami sakit selama 1 (satu) bulan atau lebih yang dibuktikan dengan surat keterangan yang sah dari dokter/rumah sakit dan yang bersangkutan tidak dapat melaksanakan tugas kedinasan. </a:t>
            </a:r>
            <a:endParaRPr lang="en-US" sz="2800" dirty="0">
              <a:solidFill>
                <a:srgbClr val="002060"/>
              </a:solidFill>
              <a:ea typeface="Times New Roman" pitchFamily="18" charset="0"/>
              <a:cs typeface="Bookman Old Style" pitchFamily="18" charset="0"/>
            </a:endParaRPr>
          </a:p>
          <a:p>
            <a:pPr indent="46038" algn="just" eaLnBrk="0" hangingPunct="0"/>
            <a:endParaRPr lang="en-US" sz="2800" dirty="0">
              <a:solidFill>
                <a:srgbClr val="002060"/>
              </a:solidFill>
              <a:ea typeface="Times New Roman" pitchFamily="18" charset="0"/>
              <a:cs typeface="Bookman Old Style" pitchFamily="18" charset="0"/>
            </a:endParaRPr>
          </a:p>
          <a:p>
            <a:pPr indent="46038" algn="just" eaLnBrk="0" hangingPunct="0"/>
            <a:r>
              <a:rPr lang="en-US" sz="2800" dirty="0">
                <a:solidFill>
                  <a:srgbClr val="002060"/>
                </a:solidFill>
                <a:ea typeface="Times New Roman" pitchFamily="18" charset="0"/>
                <a:cs typeface="Bookman Old Style" pitchFamily="18" charset="0"/>
              </a:rPr>
              <a:t>M</a:t>
            </a:r>
            <a:r>
              <a:rPr lang="id-ID" sz="2800" dirty="0">
                <a:solidFill>
                  <a:srgbClr val="002060"/>
                </a:solidFill>
                <a:ea typeface="Times New Roman" pitchFamily="18" charset="0"/>
                <a:cs typeface="Bookman Old Style" pitchFamily="18" charset="0"/>
              </a:rPr>
              <a:t>aka penilaian SKP yang bersangkutan pada akhir tahun, targetnya disesuaikan dengan sisa waktu dalam tahun berjalan</a:t>
            </a:r>
            <a:r>
              <a:rPr lang="id-ID" sz="2400" dirty="0">
                <a:solidFill>
                  <a:srgbClr val="002060"/>
                </a:solidFill>
                <a:ea typeface="Times New Roman" pitchFamily="18" charset="0"/>
                <a:cs typeface="Bookman Old Style" pitchFamily="18" charset="0"/>
              </a:rPr>
              <a:t>.</a:t>
            </a:r>
          </a:p>
        </p:txBody>
      </p:sp>
      <p:sp>
        <p:nvSpPr>
          <p:cNvPr id="6" name="Rectangle 5"/>
          <p:cNvSpPr/>
          <p:nvPr/>
        </p:nvSpPr>
        <p:spPr>
          <a:xfrm>
            <a:off x="1100166" y="571480"/>
            <a:ext cx="7543800" cy="1569660"/>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a:defRPr/>
            </a:pPr>
            <a:r>
              <a:rPr lang="en-US" sz="2400" dirty="0" err="1"/>
              <a:t>Penyusunan</a:t>
            </a:r>
            <a:r>
              <a:rPr lang="en-US" sz="2400" dirty="0"/>
              <a:t> SKP </a:t>
            </a:r>
            <a:r>
              <a:rPr lang="en-US" sz="2400" dirty="0" err="1"/>
              <a:t>bagi</a:t>
            </a:r>
            <a:r>
              <a:rPr lang="en-US" sz="2400" dirty="0"/>
              <a:t> PNS yang </a:t>
            </a:r>
            <a:r>
              <a:rPr lang="en-US" sz="2400" dirty="0" err="1"/>
              <a:t>menjalani</a:t>
            </a:r>
            <a:r>
              <a:rPr lang="en-US" sz="2400" dirty="0"/>
              <a:t> </a:t>
            </a:r>
            <a:r>
              <a:rPr lang="en-US" sz="2400" dirty="0" err="1"/>
              <a:t>cuti</a:t>
            </a:r>
            <a:r>
              <a:rPr lang="en-US" sz="2400" dirty="0"/>
              <a:t> </a:t>
            </a:r>
            <a:r>
              <a:rPr lang="en-US" sz="2400" dirty="0" err="1"/>
              <a:t>sakit</a:t>
            </a:r>
            <a:r>
              <a:rPr lang="en-US" sz="2400" dirty="0"/>
              <a:t> </a:t>
            </a:r>
            <a:r>
              <a:rPr lang="en-US" sz="2400" dirty="0" err="1"/>
              <a:t>harus</a:t>
            </a:r>
            <a:r>
              <a:rPr lang="en-US" sz="2400" dirty="0"/>
              <a:t> </a:t>
            </a:r>
            <a:r>
              <a:rPr lang="id-ID" sz="2400" dirty="0"/>
              <a:t> </a:t>
            </a:r>
            <a:r>
              <a:rPr lang="en-US" sz="2400" dirty="0" err="1"/>
              <a:t>disesuaikan</a:t>
            </a:r>
            <a:r>
              <a:rPr lang="en-US" sz="2400" dirty="0"/>
              <a:t> </a:t>
            </a:r>
            <a:r>
              <a:rPr lang="en-US" sz="2400" dirty="0" err="1"/>
              <a:t>dengan</a:t>
            </a:r>
            <a:r>
              <a:rPr lang="en-US" sz="2400" dirty="0"/>
              <a:t> </a:t>
            </a:r>
            <a:r>
              <a:rPr lang="en-US" sz="2400" dirty="0" err="1"/>
              <a:t>sisa</a:t>
            </a:r>
            <a:r>
              <a:rPr lang="en-US" sz="2400" dirty="0"/>
              <a:t> </a:t>
            </a:r>
            <a:r>
              <a:rPr lang="en-US" sz="2400" dirty="0" err="1"/>
              <a:t>waktu</a:t>
            </a:r>
            <a:r>
              <a:rPr lang="en-US" sz="2400" dirty="0"/>
              <a:t> </a:t>
            </a:r>
            <a:r>
              <a:rPr lang="en-US" sz="2400" dirty="0" err="1"/>
              <a:t>dalam</a:t>
            </a:r>
            <a:r>
              <a:rPr lang="en-US" sz="2400" dirty="0"/>
              <a:t> </a:t>
            </a:r>
            <a:r>
              <a:rPr lang="en-US" sz="2400" dirty="0" err="1"/>
              <a:t>tahun</a:t>
            </a:r>
            <a:r>
              <a:rPr lang="en-US" sz="2400" dirty="0"/>
              <a:t> </a:t>
            </a:r>
            <a:r>
              <a:rPr lang="en-US" sz="2400" dirty="0" err="1"/>
              <a:t>berjalan</a:t>
            </a:r>
            <a:endParaRPr lang="id-ID" sz="2400" b="1" dirty="0">
              <a:ln w="11430"/>
              <a:solidFill>
                <a:srgbClr val="FFC000"/>
              </a:solidFill>
              <a:effectLst>
                <a:outerShdw blurRad="80000" dist="40000" dir="5040000" algn="tl">
                  <a:srgbClr val="000000">
                    <a:alpha val="30000"/>
                  </a:srgbClr>
                </a:outerShdw>
              </a:effectLst>
              <a:latin typeface="Bernard MT Condensed" pitchFamily="18" charset="0"/>
            </a:endParaRPr>
          </a:p>
          <a:p>
            <a:pPr algn="just">
              <a:defRPr/>
            </a:pPr>
            <a:r>
              <a:rPr lang="id-ID" sz="2400" b="1" dirty="0">
                <a:ln w="11430"/>
                <a:solidFill>
                  <a:srgbClr val="FFC000"/>
                </a:solidFill>
                <a:effectLst>
                  <a:outerShdw blurRad="80000" dist="40000" dir="5040000" algn="tl">
                    <a:srgbClr val="000000">
                      <a:alpha val="30000"/>
                    </a:srgbClr>
                  </a:outerShdw>
                </a:effectLst>
                <a:latin typeface="Bernard MT Condensed" pitchFamily="18" charset="0"/>
              </a:rPr>
              <a:t>Contoh : Cuti Sakit</a:t>
            </a:r>
            <a:endParaRPr lang="en-US" sz="2400" b="1" dirty="0">
              <a:ln w="11430"/>
              <a:solidFill>
                <a:srgbClr val="FFC000"/>
              </a:solidFill>
              <a:effectLst>
                <a:outerShdw blurRad="80000" dist="40000" dir="5040000" algn="tl">
                  <a:srgbClr val="000000">
                    <a:alpha val="30000"/>
                  </a:srgbClr>
                </a:outerShdw>
              </a:effectLst>
              <a:latin typeface="Bernard MT Condense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6715140" y="4743472"/>
            <a:ext cx="2143140" cy="1828800"/>
          </a:xfrm>
          <a:prstGeom prst="rect">
            <a:avLst/>
          </a:prstGeom>
        </p:spPr>
      </p:pic>
      <p:sp>
        <p:nvSpPr>
          <p:cNvPr id="20" name="Rectangle 1"/>
          <p:cNvSpPr>
            <a:spLocks noChangeArrowheads="1"/>
          </p:cNvSpPr>
          <p:nvPr/>
        </p:nvSpPr>
        <p:spPr bwMode="auto">
          <a:xfrm>
            <a:off x="285750" y="1142984"/>
            <a:ext cx="7969250" cy="4400550"/>
          </a:xfrm>
          <a:prstGeom prst="rect">
            <a:avLst/>
          </a:prstGeom>
          <a:noFill/>
          <a:ln w="9525">
            <a:noFill/>
            <a:miter lim="800000"/>
            <a:headEnd/>
            <a:tailEnd/>
          </a:ln>
        </p:spPr>
        <p:txBody>
          <a:bodyPr anchor="ctr">
            <a:spAutoFit/>
          </a:bodyPr>
          <a:lstStyle/>
          <a:p>
            <a:pPr algn="ctr" eaLnBrk="0" hangingPunct="0">
              <a:tabLst>
                <a:tab pos="228600" algn="l"/>
              </a:tabLst>
            </a:pPr>
            <a:r>
              <a:rPr lang="en-US" sz="4000" dirty="0">
                <a:solidFill>
                  <a:srgbClr val="000066"/>
                </a:solidFill>
                <a:latin typeface="Cambria" pitchFamily="18" charset="0"/>
                <a:ea typeface="Times New Roman" pitchFamily="18" charset="0"/>
                <a:cs typeface="Bookman Old Style" pitchFamily="18" charset="0"/>
              </a:rPr>
              <a:t>M</a:t>
            </a:r>
            <a:r>
              <a:rPr lang="id-ID" sz="4000" dirty="0">
                <a:solidFill>
                  <a:srgbClr val="000066"/>
                </a:solidFill>
                <a:latin typeface="Cambria" pitchFamily="18" charset="0"/>
                <a:ea typeface="Times New Roman" pitchFamily="18" charset="0"/>
                <a:cs typeface="Bookman Old Style" pitchFamily="18" charset="0"/>
              </a:rPr>
              <a:t>aka untuk penyusunan SKP-nya, atasan langsung agar mempertimbangkan jumlah kegiatan dan target serta waktu yang akan dilaksanakan oleh yang bersangkutan sesuai dengan kondisinya.</a:t>
            </a:r>
          </a:p>
        </p:txBody>
      </p:sp>
      <p:sp>
        <p:nvSpPr>
          <p:cNvPr id="21" name="Rectangle 20"/>
          <p:cNvSpPr/>
          <p:nvPr/>
        </p:nvSpPr>
        <p:spPr>
          <a:xfrm>
            <a:off x="928662" y="500042"/>
            <a:ext cx="6615914"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d-ID" sz="4000" b="1" dirty="0">
                <a:ln w="11430"/>
                <a:solidFill>
                  <a:srgbClr val="FFC000"/>
                </a:solidFill>
                <a:effectLst>
                  <a:outerShdw blurRad="80000" dist="40000" dir="5040000" algn="tl">
                    <a:srgbClr val="000000">
                      <a:alpha val="30000"/>
                    </a:srgbClr>
                  </a:outerShdw>
                </a:effectLst>
                <a:latin typeface="Bernard MT Condensed" pitchFamily="18" charset="0"/>
              </a:rPr>
              <a:t>Contoh : Cuti Bersalin/Cuti Besar</a:t>
            </a:r>
            <a:endParaRPr lang="en-US" sz="4000" b="1" dirty="0">
              <a:ln w="11430"/>
              <a:solidFill>
                <a:srgbClr val="FFC000"/>
              </a:solidFill>
              <a:effectLst>
                <a:outerShdw blurRad="80000" dist="40000" dir="5040000" algn="tl">
                  <a:srgbClr val="000000">
                    <a:alpha val="30000"/>
                  </a:srgbClr>
                </a:outerShdw>
              </a:effectLst>
              <a:latin typeface="Bernard MT Condense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990600"/>
            <a:ext cx="8237537" cy="4400550"/>
          </a:xfrm>
          <a:prstGeom prst="rect">
            <a:avLst/>
          </a:prstGeom>
          <a:noFill/>
          <a:ln w="9525">
            <a:noFill/>
            <a:miter lim="800000"/>
            <a:headEnd/>
            <a:tailEnd/>
          </a:ln>
        </p:spPr>
        <p:txBody>
          <a:bodyPr anchor="ctr">
            <a:spAutoFit/>
          </a:bodyPr>
          <a:lstStyle/>
          <a:p>
            <a:pPr algn="just" eaLnBrk="0" hangingPunct="0">
              <a:tabLst>
                <a:tab pos="457200" algn="l"/>
              </a:tabLst>
            </a:pPr>
            <a:r>
              <a:rPr lang="id-ID" sz="2800" b="1" dirty="0">
                <a:solidFill>
                  <a:srgbClr val="000066"/>
                </a:solidFill>
                <a:ea typeface="Times New Roman" pitchFamily="18" charset="0"/>
                <a:cs typeface="Bookman Old Style" pitchFamily="18" charset="0"/>
              </a:rPr>
              <a:t>Penyusunan SKP bagi PNS yang kegiatannya dilakukan dengan tim kerja</a:t>
            </a:r>
            <a:r>
              <a:rPr lang="en-US" sz="2800" b="1" dirty="0">
                <a:solidFill>
                  <a:srgbClr val="000066"/>
                </a:solidFill>
                <a:ea typeface="Times New Roman" pitchFamily="18" charset="0"/>
                <a:cs typeface="Bookman Old Style" pitchFamily="18" charset="0"/>
              </a:rPr>
              <a:t> :</a:t>
            </a:r>
          </a:p>
          <a:p>
            <a:pPr algn="just" eaLnBrk="0" hangingPunct="0">
              <a:tabLst>
                <a:tab pos="457200" algn="l"/>
              </a:tabLst>
            </a:pPr>
            <a:endParaRPr lang="en-US" sz="2800" dirty="0">
              <a:solidFill>
                <a:srgbClr val="0070C0"/>
              </a:solidFill>
              <a:ea typeface="Times New Roman" pitchFamily="18" charset="0"/>
              <a:cs typeface="Bookman Old Style" pitchFamily="18" charset="0"/>
            </a:endParaRPr>
          </a:p>
          <a:p>
            <a:pPr algn="just" eaLnBrk="0" hangingPunct="0">
              <a:buFontTx/>
              <a:buChar char="•"/>
              <a:tabLst>
                <a:tab pos="457200" algn="l"/>
              </a:tabLst>
            </a:pPr>
            <a:r>
              <a:rPr lang="id-ID" sz="2800" dirty="0">
                <a:solidFill>
                  <a:srgbClr val="000066"/>
                </a:solidFill>
                <a:ea typeface="Times New Roman" pitchFamily="18" charset="0"/>
                <a:cs typeface="Bookman Old Style" pitchFamily="18" charset="0"/>
              </a:rPr>
              <a:t>jika kegiatan yang dilakukan merupakan tugas jabatannya, maka dimasukkan ke dalam SKP yang bersangkutan</a:t>
            </a:r>
            <a:endParaRPr lang="en-US" sz="2800" dirty="0">
              <a:solidFill>
                <a:srgbClr val="000066"/>
              </a:solidFill>
              <a:ea typeface="Times New Roman" pitchFamily="18" charset="0"/>
              <a:cs typeface="Bookman Old Style" pitchFamily="18" charset="0"/>
            </a:endParaRPr>
          </a:p>
          <a:p>
            <a:pPr algn="just" eaLnBrk="0" hangingPunct="0">
              <a:buFontTx/>
              <a:buChar char="•"/>
              <a:tabLst>
                <a:tab pos="457200" algn="l"/>
              </a:tabLst>
            </a:pPr>
            <a:endParaRPr lang="en-US" sz="2800" dirty="0">
              <a:solidFill>
                <a:srgbClr val="000066"/>
              </a:solidFill>
              <a:ea typeface="Times New Roman" pitchFamily="18" charset="0"/>
              <a:cs typeface="Bookman Old Style" pitchFamily="18" charset="0"/>
            </a:endParaRPr>
          </a:p>
          <a:p>
            <a:pPr algn="just" eaLnBrk="0" hangingPunct="0">
              <a:buFontTx/>
              <a:buChar char="•"/>
              <a:tabLst>
                <a:tab pos="457200" algn="l"/>
              </a:tabLst>
            </a:pPr>
            <a:r>
              <a:rPr lang="id-ID" sz="2800" dirty="0">
                <a:solidFill>
                  <a:srgbClr val="000066"/>
                </a:solidFill>
                <a:ea typeface="Times New Roman" pitchFamily="18" charset="0"/>
                <a:cs typeface="Bookman Old Style" pitchFamily="18" charset="0"/>
              </a:rPr>
              <a:t>jika kegiatannya bukan merupakan tugas jabatannya, maka kinerja yang bersangkutan dinilai sebagai tugas tambahan.</a:t>
            </a:r>
          </a:p>
        </p:txBody>
      </p:sp>
      <p:pic>
        <p:nvPicPr>
          <p:cNvPr id="6" name="Picture 5" descr="A3Z_garfield.gif">
            <a:hlinkClick r:id="rId2" action="ppaction://hlinkfile"/>
          </p:cNvPr>
          <p:cNvPicPr>
            <a:picLocks noChangeAspect="1"/>
          </p:cNvPicPr>
          <p:nvPr/>
        </p:nvPicPr>
        <p:blipFill>
          <a:blip r:embed="rId3"/>
          <a:stretch>
            <a:fillRect/>
          </a:stretch>
        </p:blipFill>
        <p:spPr>
          <a:xfrm>
            <a:off x="7286644" y="5072074"/>
            <a:ext cx="1428750" cy="1457325"/>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00108"/>
          </a:xfrm>
          <a:prstGeom prst="bevel">
            <a:avLst/>
          </a:prstGeom>
          <a:effectLst>
            <a:outerShdw blurRad="76200" dist="12700" dir="8100000" sy="-23000" kx="8004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err="1">
                <a:solidFill>
                  <a:schemeClr val="tx1"/>
                </a:solidFill>
              </a:rPr>
              <a:t>Prinsip-Prinsip</a:t>
            </a:r>
            <a:r>
              <a:rPr lang="en-US" sz="3000" b="1" dirty="0">
                <a:solidFill>
                  <a:schemeClr val="tx1"/>
                </a:solidFill>
              </a:rPr>
              <a:t> </a:t>
            </a:r>
            <a:r>
              <a:rPr lang="en-US" sz="3000" b="1" dirty="0" err="1">
                <a:solidFill>
                  <a:schemeClr val="tx1"/>
                </a:solidFill>
              </a:rPr>
              <a:t>Penilaian</a:t>
            </a:r>
            <a:endParaRPr lang="en-US" sz="3000" b="1" dirty="0">
              <a:solidFill>
                <a:schemeClr val="tx1"/>
              </a:solidFill>
            </a:endParaRPr>
          </a:p>
        </p:txBody>
      </p:sp>
      <p:sp>
        <p:nvSpPr>
          <p:cNvPr id="3" name="Content Placeholder 2"/>
          <p:cNvSpPr>
            <a:spLocks noGrp="1"/>
          </p:cNvSpPr>
          <p:nvPr>
            <p:ph idx="1"/>
          </p:nvPr>
        </p:nvSpPr>
        <p:spPr>
          <a:xfrm>
            <a:off x="214282" y="1038244"/>
            <a:ext cx="8229600" cy="5105400"/>
          </a:xfrm>
        </p:spPr>
        <p:txBody>
          <a:bodyPr>
            <a:normAutofit fontScale="85000" lnSpcReduction="10000"/>
          </a:bodyPr>
          <a:lstStyle/>
          <a:p>
            <a:pPr marL="461963" indent="-461963">
              <a:buNone/>
            </a:pPr>
            <a:r>
              <a:rPr lang="en-US" sz="3000" b="1" u="sng" dirty="0" err="1"/>
              <a:t>O</a:t>
            </a:r>
            <a:r>
              <a:rPr lang="en-US" sz="2400" b="1" u="sng" dirty="0" err="1"/>
              <a:t>byektif</a:t>
            </a:r>
            <a:r>
              <a:rPr lang="en-US" sz="2400" b="1" dirty="0"/>
              <a:t>:</a:t>
            </a:r>
          </a:p>
          <a:p>
            <a:pPr marL="461963" indent="-461963" algn="just">
              <a:buNone/>
            </a:pPr>
            <a:r>
              <a:rPr lang="en-US" sz="2400" b="1" dirty="0"/>
              <a:t>	</a:t>
            </a:r>
            <a:r>
              <a:rPr lang="en-US" sz="2400" dirty="0" err="1"/>
              <a:t>Penilaian</a:t>
            </a:r>
            <a:r>
              <a:rPr lang="en-US" sz="2400" dirty="0"/>
              <a:t> </a:t>
            </a:r>
            <a:r>
              <a:rPr lang="en-US" sz="2400" dirty="0" err="1"/>
              <a:t>sesuai</a:t>
            </a:r>
            <a:r>
              <a:rPr lang="en-US" sz="2400" dirty="0"/>
              <a:t> </a:t>
            </a:r>
            <a:r>
              <a:rPr lang="en-US" sz="2400" dirty="0" err="1"/>
              <a:t>dengan</a:t>
            </a:r>
            <a:r>
              <a:rPr lang="en-US" sz="2400" dirty="0"/>
              <a:t> </a:t>
            </a:r>
            <a:r>
              <a:rPr lang="en-US" sz="2400" dirty="0" err="1"/>
              <a:t>keadaan</a:t>
            </a:r>
            <a:r>
              <a:rPr lang="en-US" sz="2400" dirty="0"/>
              <a:t> yang </a:t>
            </a:r>
            <a:r>
              <a:rPr lang="en-US" sz="2400" dirty="0" err="1"/>
              <a:t>sebenarnya</a:t>
            </a:r>
            <a:r>
              <a:rPr lang="en-US" sz="2400" dirty="0"/>
              <a:t> </a:t>
            </a:r>
            <a:r>
              <a:rPr lang="en-US" sz="2400" dirty="0" err="1"/>
              <a:t>tanpa</a:t>
            </a:r>
            <a:r>
              <a:rPr lang="en-US" sz="2400" dirty="0"/>
              <a:t> </a:t>
            </a:r>
            <a:r>
              <a:rPr lang="en-US" sz="2400" dirty="0" err="1"/>
              <a:t>dipengaruhi</a:t>
            </a:r>
            <a:r>
              <a:rPr lang="en-US" sz="2400" dirty="0"/>
              <a:t> </a:t>
            </a:r>
            <a:r>
              <a:rPr lang="en-US" sz="2400" dirty="0" err="1"/>
              <a:t>oleh</a:t>
            </a:r>
            <a:r>
              <a:rPr lang="en-US" sz="2400" dirty="0"/>
              <a:t> </a:t>
            </a:r>
            <a:r>
              <a:rPr lang="en-US" sz="2400" dirty="0" err="1"/>
              <a:t>pandangan</a:t>
            </a:r>
            <a:r>
              <a:rPr lang="en-US" sz="2400" dirty="0"/>
              <a:t> </a:t>
            </a:r>
            <a:r>
              <a:rPr lang="en-US" sz="2400" dirty="0" err="1"/>
              <a:t>atau</a:t>
            </a:r>
            <a:r>
              <a:rPr lang="en-US" sz="2400" dirty="0"/>
              <a:t> </a:t>
            </a:r>
            <a:r>
              <a:rPr lang="en-US" sz="2400" dirty="0" err="1"/>
              <a:t>penilaian</a:t>
            </a:r>
            <a:r>
              <a:rPr lang="en-US" sz="2400" dirty="0"/>
              <a:t> </a:t>
            </a:r>
            <a:r>
              <a:rPr lang="en-US" sz="2400" dirty="0" err="1"/>
              <a:t>subyektif</a:t>
            </a:r>
            <a:r>
              <a:rPr lang="en-US" sz="2400" dirty="0"/>
              <a:t> </a:t>
            </a:r>
            <a:r>
              <a:rPr lang="en-US" sz="2400" dirty="0" err="1"/>
              <a:t>pribadi</a:t>
            </a:r>
            <a:r>
              <a:rPr lang="en-US" sz="2400" dirty="0"/>
              <a:t> </a:t>
            </a:r>
            <a:r>
              <a:rPr lang="en-US" sz="2400" dirty="0" err="1"/>
              <a:t>dari</a:t>
            </a:r>
            <a:r>
              <a:rPr lang="en-US" sz="2400" dirty="0"/>
              <a:t> </a:t>
            </a:r>
            <a:r>
              <a:rPr lang="en-US" sz="2400" dirty="0" err="1"/>
              <a:t>pejabat</a:t>
            </a:r>
            <a:r>
              <a:rPr lang="en-US" sz="2400" dirty="0"/>
              <a:t> </a:t>
            </a:r>
            <a:r>
              <a:rPr lang="en-US" sz="2400" dirty="0" err="1"/>
              <a:t>penilai</a:t>
            </a:r>
            <a:r>
              <a:rPr lang="en-US" sz="2400" dirty="0"/>
              <a:t>.</a:t>
            </a:r>
          </a:p>
          <a:p>
            <a:pPr marL="461963" indent="-461963">
              <a:buNone/>
            </a:pPr>
            <a:r>
              <a:rPr lang="en-US" sz="3000" b="1" u="sng" dirty="0" err="1"/>
              <a:t>T</a:t>
            </a:r>
            <a:r>
              <a:rPr lang="en-US" sz="2400" b="1" u="sng" dirty="0" err="1"/>
              <a:t>erukur</a:t>
            </a:r>
            <a:r>
              <a:rPr lang="en-US" sz="2400" b="1" dirty="0"/>
              <a:t>:</a:t>
            </a:r>
          </a:p>
          <a:p>
            <a:pPr marL="461963" indent="-461963">
              <a:buNone/>
            </a:pPr>
            <a:r>
              <a:rPr lang="en-US" sz="2400" b="1" dirty="0"/>
              <a:t>	</a:t>
            </a:r>
            <a:r>
              <a:rPr lang="en-US" sz="2400" dirty="0" err="1"/>
              <a:t>Dapat</a:t>
            </a:r>
            <a:r>
              <a:rPr lang="en-US" sz="2400" dirty="0"/>
              <a:t> </a:t>
            </a:r>
            <a:r>
              <a:rPr lang="en-US" sz="2400" dirty="0" err="1"/>
              <a:t>diukur</a:t>
            </a:r>
            <a:r>
              <a:rPr lang="en-US" sz="2400" dirty="0"/>
              <a:t> </a:t>
            </a:r>
            <a:r>
              <a:rPr lang="en-US" sz="2400" dirty="0" err="1"/>
              <a:t>secara</a:t>
            </a:r>
            <a:r>
              <a:rPr lang="en-US" sz="2400" dirty="0"/>
              <a:t> </a:t>
            </a:r>
            <a:r>
              <a:rPr lang="en-US" sz="2400" dirty="0" err="1"/>
              <a:t>kuantitatif</a:t>
            </a:r>
            <a:r>
              <a:rPr lang="en-US" sz="2400" dirty="0"/>
              <a:t> </a:t>
            </a:r>
            <a:r>
              <a:rPr lang="en-US" sz="2400" dirty="0" err="1"/>
              <a:t>dan</a:t>
            </a:r>
            <a:r>
              <a:rPr lang="en-US" sz="2400" dirty="0"/>
              <a:t> </a:t>
            </a:r>
            <a:r>
              <a:rPr lang="en-US" sz="2400" dirty="0" err="1"/>
              <a:t>kualitatif</a:t>
            </a:r>
            <a:r>
              <a:rPr lang="en-US" sz="2400" dirty="0"/>
              <a:t>.</a:t>
            </a:r>
          </a:p>
          <a:p>
            <a:pPr marL="461963" indent="-461963">
              <a:buNone/>
            </a:pPr>
            <a:r>
              <a:rPr lang="en-US" sz="3000" b="1" u="sng" dirty="0" err="1"/>
              <a:t>A</a:t>
            </a:r>
            <a:r>
              <a:rPr lang="en-US" sz="2400" b="1" u="sng" dirty="0" err="1"/>
              <a:t>kuntabel</a:t>
            </a:r>
            <a:r>
              <a:rPr lang="en-US" sz="2400" b="1" dirty="0"/>
              <a:t>:</a:t>
            </a:r>
          </a:p>
          <a:p>
            <a:pPr marL="461963" indent="-461963">
              <a:buNone/>
            </a:pPr>
            <a:r>
              <a:rPr lang="en-US" sz="2400" b="1" dirty="0"/>
              <a:t>	</a:t>
            </a:r>
            <a:r>
              <a:rPr lang="en-US" sz="2400" dirty="0" err="1"/>
              <a:t>Dapat</a:t>
            </a:r>
            <a:r>
              <a:rPr lang="en-US" sz="2400" dirty="0"/>
              <a:t> </a:t>
            </a:r>
            <a:r>
              <a:rPr lang="en-US" sz="2400" dirty="0" err="1"/>
              <a:t>dipertanggungjawabkan</a:t>
            </a:r>
            <a:r>
              <a:rPr lang="en-US" sz="2400" dirty="0"/>
              <a:t> </a:t>
            </a:r>
            <a:r>
              <a:rPr lang="en-US" sz="2400" dirty="0" err="1"/>
              <a:t>kepada</a:t>
            </a:r>
            <a:r>
              <a:rPr lang="en-US" sz="2400" dirty="0"/>
              <a:t> </a:t>
            </a:r>
            <a:r>
              <a:rPr lang="en-US" sz="2400" dirty="0" err="1"/>
              <a:t>pejabat</a:t>
            </a:r>
            <a:r>
              <a:rPr lang="en-US" sz="2400" dirty="0"/>
              <a:t> yang </a:t>
            </a:r>
            <a:r>
              <a:rPr lang="en-US" sz="2400" dirty="0" err="1"/>
              <a:t>berwenang</a:t>
            </a:r>
            <a:r>
              <a:rPr lang="en-US" sz="2400" dirty="0"/>
              <a:t>.</a:t>
            </a:r>
          </a:p>
          <a:p>
            <a:pPr marL="461963" indent="-461963">
              <a:buNone/>
            </a:pPr>
            <a:r>
              <a:rPr lang="en-US" sz="3000" b="1" u="sng" dirty="0" err="1"/>
              <a:t>P</a:t>
            </a:r>
            <a:r>
              <a:rPr lang="en-US" sz="2400" b="1" u="sng" dirty="0" err="1"/>
              <a:t>artisipatif</a:t>
            </a:r>
            <a:r>
              <a:rPr lang="en-US" sz="2400" b="1" dirty="0"/>
              <a:t>:</a:t>
            </a:r>
          </a:p>
          <a:p>
            <a:pPr marL="461963" indent="-461963" algn="just">
              <a:buNone/>
            </a:pPr>
            <a:r>
              <a:rPr lang="en-US" sz="2400" dirty="0"/>
              <a:t>	</a:t>
            </a:r>
            <a:r>
              <a:rPr lang="en-US" sz="2400" dirty="0" err="1"/>
              <a:t>Melibatkan</a:t>
            </a:r>
            <a:r>
              <a:rPr lang="en-US" sz="2400" dirty="0"/>
              <a:t> </a:t>
            </a:r>
            <a:r>
              <a:rPr lang="en-US" sz="2400" dirty="0" err="1"/>
              <a:t>secara</a:t>
            </a:r>
            <a:r>
              <a:rPr lang="en-US" sz="2400" dirty="0"/>
              <a:t> </a:t>
            </a:r>
            <a:r>
              <a:rPr lang="en-US" sz="2400" dirty="0" err="1"/>
              <a:t>aktif</a:t>
            </a:r>
            <a:r>
              <a:rPr lang="en-US" sz="2400" dirty="0"/>
              <a:t> </a:t>
            </a:r>
            <a:r>
              <a:rPr lang="en-US" sz="2400" dirty="0" err="1"/>
              <a:t>antara</a:t>
            </a:r>
            <a:r>
              <a:rPr lang="en-US" sz="2400" dirty="0"/>
              <a:t> </a:t>
            </a:r>
            <a:r>
              <a:rPr lang="en-US" sz="2400" dirty="0" err="1"/>
              <a:t>pejabat</a:t>
            </a:r>
            <a:r>
              <a:rPr lang="en-US" sz="2400" dirty="0"/>
              <a:t> </a:t>
            </a:r>
            <a:r>
              <a:rPr lang="en-US" sz="2400" dirty="0" err="1"/>
              <a:t>penilai</a:t>
            </a:r>
            <a:r>
              <a:rPr lang="en-US" sz="2400" dirty="0"/>
              <a:t> </a:t>
            </a:r>
            <a:r>
              <a:rPr lang="en-US" sz="2400" dirty="0" err="1"/>
              <a:t>dan</a:t>
            </a:r>
            <a:r>
              <a:rPr lang="en-US" sz="2400" dirty="0"/>
              <a:t> PNS yang </a:t>
            </a:r>
            <a:r>
              <a:rPr lang="en-US" sz="2400" dirty="0" err="1"/>
              <a:t>dinilai</a:t>
            </a:r>
            <a:r>
              <a:rPr lang="en-US" sz="2400" dirty="0"/>
              <a:t>.</a:t>
            </a:r>
          </a:p>
          <a:p>
            <a:pPr marL="461963" indent="-461963">
              <a:buNone/>
            </a:pPr>
            <a:r>
              <a:rPr lang="en-US" sz="3000" b="1" u="sng" dirty="0" err="1"/>
              <a:t>T</a:t>
            </a:r>
            <a:r>
              <a:rPr lang="en-US" sz="2400" b="1" u="sng" dirty="0" err="1"/>
              <a:t>ransparan</a:t>
            </a:r>
            <a:r>
              <a:rPr lang="en-US" sz="2400" b="1" dirty="0"/>
              <a:t>:</a:t>
            </a:r>
          </a:p>
          <a:p>
            <a:pPr marL="461963" indent="-461963" algn="just">
              <a:buNone/>
            </a:pPr>
            <a:r>
              <a:rPr lang="en-US" sz="2400" b="1" dirty="0"/>
              <a:t>	</a:t>
            </a:r>
            <a:r>
              <a:rPr lang="en-US" sz="2400" dirty="0" err="1"/>
              <a:t>Seluruh</a:t>
            </a:r>
            <a:r>
              <a:rPr lang="en-US" sz="2400" dirty="0"/>
              <a:t> </a:t>
            </a:r>
            <a:r>
              <a:rPr lang="en-US" sz="2400" dirty="0" err="1"/>
              <a:t>proses</a:t>
            </a:r>
            <a:r>
              <a:rPr lang="en-US" sz="2400" dirty="0"/>
              <a:t> </a:t>
            </a:r>
            <a:r>
              <a:rPr lang="en-US" sz="2400" dirty="0" err="1"/>
              <a:t>dan</a:t>
            </a:r>
            <a:r>
              <a:rPr lang="en-US" sz="2400" dirty="0"/>
              <a:t> </a:t>
            </a:r>
            <a:r>
              <a:rPr lang="en-US" sz="2400" dirty="0" err="1"/>
              <a:t>hasil</a:t>
            </a:r>
            <a:r>
              <a:rPr lang="en-US" sz="2400" dirty="0"/>
              <a:t> </a:t>
            </a:r>
            <a:r>
              <a:rPr lang="en-US" sz="2400" dirty="0" err="1"/>
              <a:t>penilaian</a:t>
            </a:r>
            <a:r>
              <a:rPr lang="en-US" sz="2400" dirty="0"/>
              <a:t> </a:t>
            </a:r>
            <a:r>
              <a:rPr lang="en-US" sz="2400" dirty="0" err="1"/>
              <a:t>prestasi</a:t>
            </a:r>
            <a:r>
              <a:rPr lang="en-US" sz="2400" dirty="0"/>
              <a:t> </a:t>
            </a:r>
            <a:r>
              <a:rPr lang="en-US" sz="2400" dirty="0" err="1"/>
              <a:t>kerja</a:t>
            </a:r>
            <a:r>
              <a:rPr lang="en-US" sz="2400" dirty="0"/>
              <a:t> </a:t>
            </a:r>
            <a:r>
              <a:rPr lang="en-US" sz="2400" dirty="0" err="1"/>
              <a:t>bersifat</a:t>
            </a:r>
            <a:r>
              <a:rPr lang="en-US" sz="2400" dirty="0"/>
              <a:t> </a:t>
            </a:r>
            <a:r>
              <a:rPr lang="en-US" sz="2400" dirty="0" err="1"/>
              <a:t>terbuka</a:t>
            </a:r>
            <a:r>
              <a:rPr lang="en-US" sz="2400" dirty="0"/>
              <a:t> </a:t>
            </a:r>
            <a:r>
              <a:rPr lang="en-US" sz="2400" dirty="0" err="1"/>
              <a:t>dan</a:t>
            </a:r>
            <a:r>
              <a:rPr lang="en-US" sz="2400" dirty="0"/>
              <a:t> </a:t>
            </a:r>
            <a:r>
              <a:rPr lang="en-US" sz="2400" dirty="0" err="1"/>
              <a:t>tidak</a:t>
            </a:r>
            <a:r>
              <a:rPr lang="en-US" sz="2400" dirty="0"/>
              <a:t> </a:t>
            </a:r>
            <a:r>
              <a:rPr lang="en-US" sz="2400" dirty="0" err="1"/>
              <a:t>rahasia</a:t>
            </a:r>
            <a:r>
              <a:rPr lang="en-US" sz="2400" dirty="0"/>
              <a:t>.</a:t>
            </a:r>
            <a:endParaRPr lang="en-US" sz="2400" b="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743200"/>
          </a:xfrm>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rmAutofit/>
          </a:bodyPr>
          <a:lstStyle/>
          <a:p>
            <a:pPr marL="396875" indent="-396875">
              <a:buFont typeface="Arial" panose="020B0604020202020204" pitchFamily="34" charset="0"/>
              <a:buAutoNum type="arabicPeriod"/>
              <a:defRPr/>
            </a:pPr>
            <a:r>
              <a:rPr lang="id-ID" sz="2000" dirty="0">
                <a:latin typeface="Berlin Sans FB" pitchFamily="34" charset="0"/>
              </a:rPr>
              <a:t>Nilai capaian SKP dinyatakan dengan angka dan keterangan sbb:</a:t>
            </a:r>
          </a:p>
          <a:p>
            <a:pPr marL="857250" lvl="1" indent="-457200">
              <a:buFont typeface="+mj-lt"/>
              <a:buAutoNum type="alphaLcParenR"/>
              <a:defRPr/>
            </a:pPr>
            <a:r>
              <a:rPr lang="id-ID" sz="2000" dirty="0">
                <a:latin typeface="Berlin Sans FB" pitchFamily="34" charset="0"/>
              </a:rPr>
              <a:t>91 – ke atas : Sangat baik</a:t>
            </a:r>
          </a:p>
          <a:p>
            <a:pPr marL="857250" lvl="1" indent="-457200">
              <a:buFont typeface="+mj-lt"/>
              <a:buAutoNum type="alphaLcParenR"/>
              <a:tabLst>
                <a:tab pos="2406650" algn="l"/>
                <a:tab pos="2743200" algn="l"/>
              </a:tabLst>
              <a:defRPr/>
            </a:pPr>
            <a:r>
              <a:rPr lang="id-ID" sz="2000" dirty="0">
                <a:latin typeface="Berlin Sans FB" pitchFamily="34" charset="0"/>
              </a:rPr>
              <a:t>76 – 90 </a:t>
            </a:r>
            <a:r>
              <a:rPr lang="en-US" sz="2000" dirty="0">
                <a:latin typeface="Berlin Sans FB" pitchFamily="34" charset="0"/>
              </a:rPr>
              <a:t>  </a:t>
            </a:r>
            <a:r>
              <a:rPr lang="id-ID" sz="2000" dirty="0">
                <a:latin typeface="Berlin Sans FB" pitchFamily="34" charset="0"/>
              </a:rPr>
              <a:t>: </a:t>
            </a:r>
            <a:r>
              <a:rPr lang="en-US" sz="2000" dirty="0">
                <a:latin typeface="Berlin Sans FB" pitchFamily="34" charset="0"/>
              </a:rPr>
              <a:t>  </a:t>
            </a:r>
            <a:r>
              <a:rPr lang="id-ID" sz="2000" dirty="0">
                <a:latin typeface="Berlin Sans FB" pitchFamily="34" charset="0"/>
              </a:rPr>
              <a:t>Baik</a:t>
            </a:r>
          </a:p>
          <a:p>
            <a:pPr marL="857250" lvl="1" indent="-457200">
              <a:buFont typeface="+mj-lt"/>
              <a:buAutoNum type="alphaLcParenR"/>
              <a:tabLst>
                <a:tab pos="2406650" algn="l"/>
                <a:tab pos="2743200" algn="l"/>
              </a:tabLst>
              <a:defRPr/>
            </a:pPr>
            <a:r>
              <a:rPr lang="id-ID" sz="2000" dirty="0">
                <a:latin typeface="Berlin Sans FB" pitchFamily="34" charset="0"/>
              </a:rPr>
              <a:t>61 – 75 </a:t>
            </a:r>
            <a:r>
              <a:rPr lang="en-US" sz="2000" dirty="0">
                <a:latin typeface="Berlin Sans FB" pitchFamily="34" charset="0"/>
              </a:rPr>
              <a:t>   </a:t>
            </a:r>
            <a:r>
              <a:rPr lang="id-ID" sz="2000" dirty="0">
                <a:latin typeface="Berlin Sans FB" pitchFamily="34" charset="0"/>
              </a:rPr>
              <a:t>: </a:t>
            </a:r>
            <a:r>
              <a:rPr lang="en-US" sz="2000" dirty="0">
                <a:latin typeface="Berlin Sans FB" pitchFamily="34" charset="0"/>
              </a:rPr>
              <a:t>  </a:t>
            </a:r>
            <a:r>
              <a:rPr lang="id-ID" sz="2000" dirty="0">
                <a:latin typeface="Berlin Sans FB" pitchFamily="34" charset="0"/>
              </a:rPr>
              <a:t>Cukup</a:t>
            </a:r>
          </a:p>
          <a:p>
            <a:pPr marL="857250" lvl="1" indent="-457200">
              <a:buFont typeface="+mj-lt"/>
              <a:buAutoNum type="alphaLcParenR"/>
              <a:tabLst>
                <a:tab pos="2406650" algn="l"/>
                <a:tab pos="2743200" algn="l"/>
              </a:tabLst>
              <a:defRPr/>
            </a:pPr>
            <a:r>
              <a:rPr lang="id-ID" sz="2000" dirty="0">
                <a:latin typeface="Berlin Sans FB" pitchFamily="34" charset="0"/>
              </a:rPr>
              <a:t>51 – 60 </a:t>
            </a:r>
            <a:r>
              <a:rPr lang="en-US" sz="2000" dirty="0">
                <a:latin typeface="Berlin Sans FB" pitchFamily="34" charset="0"/>
              </a:rPr>
              <a:t>  </a:t>
            </a:r>
            <a:r>
              <a:rPr lang="id-ID" sz="2000" dirty="0">
                <a:latin typeface="Berlin Sans FB" pitchFamily="34" charset="0"/>
              </a:rPr>
              <a:t>: </a:t>
            </a:r>
            <a:r>
              <a:rPr lang="en-US" sz="2000" dirty="0">
                <a:latin typeface="Berlin Sans FB" pitchFamily="34" charset="0"/>
              </a:rPr>
              <a:t>   </a:t>
            </a:r>
            <a:r>
              <a:rPr lang="id-ID" sz="2000" dirty="0">
                <a:latin typeface="Berlin Sans FB" pitchFamily="34" charset="0"/>
              </a:rPr>
              <a:t>Kurang</a:t>
            </a:r>
          </a:p>
          <a:p>
            <a:pPr marL="857250" lvl="1" indent="-457200">
              <a:buFont typeface="+mj-lt"/>
              <a:buAutoNum type="alphaLcParenR"/>
              <a:tabLst>
                <a:tab pos="2406650" algn="l"/>
                <a:tab pos="2743200" algn="l"/>
              </a:tabLst>
              <a:defRPr/>
            </a:pPr>
            <a:r>
              <a:rPr lang="id-ID" sz="2000" dirty="0">
                <a:latin typeface="Berlin Sans FB" pitchFamily="34" charset="0"/>
              </a:rPr>
              <a:t>50 – ke bawah : Buruk</a:t>
            </a:r>
            <a:endParaRPr lang="en-US" sz="2000" dirty="0">
              <a:latin typeface="Berlin Sans FB" pitchFamily="34" charset="0"/>
            </a:endParaRPr>
          </a:p>
          <a:p>
            <a:pPr marL="857250" lvl="1" indent="-457200">
              <a:buNone/>
              <a:defRPr/>
            </a:pPr>
            <a:endParaRPr lang="id-ID" sz="2000" dirty="0">
              <a:latin typeface="Berlin Sans FB" pitchFamily="34" charset="0"/>
            </a:endParaRPr>
          </a:p>
          <a:p>
            <a:pPr marL="457200" indent="-457200" algn="just">
              <a:buNone/>
              <a:defRPr/>
            </a:pPr>
            <a:endParaRPr lang="id-ID" sz="2000" dirty="0">
              <a:latin typeface="Berlin Sans FB" pitchFamily="34" charset="0"/>
            </a:endParaRPr>
          </a:p>
          <a:p>
            <a:endParaRPr lang="en-US" dirty="0"/>
          </a:p>
        </p:txBody>
      </p:sp>
      <p:sp>
        <p:nvSpPr>
          <p:cNvPr id="6" name="Flowchart: Preparation 5"/>
          <p:cNvSpPr/>
          <p:nvPr/>
        </p:nvSpPr>
        <p:spPr>
          <a:xfrm>
            <a:off x="457200" y="725602"/>
            <a:ext cx="8229600" cy="917448"/>
          </a:xfrm>
          <a:prstGeom prst="flowChartPreparation">
            <a:avLst/>
          </a:prstGeom>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id-ID" sz="3000" dirty="0">
                <a:solidFill>
                  <a:srgbClr val="C00000"/>
                </a:solidFill>
                <a:latin typeface="Aharoni" pitchFamily="2" charset="-79"/>
                <a:cs typeface="Aharoni" pitchFamily="2" charset="-79"/>
              </a:rPr>
              <a:t>Tata Cara Penilaian SKP</a:t>
            </a:r>
          </a:p>
        </p:txBody>
      </p:sp>
      <p:sp>
        <p:nvSpPr>
          <p:cNvPr id="9" name="TextBox 8"/>
          <p:cNvSpPr txBox="1"/>
          <p:nvPr/>
        </p:nvSpPr>
        <p:spPr>
          <a:xfrm>
            <a:off x="457200" y="5181600"/>
            <a:ext cx="1469569" cy="369332"/>
          </a:xfrm>
          <a:prstGeom prst="rect">
            <a:avLst/>
          </a:prstGeom>
          <a:noFill/>
        </p:spPr>
        <p:txBody>
          <a:bodyPr wrap="none" rtlCol="0">
            <a:spAutoFit/>
          </a:bodyPr>
          <a:lstStyle/>
          <a:p>
            <a:r>
              <a:rPr lang="en-US" dirty="0" err="1"/>
              <a:t>Pasal</a:t>
            </a:r>
            <a:r>
              <a:rPr lang="en-US" dirty="0"/>
              <a:t> 8 </a:t>
            </a:r>
            <a:r>
              <a:rPr lang="en-US" dirty="0" err="1"/>
              <a:t>Ayat</a:t>
            </a:r>
            <a:r>
              <a:rPr lang="en-US" dirty="0"/>
              <a:t> 2</a:t>
            </a:r>
          </a:p>
        </p:txBody>
      </p:sp>
      <p:pic>
        <p:nvPicPr>
          <p:cNvPr id="10" name="Picture 9" descr="A3Z_garfield.gif">
            <a:hlinkClick r:id="rId2" action="ppaction://hlinkfile"/>
          </p:cNvPr>
          <p:cNvPicPr>
            <a:picLocks noChangeAspect="1"/>
          </p:cNvPicPr>
          <p:nvPr/>
        </p:nvPicPr>
        <p:blipFill>
          <a:blip r:embed="rId3"/>
          <a:stretch>
            <a:fillRect/>
          </a:stretch>
        </p:blipFill>
        <p:spPr>
          <a:xfrm>
            <a:off x="3581400" y="5029200"/>
            <a:ext cx="1428750" cy="1457325"/>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
          <p:cNvGrpSpPr/>
          <p:nvPr/>
        </p:nvGrpSpPr>
        <p:grpSpPr>
          <a:xfrm>
            <a:off x="0" y="4076700"/>
            <a:ext cx="9144000" cy="2781300"/>
            <a:chOff x="0" y="4076700"/>
            <a:chExt cx="9144000" cy="2781300"/>
          </a:xfrm>
          <a:gradFill>
            <a:gsLst>
              <a:gs pos="0">
                <a:schemeClr val="accent2">
                  <a:lumMod val="75000"/>
                  <a:alpha val="0"/>
                </a:schemeClr>
              </a:gs>
              <a:gs pos="50000">
                <a:schemeClr val="accent1">
                  <a:tint val="44500"/>
                  <a:satMod val="160000"/>
                </a:schemeClr>
              </a:gs>
              <a:gs pos="100000">
                <a:schemeClr val="accent1">
                  <a:tint val="23500"/>
                  <a:satMod val="160000"/>
                </a:schemeClr>
              </a:gs>
            </a:gsLst>
            <a:lin ang="5400000" scaled="0"/>
          </a:gradFill>
        </p:grpSpPr>
        <p:pic>
          <p:nvPicPr>
            <p:cNvPr id="7" name="Picture 8"/>
            <p:cNvPicPr>
              <a:picLocks noChangeAspect="1" noChangeArrowheads="1"/>
            </p:cNvPicPr>
            <p:nvPr/>
          </p:nvPicPr>
          <p:blipFill>
            <a:blip r:embed="rId3" cstate="print"/>
            <a:srcRect/>
            <a:stretch>
              <a:fillRect/>
            </a:stretch>
          </p:blipFill>
          <p:spPr bwMode="auto">
            <a:xfrm>
              <a:off x="0" y="4076700"/>
              <a:ext cx="9144000" cy="2781300"/>
            </a:xfrm>
            <a:prstGeom prst="rect">
              <a:avLst/>
            </a:prstGeom>
            <a:grpFill/>
            <a:ln w="9525" algn="ctr">
              <a:noFill/>
              <a:miter lim="800000"/>
              <a:headEnd/>
              <a:tailEnd/>
            </a:ln>
          </p:spPr>
        </p:pic>
        <p:graphicFrame>
          <p:nvGraphicFramePr>
            <p:cNvPr id="8" name="Object 2"/>
            <p:cNvGraphicFramePr>
              <a:graphicFrameLocks noChangeAspect="1"/>
            </p:cNvGraphicFramePr>
            <p:nvPr/>
          </p:nvGraphicFramePr>
          <p:xfrm>
            <a:off x="7810500" y="6108700"/>
            <a:ext cx="1181100" cy="635000"/>
          </p:xfrm>
          <a:graphic>
            <a:graphicData uri="http://schemas.openxmlformats.org/presentationml/2006/ole">
              <mc:AlternateContent xmlns:mc="http://schemas.openxmlformats.org/markup-compatibility/2006">
                <mc:Choice xmlns:v="urn:schemas-microsoft-com:vml" Requires="v">
                  <p:oleObj spid="_x0000_s133125" name="CorelDRAW" r:id="rId4" imgW="6742080" imgH="2937240" progId="">
                    <p:embed/>
                  </p:oleObj>
                </mc:Choice>
                <mc:Fallback>
                  <p:oleObj name="CorelDRAW" r:id="rId4" imgW="6742080" imgH="2937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6108700"/>
                          <a:ext cx="1181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40292" name="Picture 4" descr="E:\MATERI KANREG X BKN\DIKLAT TEKNIS MANAJEMEN KINERJA\materi skp 24-02-2016\P_20160224_141803.jpg"/>
          <p:cNvPicPr>
            <a:picLocks noChangeAspect="1" noChangeArrowheads="1"/>
          </p:cNvPicPr>
          <p:nvPr/>
        </p:nvPicPr>
        <p:blipFill>
          <a:blip r:embed="rId6" cstate="print"/>
          <a:srcRect/>
          <a:stretch>
            <a:fillRect/>
          </a:stretch>
        </p:blipFill>
        <p:spPr bwMode="auto">
          <a:xfrm>
            <a:off x="914400" y="304800"/>
            <a:ext cx="3878692" cy="6248400"/>
          </a:xfrm>
          <a:prstGeom prst="rect">
            <a:avLst/>
          </a:prstGeom>
          <a:noFill/>
        </p:spPr>
      </p:pic>
      <p:pic>
        <p:nvPicPr>
          <p:cNvPr id="9" name="Picture 8" descr="A3Z_garfield.gif">
            <a:hlinkClick r:id="rId7" action="ppaction://hlinkfile"/>
          </p:cNvPr>
          <p:cNvPicPr>
            <a:picLocks noChangeAspect="1"/>
          </p:cNvPicPr>
          <p:nvPr/>
        </p:nvPicPr>
        <p:blipFill>
          <a:blip r:embed="rId8"/>
          <a:stretch>
            <a:fillRect/>
          </a:stretch>
        </p:blipFill>
        <p:spPr>
          <a:xfrm>
            <a:off x="6019800" y="2209800"/>
            <a:ext cx="1428750" cy="145732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76425" y="3521075"/>
            <a:ext cx="5311775" cy="688975"/>
            <a:chOff x="720" y="1392"/>
            <a:chExt cx="4058" cy="480"/>
          </a:xfrm>
        </p:grpSpPr>
        <p:sp>
          <p:nvSpPr>
            <p:cNvPr id="69635" name="AutoShape 3"/>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3" name="Group 4"/>
            <p:cNvGrpSpPr>
              <a:grpSpLocks/>
            </p:cNvGrpSpPr>
            <p:nvPr/>
          </p:nvGrpSpPr>
          <p:grpSpPr bwMode="auto">
            <a:xfrm>
              <a:off x="730" y="1407"/>
              <a:ext cx="4043" cy="444"/>
              <a:chOff x="744" y="1407"/>
              <a:chExt cx="3988" cy="444"/>
            </a:xfrm>
          </p:grpSpPr>
          <p:sp>
            <p:nvSpPr>
              <p:cNvPr id="69637" name="AutoShape 5"/>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9638" name="AutoShape 6"/>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8" name="Group 17"/>
          <p:cNvGrpSpPr>
            <a:grpSpLocks/>
          </p:cNvGrpSpPr>
          <p:nvPr/>
        </p:nvGrpSpPr>
        <p:grpSpPr bwMode="auto">
          <a:xfrm>
            <a:off x="1876425" y="2000241"/>
            <a:ext cx="5311775" cy="1346210"/>
            <a:chOff x="720" y="1392"/>
            <a:chExt cx="4058" cy="480"/>
          </a:xfrm>
        </p:grpSpPr>
        <p:sp>
          <p:nvSpPr>
            <p:cNvPr id="69650" name="AutoShape 18"/>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9" name="Group 19"/>
            <p:cNvGrpSpPr>
              <a:grpSpLocks/>
            </p:cNvGrpSpPr>
            <p:nvPr/>
          </p:nvGrpSpPr>
          <p:grpSpPr bwMode="auto">
            <a:xfrm>
              <a:off x="730" y="1407"/>
              <a:ext cx="4043" cy="444"/>
              <a:chOff x="744" y="1407"/>
              <a:chExt cx="3988" cy="444"/>
            </a:xfrm>
          </p:grpSpPr>
          <p:sp>
            <p:nvSpPr>
              <p:cNvPr id="69652" name="AutoShape 20"/>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69653" name="AutoShape 21"/>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69654" name="Text Box 22"/>
          <p:cNvSpPr txBox="1">
            <a:spLocks noChangeArrowheads="1"/>
          </p:cNvSpPr>
          <p:nvPr/>
        </p:nvSpPr>
        <p:spPr bwMode="black">
          <a:xfrm>
            <a:off x="2428860" y="2285992"/>
            <a:ext cx="4495800" cy="830997"/>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sz="2400" b="1" dirty="0" err="1" smtClean="0">
                <a:solidFill>
                  <a:srgbClr val="FFFFFF"/>
                </a:solidFill>
              </a:rPr>
              <a:t>Penguatan</a:t>
            </a:r>
            <a:r>
              <a:rPr lang="en-US" sz="2400" b="1" dirty="0" smtClean="0">
                <a:solidFill>
                  <a:srgbClr val="FFFFFF"/>
                </a:solidFill>
              </a:rPr>
              <a:t> </a:t>
            </a:r>
            <a:r>
              <a:rPr lang="en-US" sz="2400" b="1" dirty="0" err="1" smtClean="0">
                <a:solidFill>
                  <a:srgbClr val="FFFFFF"/>
                </a:solidFill>
              </a:rPr>
              <a:t>Penilaian</a:t>
            </a:r>
            <a:r>
              <a:rPr lang="en-US" sz="2400" b="1" dirty="0" smtClean="0">
                <a:solidFill>
                  <a:srgbClr val="FFFFFF"/>
                </a:solidFill>
              </a:rPr>
              <a:t> </a:t>
            </a:r>
            <a:r>
              <a:rPr lang="en-US" sz="2400" b="1" dirty="0" err="1" smtClean="0">
                <a:solidFill>
                  <a:srgbClr val="FFFFFF"/>
                </a:solidFill>
              </a:rPr>
              <a:t>Prestasi</a:t>
            </a:r>
            <a:r>
              <a:rPr lang="en-US" sz="2400" b="1" dirty="0" smtClean="0">
                <a:solidFill>
                  <a:srgbClr val="FFFFFF"/>
                </a:solidFill>
              </a:rPr>
              <a:t> </a:t>
            </a:r>
            <a:r>
              <a:rPr lang="en-US" sz="2400" b="1" dirty="0" err="1" smtClean="0">
                <a:solidFill>
                  <a:srgbClr val="FFFFFF"/>
                </a:solidFill>
              </a:rPr>
              <a:t>Kerja</a:t>
            </a:r>
            <a:r>
              <a:rPr lang="en-US" sz="2400" b="1" dirty="0" smtClean="0">
                <a:solidFill>
                  <a:srgbClr val="FFFFFF"/>
                </a:solidFill>
              </a:rPr>
              <a:t> PNS</a:t>
            </a:r>
            <a:endParaRPr lang="en-US" sz="2400" b="1" dirty="0">
              <a:solidFill>
                <a:srgbClr val="FFFFFF"/>
              </a:solidFill>
            </a:endParaRPr>
          </a:p>
        </p:txBody>
      </p:sp>
      <p:sp>
        <p:nvSpPr>
          <p:cNvPr id="69655" name="Text Box 23"/>
          <p:cNvSpPr txBox="1">
            <a:spLocks noChangeArrowheads="1"/>
          </p:cNvSpPr>
          <p:nvPr/>
        </p:nvSpPr>
        <p:spPr bwMode="black">
          <a:xfrm>
            <a:off x="2354263" y="3629025"/>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sz="2400" b="1" dirty="0" smtClean="0">
                <a:solidFill>
                  <a:srgbClr val="FFFFFF"/>
                </a:solidFill>
              </a:rPr>
              <a:t>E - </a:t>
            </a:r>
            <a:r>
              <a:rPr lang="en-US" sz="2400" b="1" dirty="0" err="1" smtClean="0">
                <a:solidFill>
                  <a:srgbClr val="FFFFFF"/>
                </a:solidFill>
              </a:rPr>
              <a:t>Kinerja</a:t>
            </a:r>
            <a:r>
              <a:rPr lang="en-US" sz="2400" b="1" dirty="0" smtClean="0">
                <a:solidFill>
                  <a:srgbClr val="FFFFFF"/>
                </a:solidFill>
              </a:rPr>
              <a:t>    </a:t>
            </a:r>
            <a:endParaRPr lang="en-US" sz="2400" b="1" dirty="0">
              <a:solidFill>
                <a:srgbClr val="FFFFFF"/>
              </a:solidFill>
            </a:endParaRPr>
          </a:p>
        </p:txBody>
      </p:sp>
      <p:pic>
        <p:nvPicPr>
          <p:cNvPr id="69661" name="Picture 29" descr="1"/>
          <p:cNvPicPr>
            <a:picLocks noChangeAspect="1" noChangeArrowheads="1"/>
          </p:cNvPicPr>
          <p:nvPr/>
        </p:nvPicPr>
        <p:blipFill>
          <a:blip r:embed="rId2">
            <a:lum bright="-6000" contrast="24000"/>
          </a:blip>
          <a:srcRect l="42606" t="64474" r="19473"/>
          <a:stretch>
            <a:fillRect/>
          </a:stretch>
        </p:blipFill>
        <p:spPr bwMode="auto">
          <a:xfrm>
            <a:off x="1692275" y="3509963"/>
            <a:ext cx="792163" cy="949325"/>
          </a:xfrm>
          <a:prstGeom prst="rect">
            <a:avLst/>
          </a:prstGeom>
          <a:noFill/>
        </p:spPr>
      </p:pic>
      <p:pic>
        <p:nvPicPr>
          <p:cNvPr id="69662" name="Picture 30" descr="1"/>
          <p:cNvPicPr>
            <a:picLocks noChangeAspect="1" noChangeArrowheads="1"/>
          </p:cNvPicPr>
          <p:nvPr/>
        </p:nvPicPr>
        <p:blipFill>
          <a:blip r:embed="rId2">
            <a:lum bright="-6000" contrast="24000"/>
          </a:blip>
          <a:srcRect l="42606" t="64474" r="19473"/>
          <a:stretch>
            <a:fillRect/>
          </a:stretch>
        </p:blipFill>
        <p:spPr bwMode="auto">
          <a:xfrm>
            <a:off x="1681163" y="2214554"/>
            <a:ext cx="792162" cy="949325"/>
          </a:xfrm>
          <a:prstGeom prst="rect">
            <a:avLst/>
          </a:prstGeom>
          <a:noFill/>
        </p:spPr>
      </p:pic>
      <p:sp>
        <p:nvSpPr>
          <p:cNvPr id="69664" name="Text Box 32"/>
          <p:cNvSpPr txBox="1">
            <a:spLocks noChangeArrowheads="1"/>
          </p:cNvSpPr>
          <p:nvPr/>
        </p:nvSpPr>
        <p:spPr bwMode="gray">
          <a:xfrm>
            <a:off x="2001838" y="2285992"/>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t>1</a:t>
            </a:r>
          </a:p>
        </p:txBody>
      </p:sp>
      <p:sp>
        <p:nvSpPr>
          <p:cNvPr id="69665" name="Text Box 33"/>
          <p:cNvSpPr txBox="1">
            <a:spLocks noChangeArrowheads="1"/>
          </p:cNvSpPr>
          <p:nvPr/>
        </p:nvSpPr>
        <p:spPr bwMode="gray">
          <a:xfrm>
            <a:off x="2014538" y="3608388"/>
            <a:ext cx="381000" cy="457200"/>
          </a:xfrm>
          <a:prstGeom prst="rect">
            <a:avLst/>
          </a:prstGeom>
          <a:noFill/>
          <a:ln w="9525">
            <a:noFill/>
            <a:miter lim="800000"/>
            <a:headEnd/>
            <a:tailEnd/>
          </a:ln>
          <a:effectLst/>
        </p:spPr>
        <p:txBody>
          <a:bodyPr>
            <a:spAutoFit/>
          </a:bodyPr>
          <a:lstStyle/>
          <a:p>
            <a:pPr algn="ctr">
              <a:spcBef>
                <a:spcPct val="50000"/>
              </a:spcBef>
            </a:pPr>
            <a:r>
              <a:rPr lang="en-US" sz="2400" b="1"/>
              <a:t>2</a:t>
            </a:r>
          </a:p>
        </p:txBody>
      </p:sp>
      <p:sp>
        <p:nvSpPr>
          <p:cNvPr id="69667" name="Rectangle 35"/>
          <p:cNvSpPr>
            <a:spLocks noGrp="1" noChangeArrowheads="1"/>
          </p:cNvSpPr>
          <p:nvPr>
            <p:ph type="title"/>
          </p:nvPr>
        </p:nvSpPr>
        <p:spPr/>
        <p:txBody>
          <a:bodyPr/>
          <a:lstStyle/>
          <a:p>
            <a:r>
              <a:rPr lang="en-ID" dirty="0" err="1" smtClean="0"/>
              <a:t>Topik</a:t>
            </a:r>
            <a:r>
              <a:rPr lang="en-ID" dirty="0" smtClean="0"/>
              <a:t> </a:t>
            </a:r>
            <a:r>
              <a:rPr lang="en-ID" dirty="0" err="1" smtClean="0"/>
              <a:t>Bahasan</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64172107"/>
              </p:ext>
            </p:extLst>
          </p:nvPr>
        </p:nvGraphicFramePr>
        <p:xfrm>
          <a:off x="609600" y="1752600"/>
          <a:ext cx="8229600" cy="4968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1752600">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457200">
                <a:tc>
                  <a:txBody>
                    <a:bodyPr/>
                    <a:lstStyle/>
                    <a:p>
                      <a:pPr algn="ctr"/>
                      <a:r>
                        <a:rPr lang="en-US" sz="2000" dirty="0" err="1"/>
                        <a:t>Kriteria</a:t>
                      </a:r>
                      <a:r>
                        <a:rPr lang="en-US" sz="2000" dirty="0"/>
                        <a:t> </a:t>
                      </a:r>
                      <a:r>
                        <a:rPr lang="en-US" sz="2000" dirty="0" err="1"/>
                        <a:t>Nilai</a:t>
                      </a:r>
                      <a:endParaRPr lang="en-US" sz="2000" dirty="0"/>
                    </a:p>
                  </a:txBody>
                  <a:tcPr/>
                </a:tc>
                <a:tc>
                  <a:txBody>
                    <a:bodyPr/>
                    <a:lstStyle/>
                    <a:p>
                      <a:pPr algn="ctr"/>
                      <a:r>
                        <a:rPr lang="en-US" sz="2000" dirty="0" err="1"/>
                        <a:t>Keterangan</a:t>
                      </a:r>
                      <a:endParaRPr lang="en-US" sz="2000" dirty="0"/>
                    </a:p>
                  </a:txBody>
                  <a:tcPr/>
                </a:tc>
                <a:extLst>
                  <a:ext uri="{0D108BD9-81ED-4DB2-BD59-A6C34878D82A}">
                    <a16:rowId xmlns:a16="http://schemas.microsoft.com/office/drawing/2014/main" xmlns="" val="10000"/>
                  </a:ext>
                </a:extLst>
              </a:tr>
              <a:tr h="370840">
                <a:tc>
                  <a:txBody>
                    <a:bodyPr/>
                    <a:lstStyle/>
                    <a:p>
                      <a:pPr algn="ctr"/>
                      <a:r>
                        <a:rPr lang="id-ID" sz="1900" b="0" noProof="0" dirty="0"/>
                        <a:t>91 - 100</a:t>
                      </a:r>
                    </a:p>
                  </a:txBody>
                  <a:tcPr/>
                </a:tc>
                <a:tc>
                  <a:txBody>
                    <a:bodyPr/>
                    <a:lstStyle/>
                    <a:p>
                      <a:pPr algn="just"/>
                      <a:r>
                        <a:rPr lang="id-ID" sz="1900" b="0" noProof="0" dirty="0"/>
                        <a:t>Hasil kerja sempurna, tidak ada kesalahan, tidak ada revisi, dan pelayanan di atas standar y</a:t>
                      </a:r>
                      <a:r>
                        <a:rPr lang="en-US" sz="1900" b="0" noProof="0" dirty="0"/>
                        <a:t>an</a:t>
                      </a:r>
                      <a:r>
                        <a:rPr lang="id-ID" sz="1900" b="0" noProof="0" dirty="0"/>
                        <a:t>g ditentukan dll.</a:t>
                      </a:r>
                    </a:p>
                  </a:txBody>
                  <a:tcPr/>
                </a:tc>
                <a:extLst>
                  <a:ext uri="{0D108BD9-81ED-4DB2-BD59-A6C34878D82A}">
                    <a16:rowId xmlns:a16="http://schemas.microsoft.com/office/drawing/2014/main" xmlns="" val="10001"/>
                  </a:ext>
                </a:extLst>
              </a:tr>
              <a:tr h="370840">
                <a:tc>
                  <a:txBody>
                    <a:bodyPr/>
                    <a:lstStyle/>
                    <a:p>
                      <a:pPr algn="ctr"/>
                      <a:r>
                        <a:rPr lang="id-ID" sz="1900" b="0" noProof="0" dirty="0"/>
                        <a:t>76 - 90</a:t>
                      </a:r>
                    </a:p>
                  </a:txBody>
                  <a:tcPr/>
                </a:tc>
                <a:tc>
                  <a:txBody>
                    <a:bodyPr/>
                    <a:lstStyle/>
                    <a:p>
                      <a:pPr algn="just"/>
                      <a:r>
                        <a:rPr lang="id-ID" sz="1900" b="0" noProof="0" dirty="0"/>
                        <a:t>Hasil kerja mempunya 1 atau 2 kesalahan kecil, tidak ada kesalahan besar, revisi, dan pelayanan sesuai standar y</a:t>
                      </a:r>
                      <a:r>
                        <a:rPr lang="en-US" sz="1900" b="0" noProof="0" dirty="0"/>
                        <a:t>an</a:t>
                      </a:r>
                      <a:r>
                        <a:rPr lang="id-ID" sz="1900" b="0" noProof="0" dirty="0"/>
                        <a:t>g telah ditentukan dll. </a:t>
                      </a:r>
                    </a:p>
                  </a:txBody>
                  <a:tcPr/>
                </a:tc>
                <a:extLst>
                  <a:ext uri="{0D108BD9-81ED-4DB2-BD59-A6C34878D82A}">
                    <a16:rowId xmlns:a16="http://schemas.microsoft.com/office/drawing/2014/main" xmlns="" val="10002"/>
                  </a:ext>
                </a:extLst>
              </a:tr>
              <a:tr h="370840">
                <a:tc>
                  <a:txBody>
                    <a:bodyPr/>
                    <a:lstStyle/>
                    <a:p>
                      <a:pPr algn="ctr"/>
                      <a:r>
                        <a:rPr lang="id-ID" sz="1900" b="0" noProof="0" dirty="0"/>
                        <a:t>61 - 75</a:t>
                      </a:r>
                    </a:p>
                  </a:txBody>
                  <a:tcPr/>
                </a:tc>
                <a:tc>
                  <a:txBody>
                    <a:bodyPr/>
                    <a:lstStyle/>
                    <a:p>
                      <a:pPr algn="just"/>
                      <a:r>
                        <a:rPr lang="id-ID" sz="1900" b="0" noProof="0" dirty="0"/>
                        <a:t>Hasil kerja mempunyai 3 atau 4 kesalahan</a:t>
                      </a:r>
                      <a:r>
                        <a:rPr lang="id-ID" sz="1900" b="0" baseline="0" noProof="0" dirty="0"/>
                        <a:t> kecil, dan tidak ada kesalahan besar, revisi, dan pelayanan cukup memenuhi standar y</a:t>
                      </a:r>
                      <a:r>
                        <a:rPr lang="en-US" sz="1900" b="0" baseline="0" noProof="0" dirty="0"/>
                        <a:t>an</a:t>
                      </a:r>
                      <a:r>
                        <a:rPr lang="id-ID" sz="1900" b="0" baseline="0" noProof="0" dirty="0"/>
                        <a:t>g ditentukan</a:t>
                      </a:r>
                      <a:endParaRPr lang="id-ID" sz="1900" b="0" noProof="0" dirty="0"/>
                    </a:p>
                  </a:txBody>
                  <a:tcPr/>
                </a:tc>
                <a:extLst>
                  <a:ext uri="{0D108BD9-81ED-4DB2-BD59-A6C34878D82A}">
                    <a16:rowId xmlns:a16="http://schemas.microsoft.com/office/drawing/2014/main" xmlns="" val="10003"/>
                  </a:ext>
                </a:extLst>
              </a:tr>
              <a:tr h="370840">
                <a:tc>
                  <a:txBody>
                    <a:bodyPr/>
                    <a:lstStyle/>
                    <a:p>
                      <a:pPr algn="ctr"/>
                      <a:r>
                        <a:rPr lang="id-ID" sz="1900" b="0" noProof="0" dirty="0"/>
                        <a:t>51 -60</a:t>
                      </a:r>
                    </a:p>
                  </a:txBody>
                  <a:tcPr/>
                </a:tc>
                <a:tc>
                  <a:txBody>
                    <a:bodyPr/>
                    <a:lstStyle/>
                    <a:p>
                      <a:pPr algn="just"/>
                      <a:r>
                        <a:rPr lang="id-ID" sz="1900" b="0" noProof="0" dirty="0"/>
                        <a:t>Hasil kerja mempunyai 5 kesalahan kecil dan ada kesalahan besar, revisi, dan pelayanan tidak cukup memenuhi standar y</a:t>
                      </a:r>
                      <a:r>
                        <a:rPr lang="en-US" sz="1900" b="0" noProof="0" dirty="0"/>
                        <a:t>an</a:t>
                      </a:r>
                      <a:r>
                        <a:rPr lang="id-ID" sz="1900" b="0" noProof="0" dirty="0"/>
                        <a:t>g ditentukan dll.</a:t>
                      </a:r>
                    </a:p>
                  </a:txBody>
                  <a:tcPr/>
                </a:tc>
                <a:extLst>
                  <a:ext uri="{0D108BD9-81ED-4DB2-BD59-A6C34878D82A}">
                    <a16:rowId xmlns:a16="http://schemas.microsoft.com/office/drawing/2014/main" xmlns="" val="10004"/>
                  </a:ext>
                </a:extLst>
              </a:tr>
              <a:tr h="370840">
                <a:tc>
                  <a:txBody>
                    <a:bodyPr/>
                    <a:lstStyle/>
                    <a:p>
                      <a:pPr algn="ctr"/>
                      <a:r>
                        <a:rPr lang="id-ID" sz="1900" b="0" noProof="0" dirty="0"/>
                        <a:t>50 ke bawah</a:t>
                      </a:r>
                    </a:p>
                  </a:txBody>
                  <a:tcPr/>
                </a:tc>
                <a:tc>
                  <a:txBody>
                    <a:bodyPr/>
                    <a:lstStyle/>
                    <a:p>
                      <a:r>
                        <a:rPr lang="id-ID" sz="1900" b="0" noProof="0" dirty="0"/>
                        <a:t>Hasil kerja mempunyai lebih dari 5 kesalahan kecil dan ada kesalahan besar, kurang memuaskan, revisi, pelayanan di bawah standar y</a:t>
                      </a:r>
                      <a:r>
                        <a:rPr lang="en-US" sz="1900" b="0" noProof="0" dirty="0"/>
                        <a:t>an</a:t>
                      </a:r>
                      <a:r>
                        <a:rPr lang="id-ID" sz="1900" b="0" noProof="0" dirty="0"/>
                        <a:t>g ditentukan dll.</a:t>
                      </a:r>
                    </a:p>
                  </a:txBody>
                  <a:tcPr/>
                </a:tc>
                <a:extLst>
                  <a:ext uri="{0D108BD9-81ED-4DB2-BD59-A6C34878D82A}">
                    <a16:rowId xmlns:a16="http://schemas.microsoft.com/office/drawing/2014/main" xmlns="" val="10005"/>
                  </a:ext>
                </a:extLst>
              </a:tr>
            </a:tbl>
          </a:graphicData>
        </a:graphic>
      </p:graphicFrame>
      <p:sp>
        <p:nvSpPr>
          <p:cNvPr id="7" name="Down Arrow Callout 6"/>
          <p:cNvSpPr/>
          <p:nvPr/>
        </p:nvSpPr>
        <p:spPr>
          <a:xfrm>
            <a:off x="609600" y="304800"/>
            <a:ext cx="8229600" cy="1219200"/>
          </a:xfrm>
          <a:prstGeom prst="downArrowCallout">
            <a:avLst>
              <a:gd name="adj1" fmla="val 23653"/>
              <a:gd name="adj2" fmla="val 25000"/>
              <a:gd name="adj3" fmla="val 25000"/>
              <a:gd name="adj4" fmla="val 64977"/>
            </a:avLst>
          </a:prstGeom>
          <a:solidFill>
            <a:schemeClr val="accent1">
              <a:lumMod val="75000"/>
            </a:schemeClr>
          </a:solidFill>
          <a:effectLst>
            <a:outerShdw blurRad="76200" dir="18900000" sy="23000" kx="-1200000" algn="bl" rotWithShape="0">
              <a:prstClr val="black">
                <a:alpha val="20000"/>
              </a:prstClr>
            </a:outerShdw>
          </a:effectLst>
          <a:scene3d>
            <a:camera prst="orthographicFront">
              <a:rot lat="0" lon="0" rev="0"/>
            </a:camera>
            <a:lightRig rig="threePt" dir="t">
              <a:rot lat="0" lon="0" rev="1200000"/>
            </a:lightRig>
          </a:scene3d>
          <a:sp3d>
            <a:bevelT w="63500" h="25400" prst="artDeco"/>
          </a:sp3d>
        </p:spPr>
        <p:style>
          <a:lnRef idx="0">
            <a:schemeClr val="accent4"/>
          </a:lnRef>
          <a:fillRef idx="1002">
            <a:schemeClr val="dk1"/>
          </a:fillRef>
          <a:effectRef idx="3">
            <a:schemeClr val="accent4"/>
          </a:effectRef>
          <a:fontRef idx="minor">
            <a:schemeClr val="lt1"/>
          </a:fontRef>
        </p:style>
        <p:txBody>
          <a:bodyPr rtlCol="0" anchor="ctr"/>
          <a:lstStyle/>
          <a:p>
            <a:pPr algn="ctr"/>
            <a:endParaRPr lang="en-US" dirty="0">
              <a:latin typeface="Berlin Sans FB" pitchFamily="34" charset="0"/>
            </a:endParaRPr>
          </a:p>
          <a:p>
            <a:pPr algn="ctr"/>
            <a:endParaRPr lang="en-US" sz="2000" dirty="0">
              <a:latin typeface="Berlin Sans FB" pitchFamily="34" charset="0"/>
            </a:endParaRPr>
          </a:p>
          <a:p>
            <a:pPr algn="ctr"/>
            <a:r>
              <a:rPr lang="en-US" sz="2800" dirty="0" err="1">
                <a:latin typeface="Berlin Sans FB" pitchFamily="34" charset="0"/>
              </a:rPr>
              <a:t>Kriteria</a:t>
            </a:r>
            <a:r>
              <a:rPr lang="en-US" sz="2800" dirty="0">
                <a:latin typeface="Berlin Sans FB" pitchFamily="34" charset="0"/>
              </a:rPr>
              <a:t> </a:t>
            </a:r>
            <a:r>
              <a:rPr lang="en-US" sz="2800" dirty="0" err="1">
                <a:latin typeface="Berlin Sans FB" pitchFamily="34" charset="0"/>
              </a:rPr>
              <a:t>Untuk</a:t>
            </a:r>
            <a:r>
              <a:rPr lang="en-US" sz="2800" dirty="0">
                <a:latin typeface="Berlin Sans FB" pitchFamily="34" charset="0"/>
              </a:rPr>
              <a:t> M</a:t>
            </a:r>
            <a:r>
              <a:rPr lang="id-ID" sz="2800" dirty="0">
                <a:latin typeface="Berlin Sans FB" pitchFamily="34" charset="0"/>
              </a:rPr>
              <a:t>enilai</a:t>
            </a:r>
            <a:r>
              <a:rPr lang="en-US" sz="2800" dirty="0">
                <a:latin typeface="Berlin Sans FB" pitchFamily="34" charset="0"/>
              </a:rPr>
              <a:t> K</a:t>
            </a:r>
            <a:r>
              <a:rPr lang="id-ID" sz="2800" dirty="0">
                <a:latin typeface="Berlin Sans FB" pitchFamily="34" charset="0"/>
              </a:rPr>
              <a:t>ualitas </a:t>
            </a:r>
            <a:r>
              <a:rPr lang="en-US" sz="2800" dirty="0">
                <a:latin typeface="Berlin Sans FB" pitchFamily="34" charset="0"/>
              </a:rPr>
              <a:t>O</a:t>
            </a:r>
            <a:r>
              <a:rPr lang="id-ID" sz="2800" dirty="0">
                <a:latin typeface="Berlin Sans FB" pitchFamily="34" charset="0"/>
              </a:rPr>
              <a:t>utput</a:t>
            </a:r>
            <a:endParaRPr lang="en-US" sz="2800" dirty="0">
              <a:latin typeface="Berlin Sans FB" pitchFamily="34" charset="0"/>
            </a:endParaRPr>
          </a:p>
          <a:p>
            <a:pPr algn="ctr"/>
            <a:endParaRPr lang="id-ID" sz="2000" dirty="0">
              <a:latin typeface="Berlin Sans FB" pitchFamily="34" charset="0"/>
            </a:endParaRPr>
          </a:p>
          <a:p>
            <a:pPr algn="ct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4076700"/>
            <a:ext cx="9144000" cy="2781300"/>
            <a:chOff x="0" y="4076700"/>
            <a:chExt cx="9144000" cy="2781300"/>
          </a:xfrm>
          <a:gradFill>
            <a:gsLst>
              <a:gs pos="0">
                <a:schemeClr val="accent2">
                  <a:lumMod val="75000"/>
                  <a:alpha val="0"/>
                </a:schemeClr>
              </a:gs>
              <a:gs pos="50000">
                <a:schemeClr val="accent1">
                  <a:tint val="44500"/>
                  <a:satMod val="160000"/>
                </a:schemeClr>
              </a:gs>
              <a:gs pos="100000">
                <a:schemeClr val="accent1">
                  <a:tint val="23500"/>
                  <a:satMod val="160000"/>
                </a:schemeClr>
              </a:gs>
            </a:gsLst>
            <a:lin ang="5400000" scaled="0"/>
          </a:gradFill>
        </p:grpSpPr>
        <p:pic>
          <p:nvPicPr>
            <p:cNvPr id="6" name="Picture 8"/>
            <p:cNvPicPr>
              <a:picLocks noChangeAspect="1" noChangeArrowheads="1"/>
            </p:cNvPicPr>
            <p:nvPr/>
          </p:nvPicPr>
          <p:blipFill>
            <a:blip r:embed="rId3" cstate="print"/>
            <a:srcRect/>
            <a:stretch>
              <a:fillRect/>
            </a:stretch>
          </p:blipFill>
          <p:spPr bwMode="auto">
            <a:xfrm>
              <a:off x="0" y="4076700"/>
              <a:ext cx="9144000" cy="2781300"/>
            </a:xfrm>
            <a:prstGeom prst="rect">
              <a:avLst/>
            </a:prstGeom>
            <a:grpFill/>
            <a:ln w="9525" algn="ctr">
              <a:noFill/>
              <a:miter lim="800000"/>
              <a:headEnd/>
              <a:tailEnd/>
            </a:ln>
          </p:spPr>
        </p:pic>
        <p:graphicFrame>
          <p:nvGraphicFramePr>
            <p:cNvPr id="7" name="Object 2"/>
            <p:cNvGraphicFramePr>
              <a:graphicFrameLocks noChangeAspect="1"/>
            </p:cNvGraphicFramePr>
            <p:nvPr/>
          </p:nvGraphicFramePr>
          <p:xfrm>
            <a:off x="7810500" y="6108700"/>
            <a:ext cx="1181100" cy="635000"/>
          </p:xfrm>
          <a:graphic>
            <a:graphicData uri="http://schemas.openxmlformats.org/presentationml/2006/ole">
              <mc:AlternateContent xmlns:mc="http://schemas.openxmlformats.org/markup-compatibility/2006">
                <mc:Choice xmlns:v="urn:schemas-microsoft-com:vml" Requires="v">
                  <p:oleObj spid="_x0000_s134148" name="CorelDRAW" r:id="rId4" imgW="6742080" imgH="2937240" progId="">
                    <p:embed/>
                  </p:oleObj>
                </mc:Choice>
                <mc:Fallback>
                  <p:oleObj name="CorelDRAW" r:id="rId4" imgW="6742080" imgH="2937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6108700"/>
                          <a:ext cx="1181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3250" name="Title 1"/>
          <p:cNvSpPr>
            <a:spLocks noGrp="1"/>
          </p:cNvSpPr>
          <p:nvPr>
            <p:ph type="title"/>
          </p:nvPr>
        </p:nvSpPr>
        <p:spPr>
          <a:xfrm>
            <a:off x="1524000" y="274638"/>
            <a:ext cx="6324600" cy="792162"/>
          </a:xfrm>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a:bevelT w="63500" h="25400" prst="artDeco"/>
          </a:sp3d>
        </p:spPr>
        <p:style>
          <a:lnRef idx="0">
            <a:schemeClr val="accent6"/>
          </a:lnRef>
          <a:fillRef idx="3">
            <a:schemeClr val="accent6"/>
          </a:fillRef>
          <a:effectRef idx="3">
            <a:schemeClr val="accent6"/>
          </a:effectRef>
          <a:fontRef idx="minor">
            <a:schemeClr val="lt1"/>
          </a:fontRef>
        </p:style>
        <p:txBody>
          <a:bodyPr/>
          <a:lstStyle/>
          <a:p>
            <a:pPr eaLnBrk="1" hangingPunct="1"/>
            <a:r>
              <a:rPr lang="en-US" sz="3600" dirty="0" err="1">
                <a:solidFill>
                  <a:srgbClr val="FFFF00"/>
                </a:solidFill>
                <a:latin typeface="Berlin Sans FB Demi" pitchFamily="34" charset="0"/>
              </a:rPr>
              <a:t>Penilaian</a:t>
            </a:r>
            <a:r>
              <a:rPr lang="en-US" sz="3600" dirty="0">
                <a:solidFill>
                  <a:srgbClr val="FFFF00"/>
                </a:solidFill>
                <a:latin typeface="Berlin Sans FB Demi" pitchFamily="34" charset="0"/>
              </a:rPr>
              <a:t> </a:t>
            </a:r>
            <a:r>
              <a:rPr lang="en-US" sz="3600" dirty="0" err="1">
                <a:solidFill>
                  <a:srgbClr val="FFFF00"/>
                </a:solidFill>
                <a:latin typeface="Berlin Sans FB Demi" pitchFamily="34" charset="0"/>
              </a:rPr>
              <a:t>Tugas</a:t>
            </a:r>
            <a:r>
              <a:rPr lang="en-US" sz="3600" dirty="0">
                <a:solidFill>
                  <a:srgbClr val="FFFF00"/>
                </a:solidFill>
                <a:latin typeface="Berlin Sans FB Demi" pitchFamily="34" charset="0"/>
              </a:rPr>
              <a:t> </a:t>
            </a:r>
            <a:r>
              <a:rPr lang="en-US" sz="3600" dirty="0" err="1">
                <a:solidFill>
                  <a:srgbClr val="FFFF00"/>
                </a:solidFill>
                <a:latin typeface="Berlin Sans FB Demi" pitchFamily="34" charset="0"/>
              </a:rPr>
              <a:t>Tambahan</a:t>
            </a:r>
            <a:endParaRPr lang="en-US" sz="3600" dirty="0">
              <a:solidFill>
                <a:srgbClr val="FFFF00"/>
              </a:solidFill>
              <a:latin typeface="Berlin Sans FB Demi" pitchFamily="34" charset="0"/>
            </a:endParaRPr>
          </a:p>
        </p:txBody>
      </p:sp>
      <p:sp>
        <p:nvSpPr>
          <p:cNvPr id="53251" name="Content Placeholder 2"/>
          <p:cNvSpPr>
            <a:spLocks noGrp="1"/>
          </p:cNvSpPr>
          <p:nvPr>
            <p:ph idx="1"/>
          </p:nvPr>
        </p:nvSpPr>
        <p:spPr>
          <a:xfrm>
            <a:off x="457200" y="1219200"/>
            <a:ext cx="8229600" cy="5257800"/>
          </a:xfrm>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lstStyle/>
          <a:p>
            <a:pPr algn="just" eaLnBrk="1" hangingPunct="1">
              <a:buFont typeface="Arial" charset="0"/>
              <a:buNone/>
            </a:pPr>
            <a:endParaRPr lang="en-US" sz="2000" dirty="0"/>
          </a:p>
          <a:p>
            <a:pPr algn="just" eaLnBrk="1" hangingPunct="1">
              <a:buFont typeface="Arial" charset="0"/>
              <a:buNone/>
              <a:tabLst>
                <a:tab pos="7777163" algn="l"/>
              </a:tabLst>
            </a:pPr>
            <a:r>
              <a:rPr lang="en-US" sz="2000" dirty="0"/>
              <a:t>	</a:t>
            </a:r>
            <a:r>
              <a:rPr lang="en-US" sz="2200" b="1" dirty="0"/>
              <a:t>PNS yang </a:t>
            </a:r>
            <a:r>
              <a:rPr lang="en-US" sz="2200" b="1" dirty="0" err="1"/>
              <a:t>diberikan</a:t>
            </a:r>
            <a:r>
              <a:rPr lang="en-US" sz="2200" b="1" dirty="0"/>
              <a:t> </a:t>
            </a:r>
            <a:r>
              <a:rPr lang="en-US" sz="2200" b="1" dirty="0" err="1"/>
              <a:t>tugas</a:t>
            </a:r>
            <a:r>
              <a:rPr lang="en-US" sz="2200" b="1" dirty="0"/>
              <a:t> lain </a:t>
            </a:r>
            <a:r>
              <a:rPr lang="en-US" sz="2200" b="1" dirty="0" err="1"/>
              <a:t>atau</a:t>
            </a:r>
            <a:r>
              <a:rPr lang="en-US" sz="2200" b="1" dirty="0"/>
              <a:t> </a:t>
            </a:r>
            <a:r>
              <a:rPr lang="en-US" sz="2200" b="1" dirty="0" err="1"/>
              <a:t>tugas</a:t>
            </a:r>
            <a:r>
              <a:rPr lang="en-US" sz="2200" b="1" dirty="0"/>
              <a:t> </a:t>
            </a:r>
            <a:r>
              <a:rPr lang="en-US" sz="2200" b="1" dirty="0" err="1"/>
              <a:t>tambahan</a:t>
            </a:r>
            <a:r>
              <a:rPr lang="en-US" sz="2200" b="1" dirty="0"/>
              <a:t> </a:t>
            </a:r>
            <a:r>
              <a:rPr lang="en-US" sz="2200" b="1" dirty="0" err="1"/>
              <a:t>oleh</a:t>
            </a:r>
            <a:r>
              <a:rPr lang="en-US" sz="2200" b="1" dirty="0"/>
              <a:t> </a:t>
            </a:r>
            <a:r>
              <a:rPr lang="en-US" sz="2200" b="1" dirty="0" err="1"/>
              <a:t>atasan</a:t>
            </a:r>
            <a:r>
              <a:rPr lang="en-US" sz="2200" b="1" dirty="0"/>
              <a:t> </a:t>
            </a:r>
            <a:r>
              <a:rPr lang="en-US" sz="2200" b="1" dirty="0" err="1"/>
              <a:t>langsungnya</a:t>
            </a:r>
            <a:r>
              <a:rPr lang="en-US" sz="2200" b="1" dirty="0"/>
              <a:t> </a:t>
            </a:r>
            <a:r>
              <a:rPr lang="en-US" sz="2200" b="1" dirty="0" err="1"/>
              <a:t>dan</a:t>
            </a:r>
            <a:r>
              <a:rPr lang="en-US" sz="2200" b="1" dirty="0"/>
              <a:t> </a:t>
            </a:r>
            <a:r>
              <a:rPr lang="en-US" sz="2200" b="1" dirty="0" err="1"/>
              <a:t>dapat</a:t>
            </a:r>
            <a:r>
              <a:rPr lang="en-US" sz="2200" b="1" dirty="0"/>
              <a:t> </a:t>
            </a:r>
            <a:r>
              <a:rPr lang="en-US" sz="2200" b="1" dirty="0" err="1"/>
              <a:t>dibuktikan</a:t>
            </a:r>
            <a:r>
              <a:rPr lang="en-US" sz="2200" b="1" dirty="0"/>
              <a:t> </a:t>
            </a:r>
            <a:r>
              <a:rPr lang="en-US" sz="2200" b="1" dirty="0" err="1"/>
              <a:t>dengan</a:t>
            </a:r>
            <a:r>
              <a:rPr lang="en-US" sz="2200" b="1" dirty="0"/>
              <a:t> </a:t>
            </a:r>
            <a:r>
              <a:rPr lang="en-US" sz="2200" b="1" dirty="0" err="1"/>
              <a:t>surat</a:t>
            </a:r>
            <a:r>
              <a:rPr lang="en-US" sz="2200" b="1" dirty="0"/>
              <a:t> </a:t>
            </a:r>
            <a:r>
              <a:rPr lang="en-US" sz="2200" b="1" dirty="0" err="1"/>
              <a:t>keterangan</a:t>
            </a:r>
            <a:r>
              <a:rPr lang="en-US" sz="2200" b="1" dirty="0"/>
              <a:t>, </a:t>
            </a:r>
            <a:r>
              <a:rPr lang="en-US" sz="2200" b="1" dirty="0" err="1"/>
              <a:t>maka</a:t>
            </a:r>
            <a:r>
              <a:rPr lang="en-US" sz="2200" b="1" dirty="0"/>
              <a:t> </a:t>
            </a:r>
            <a:r>
              <a:rPr lang="en-US" sz="2200" b="1" dirty="0" err="1"/>
              <a:t>akan</a:t>
            </a:r>
            <a:r>
              <a:rPr lang="en-US" sz="2200" b="1" dirty="0"/>
              <a:t> </a:t>
            </a:r>
            <a:r>
              <a:rPr lang="en-US" sz="2200" b="1" dirty="0" err="1"/>
              <a:t>diberikan</a:t>
            </a:r>
            <a:r>
              <a:rPr lang="en-US" sz="2200" b="1" dirty="0"/>
              <a:t> </a:t>
            </a:r>
            <a:r>
              <a:rPr lang="en-US" sz="2200" b="1" dirty="0" err="1"/>
              <a:t>nilai</a:t>
            </a:r>
            <a:r>
              <a:rPr lang="en-US" sz="2200" b="1" dirty="0"/>
              <a:t> </a:t>
            </a:r>
            <a:r>
              <a:rPr lang="en-US" sz="2200" b="1" dirty="0" err="1"/>
              <a:t>tugas</a:t>
            </a:r>
            <a:r>
              <a:rPr lang="en-US" sz="2200" b="1" dirty="0"/>
              <a:t> </a:t>
            </a:r>
            <a:r>
              <a:rPr lang="en-US" sz="2200" b="1" dirty="0" err="1"/>
              <a:t>tambahan</a:t>
            </a:r>
            <a:r>
              <a:rPr lang="en-US" sz="2200" b="1" dirty="0"/>
              <a:t>.</a:t>
            </a:r>
          </a:p>
          <a:p>
            <a:pPr algn="just" eaLnBrk="1" hangingPunct="1">
              <a:buFont typeface="Arial" charset="0"/>
              <a:buNone/>
            </a:pPr>
            <a:endParaRPr lang="en-US" sz="2000" dirty="0"/>
          </a:p>
        </p:txBody>
      </p:sp>
      <p:graphicFrame>
        <p:nvGraphicFramePr>
          <p:cNvPr id="4" name="Table 3"/>
          <p:cNvGraphicFramePr>
            <a:graphicFrameLocks noGrp="1"/>
          </p:cNvGraphicFramePr>
          <p:nvPr/>
        </p:nvGraphicFramePr>
        <p:xfrm>
          <a:off x="762000" y="3048000"/>
          <a:ext cx="7696200" cy="3048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gridCol w="51816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tblGrid>
              <a:tr h="456840">
                <a:tc>
                  <a:txBody>
                    <a:bodyPr/>
                    <a:lstStyle/>
                    <a:p>
                      <a:pPr algn="ctr"/>
                      <a:r>
                        <a:rPr lang="id-ID" sz="2000" noProof="0" dirty="0"/>
                        <a:t>No</a:t>
                      </a:r>
                    </a:p>
                  </a:txBody>
                  <a:tcPr marT="45714" marB="45714"/>
                </a:tc>
                <a:tc>
                  <a:txBody>
                    <a:bodyPr/>
                    <a:lstStyle/>
                    <a:p>
                      <a:pPr algn="ctr"/>
                      <a:r>
                        <a:rPr lang="id-ID" sz="2000" noProof="0" dirty="0"/>
                        <a:t>Tugas Tambahan</a:t>
                      </a:r>
                    </a:p>
                  </a:txBody>
                  <a:tcPr marT="45714" marB="45714"/>
                </a:tc>
                <a:tc>
                  <a:txBody>
                    <a:bodyPr/>
                    <a:lstStyle/>
                    <a:p>
                      <a:pPr algn="ctr"/>
                      <a:r>
                        <a:rPr lang="id-ID" sz="2000" noProof="0" dirty="0"/>
                        <a:t>Nilai</a:t>
                      </a:r>
                    </a:p>
                  </a:txBody>
                  <a:tcPr marT="45714" marB="45714"/>
                </a:tc>
                <a:extLst>
                  <a:ext uri="{0D108BD9-81ED-4DB2-BD59-A6C34878D82A}">
                    <a16:rowId xmlns:a16="http://schemas.microsoft.com/office/drawing/2014/main" xmlns="" val="10000"/>
                  </a:ext>
                </a:extLst>
              </a:tr>
              <a:tr h="863720">
                <a:tc>
                  <a:txBody>
                    <a:bodyPr/>
                    <a:lstStyle/>
                    <a:p>
                      <a:pPr algn="ctr"/>
                      <a:r>
                        <a:rPr lang="id-ID" sz="2000" b="1" noProof="0" dirty="0"/>
                        <a:t>1.</a:t>
                      </a:r>
                    </a:p>
                  </a:txBody>
                  <a:tcPr marT="45714" marB="45714"/>
                </a:tc>
                <a:tc>
                  <a:txBody>
                    <a:bodyPr/>
                    <a:lstStyle/>
                    <a:p>
                      <a:pPr algn="just"/>
                      <a:r>
                        <a:rPr lang="id-ID" sz="2000" b="1" noProof="0" dirty="0"/>
                        <a:t>Tugas tambahan y</a:t>
                      </a:r>
                      <a:r>
                        <a:rPr lang="en-US" sz="2000" b="1" noProof="0" dirty="0"/>
                        <a:t>an</a:t>
                      </a:r>
                      <a:r>
                        <a:rPr lang="id-ID" sz="2000" b="1" noProof="0" dirty="0"/>
                        <a:t>g dilakukan dalam 1 tahun sebanyak 1-3 kegiatan</a:t>
                      </a:r>
                    </a:p>
                  </a:txBody>
                  <a:tcPr marT="45714" marB="45714"/>
                </a:tc>
                <a:tc>
                  <a:txBody>
                    <a:bodyPr/>
                    <a:lstStyle/>
                    <a:p>
                      <a:pPr algn="ctr"/>
                      <a:r>
                        <a:rPr lang="id-ID" sz="2000" b="1" noProof="0" dirty="0"/>
                        <a:t>1</a:t>
                      </a:r>
                    </a:p>
                  </a:txBody>
                  <a:tcPr marT="45714" marB="45714"/>
                </a:tc>
                <a:extLst>
                  <a:ext uri="{0D108BD9-81ED-4DB2-BD59-A6C34878D82A}">
                    <a16:rowId xmlns:a16="http://schemas.microsoft.com/office/drawing/2014/main" xmlns="" val="10001"/>
                  </a:ext>
                </a:extLst>
              </a:tr>
              <a:tr h="863720">
                <a:tc>
                  <a:txBody>
                    <a:bodyPr/>
                    <a:lstStyle/>
                    <a:p>
                      <a:pPr algn="ctr"/>
                      <a:r>
                        <a:rPr lang="id-ID" sz="2000" b="1" noProof="0" dirty="0"/>
                        <a:t>2.</a:t>
                      </a:r>
                    </a:p>
                  </a:txBody>
                  <a:tcPr marT="45714" marB="45714"/>
                </a:tc>
                <a:tc>
                  <a:txBody>
                    <a:bodyPr/>
                    <a:lstStyle/>
                    <a:p>
                      <a:pPr algn="just"/>
                      <a:r>
                        <a:rPr lang="id-ID" sz="2000" b="1" noProof="0" dirty="0"/>
                        <a:t>Tugas tambahan y</a:t>
                      </a:r>
                      <a:r>
                        <a:rPr lang="en-US" sz="2000" b="1" noProof="0" dirty="0"/>
                        <a:t>an</a:t>
                      </a:r>
                      <a:r>
                        <a:rPr lang="id-ID" sz="2000" b="1" noProof="0" dirty="0"/>
                        <a:t>g dilakukan dalam 1 tahun sebanyak 4-6 kegiatan</a:t>
                      </a:r>
                    </a:p>
                  </a:txBody>
                  <a:tcPr marT="45714" marB="45714"/>
                </a:tc>
                <a:tc>
                  <a:txBody>
                    <a:bodyPr/>
                    <a:lstStyle/>
                    <a:p>
                      <a:pPr algn="ctr"/>
                      <a:r>
                        <a:rPr lang="id-ID" sz="2000" b="1" noProof="0" dirty="0"/>
                        <a:t>2</a:t>
                      </a:r>
                    </a:p>
                  </a:txBody>
                  <a:tcPr marT="45714" marB="45714"/>
                </a:tc>
                <a:extLst>
                  <a:ext uri="{0D108BD9-81ED-4DB2-BD59-A6C34878D82A}">
                    <a16:rowId xmlns:a16="http://schemas.microsoft.com/office/drawing/2014/main" xmlns="" val="10002"/>
                  </a:ext>
                </a:extLst>
              </a:tr>
              <a:tr h="863720">
                <a:tc>
                  <a:txBody>
                    <a:bodyPr/>
                    <a:lstStyle/>
                    <a:p>
                      <a:pPr algn="ctr"/>
                      <a:r>
                        <a:rPr lang="id-ID" sz="2000" b="1" noProof="0" dirty="0"/>
                        <a:t>3.</a:t>
                      </a:r>
                    </a:p>
                  </a:txBody>
                  <a:tcPr marT="45714" marB="45714"/>
                </a:tc>
                <a:tc>
                  <a:txBody>
                    <a:bodyPr/>
                    <a:lstStyle/>
                    <a:p>
                      <a:pPr algn="just"/>
                      <a:r>
                        <a:rPr lang="id-ID" sz="2000" b="1" noProof="0" dirty="0"/>
                        <a:t>Tugas</a:t>
                      </a:r>
                      <a:r>
                        <a:rPr lang="id-ID" sz="2000" b="1" baseline="0" noProof="0" dirty="0"/>
                        <a:t> tambahan y</a:t>
                      </a:r>
                      <a:r>
                        <a:rPr lang="en-US" sz="2000" b="1" baseline="0" noProof="0" dirty="0"/>
                        <a:t>an</a:t>
                      </a:r>
                      <a:r>
                        <a:rPr lang="id-ID" sz="2000" b="1" baseline="0" noProof="0" dirty="0"/>
                        <a:t>g dilakukan dalam 1 tahun sebanyak 7 kegiatan atau lebih</a:t>
                      </a:r>
                      <a:endParaRPr lang="id-ID" sz="2000" b="1" noProof="0" dirty="0"/>
                    </a:p>
                  </a:txBody>
                  <a:tcPr marT="45714" marB="45714"/>
                </a:tc>
                <a:tc>
                  <a:txBody>
                    <a:bodyPr/>
                    <a:lstStyle/>
                    <a:p>
                      <a:pPr algn="ctr"/>
                      <a:r>
                        <a:rPr lang="id-ID" sz="2000" b="1" noProof="0" dirty="0"/>
                        <a:t>3</a:t>
                      </a:r>
                    </a:p>
                  </a:txBody>
                  <a:tcPr marT="45714" marB="45714"/>
                </a:tc>
                <a:extLst>
                  <a:ext uri="{0D108BD9-81ED-4DB2-BD59-A6C34878D82A}">
                    <a16:rowId xmlns:a16="http://schemas.microsoft.com/office/drawing/2014/main" xmlns="" val="10003"/>
                  </a:ext>
                </a:extLst>
              </a:tr>
            </a:tbl>
          </a:graphicData>
        </a:graphic>
      </p:graphicFrame>
      <p:sp>
        <p:nvSpPr>
          <p:cNvPr id="8" name="TextBox 7">
            <a:hlinkClick r:id="rId6" action="ppaction://hlinkfile"/>
          </p:cNvPr>
          <p:cNvSpPr txBox="1"/>
          <p:nvPr/>
        </p:nvSpPr>
        <p:spPr>
          <a:xfrm>
            <a:off x="6194154" y="6488668"/>
            <a:ext cx="2949846" cy="369332"/>
          </a:xfrm>
          <a:prstGeom prst="rect">
            <a:avLst/>
          </a:prstGeom>
          <a:noFill/>
        </p:spPr>
        <p:txBody>
          <a:bodyPr wrap="none" rtlCol="0">
            <a:spAutoFit/>
          </a:bodyPr>
          <a:lstStyle/>
          <a:p>
            <a:r>
              <a:rPr lang="en-US" dirty="0"/>
              <a:t>Format </a:t>
            </a:r>
            <a:r>
              <a:rPr lang="en-US" dirty="0" err="1"/>
              <a:t>surat</a:t>
            </a:r>
            <a:r>
              <a:rPr lang="en-US" dirty="0"/>
              <a:t> </a:t>
            </a:r>
            <a:r>
              <a:rPr lang="en-US" dirty="0" err="1"/>
              <a:t>tugas</a:t>
            </a:r>
            <a:r>
              <a:rPr lang="en-US" dirty="0"/>
              <a:t> </a:t>
            </a:r>
            <a:r>
              <a:rPr lang="en-US" dirty="0" err="1"/>
              <a:t>tambahan</a:t>
            </a:r>
            <a:endParaRPr lang="en-US" dirty="0"/>
          </a:p>
        </p:txBody>
      </p:sp>
      <p:pic>
        <p:nvPicPr>
          <p:cNvPr id="9" name="Picture 8" descr="A3Z_garfield.gif">
            <a:hlinkClick r:id="rId6" action="ppaction://hlinkfile"/>
          </p:cNvPr>
          <p:cNvPicPr>
            <a:picLocks noChangeAspect="1"/>
          </p:cNvPicPr>
          <p:nvPr/>
        </p:nvPicPr>
        <p:blipFill>
          <a:blip r:embed="rId7"/>
          <a:stretch>
            <a:fillRect/>
          </a:stretch>
        </p:blipFill>
        <p:spPr>
          <a:xfrm>
            <a:off x="8153400" y="304800"/>
            <a:ext cx="742950" cy="757809"/>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057400" y="76200"/>
            <a:ext cx="5029200" cy="71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76200" dir="13500000" sy="23000" kx="1200000" algn="br" rotWithShape="0">
              <a:prstClr val="black">
                <a:alpha val="20000"/>
              </a:prstClr>
            </a:outerShdw>
          </a:effectLst>
          <a:scene3d>
            <a:camera prst="orthographicFront"/>
            <a:lightRig rig="threePt" dir="t"/>
          </a:scene3d>
          <a:sp3d>
            <a:bevelT w="114300" prst="artDeco"/>
          </a:sp3d>
        </p:spPr>
        <p:txBody>
          <a:bodyPr/>
          <a:lstStyle/>
          <a:p>
            <a:pPr eaLnBrk="1" hangingPunct="1"/>
            <a:r>
              <a:rPr lang="en-US" sz="3600" dirty="0" err="1">
                <a:latin typeface="Berlin Sans FB Demi" pitchFamily="34" charset="0"/>
              </a:rPr>
              <a:t>Penilaian</a:t>
            </a:r>
            <a:r>
              <a:rPr lang="en-US" sz="3600" dirty="0">
                <a:latin typeface="Berlin Sans FB Demi" pitchFamily="34" charset="0"/>
              </a:rPr>
              <a:t> </a:t>
            </a:r>
            <a:r>
              <a:rPr lang="en-US" sz="3600" dirty="0" err="1">
                <a:latin typeface="Berlin Sans FB Demi" pitchFamily="34" charset="0"/>
              </a:rPr>
              <a:t>Kreativitas</a:t>
            </a:r>
            <a:endParaRPr lang="en-US" sz="3600" dirty="0">
              <a:latin typeface="Berlin Sans FB Demi" pitchFamily="34" charset="0"/>
            </a:endParaRPr>
          </a:p>
        </p:txBody>
      </p:sp>
      <p:sp>
        <p:nvSpPr>
          <p:cNvPr id="54275" name="Content Placeholder 2"/>
          <p:cNvSpPr>
            <a:spLocks noGrp="1"/>
          </p:cNvSpPr>
          <p:nvPr>
            <p:ph idx="1"/>
          </p:nvPr>
        </p:nvSpPr>
        <p:spPr>
          <a:xfrm>
            <a:off x="457200" y="838200"/>
            <a:ext cx="8305800" cy="6019800"/>
          </a:xfrm>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1">
            <a:schemeClr val="accent4"/>
          </a:lnRef>
          <a:fillRef idx="1002">
            <a:schemeClr val="dk2"/>
          </a:fillRef>
          <a:effectRef idx="1">
            <a:schemeClr val="accent4"/>
          </a:effectRef>
          <a:fontRef idx="minor">
            <a:schemeClr val="dk1"/>
          </a:fontRef>
        </p:style>
        <p:txBody>
          <a:bodyPr/>
          <a:lstStyle/>
          <a:p>
            <a:pPr algn="just" eaLnBrk="1" hangingPunct="1">
              <a:buFont typeface="Arial" charset="0"/>
              <a:buNone/>
            </a:pPr>
            <a:r>
              <a:rPr lang="en-US" sz="2000" dirty="0"/>
              <a:t>	</a:t>
            </a:r>
            <a:r>
              <a:rPr lang="id-ID" sz="2000" b="1" dirty="0"/>
              <a:t>Apabila seorang PNS pada tahun berjalan menemukan sesuatu y</a:t>
            </a:r>
            <a:r>
              <a:rPr lang="en-US" sz="2000" b="1" dirty="0"/>
              <a:t>an</a:t>
            </a:r>
            <a:r>
              <a:rPr lang="id-ID" sz="2000" b="1" dirty="0"/>
              <a:t>g baru dan berkaitan dengan tugas pokoknya serta dapat dibuktikan dengan surat keterangan dari:</a:t>
            </a:r>
          </a:p>
          <a:p>
            <a:pPr algn="just" eaLnBrk="1" hangingPunct="1">
              <a:buFont typeface="Arial" charset="0"/>
              <a:buNone/>
            </a:pPr>
            <a:r>
              <a:rPr lang="id-ID" sz="2000" b="1" dirty="0"/>
              <a:t>	</a:t>
            </a:r>
            <a:r>
              <a:rPr lang="en-US" sz="2000" b="1" dirty="0"/>
              <a:t>   </a:t>
            </a:r>
            <a:r>
              <a:rPr lang="id-ID" sz="2000" b="1" dirty="0"/>
              <a:t>1. </a:t>
            </a:r>
            <a:r>
              <a:rPr lang="en-US" sz="2000" b="1" dirty="0"/>
              <a:t>  </a:t>
            </a:r>
            <a:r>
              <a:rPr lang="id-ID" sz="2000" b="1" dirty="0"/>
              <a:t>Unit kerja setingkat Eselon II</a:t>
            </a:r>
            <a:r>
              <a:rPr lang="en-US" sz="2000" b="1" dirty="0"/>
              <a:t>, </a:t>
            </a:r>
            <a:r>
              <a:rPr lang="en-US" sz="2000" b="1" dirty="0" err="1"/>
              <a:t>atau</a:t>
            </a:r>
            <a:endParaRPr lang="id-ID" sz="2000" b="1" dirty="0"/>
          </a:p>
          <a:p>
            <a:pPr algn="just" eaLnBrk="1" hangingPunct="1">
              <a:buFont typeface="Arial" charset="0"/>
              <a:buNone/>
            </a:pPr>
            <a:r>
              <a:rPr lang="id-ID" sz="2000" b="1" dirty="0"/>
              <a:t>	</a:t>
            </a:r>
            <a:r>
              <a:rPr lang="en-US" sz="2000" b="1" dirty="0"/>
              <a:t>   </a:t>
            </a:r>
            <a:r>
              <a:rPr lang="id-ID" sz="2000" b="1" dirty="0"/>
              <a:t>2. </a:t>
            </a:r>
            <a:r>
              <a:rPr lang="en-US" sz="2000" b="1" dirty="0"/>
              <a:t>  </a:t>
            </a:r>
            <a:r>
              <a:rPr lang="id-ID" sz="2000" b="1" dirty="0"/>
              <a:t>Pejabat Pembina Kepegawaian</a:t>
            </a:r>
            <a:r>
              <a:rPr lang="en-US" sz="2000" b="1" dirty="0"/>
              <a:t>, </a:t>
            </a:r>
            <a:r>
              <a:rPr lang="en-US" sz="2000" b="1" dirty="0" err="1"/>
              <a:t>atau</a:t>
            </a:r>
            <a:endParaRPr lang="id-ID" sz="2000" b="1" dirty="0"/>
          </a:p>
          <a:p>
            <a:pPr algn="just" eaLnBrk="1" hangingPunct="1">
              <a:buFont typeface="Arial" charset="0"/>
              <a:buNone/>
            </a:pPr>
            <a:r>
              <a:rPr lang="id-ID" sz="2000" b="1" dirty="0"/>
              <a:t>	</a:t>
            </a:r>
            <a:r>
              <a:rPr lang="en-US" sz="2000" b="1" dirty="0"/>
              <a:t>   </a:t>
            </a:r>
            <a:r>
              <a:rPr lang="id-ID" sz="2000" b="1" dirty="0"/>
              <a:t>3. </a:t>
            </a:r>
            <a:r>
              <a:rPr lang="en-US" sz="2000" b="1" dirty="0"/>
              <a:t>  </a:t>
            </a:r>
            <a:r>
              <a:rPr lang="id-ID" sz="2000" b="1" dirty="0"/>
              <a:t>Presiden</a:t>
            </a:r>
          </a:p>
          <a:p>
            <a:pPr algn="just" eaLnBrk="1" hangingPunct="1">
              <a:buFont typeface="Arial" charset="0"/>
              <a:buNone/>
            </a:pPr>
            <a:r>
              <a:rPr lang="id-ID" sz="2000" b="1" dirty="0"/>
              <a:t>	maka akan diberikan nilai kreativitas sbb:</a:t>
            </a:r>
          </a:p>
          <a:p>
            <a:pPr algn="just" eaLnBrk="1" hangingPunct="1">
              <a:buFont typeface="Arial" charset="0"/>
              <a:buNone/>
            </a:pPr>
            <a:endParaRPr lang="en-US" sz="2000" dirty="0"/>
          </a:p>
          <a:p>
            <a:pPr algn="just" eaLnBrk="1" hangingPunct="1">
              <a:buFont typeface="Arial" charset="0"/>
              <a:buNone/>
            </a:pPr>
            <a:r>
              <a:rPr lang="en-US" sz="2000" dirty="0"/>
              <a:t>	</a:t>
            </a:r>
          </a:p>
        </p:txBody>
      </p:sp>
      <p:graphicFrame>
        <p:nvGraphicFramePr>
          <p:cNvPr id="54300" name="Group 28"/>
          <p:cNvGraphicFramePr>
            <a:graphicFrameLocks noGrp="1"/>
          </p:cNvGraphicFramePr>
          <p:nvPr/>
        </p:nvGraphicFramePr>
        <p:xfrm>
          <a:off x="762000" y="3352800"/>
          <a:ext cx="7696200" cy="3414052"/>
        </p:xfrm>
        <a:graphic>
          <a:graphicData uri="http://schemas.openxmlformats.org/drawingml/2006/table">
            <a:tbl>
              <a:tblPr/>
              <a:tblGrid>
                <a:gridCol w="685800">
                  <a:extLst>
                    <a:ext uri="{9D8B030D-6E8A-4147-A177-3AD203B41FA5}">
                      <a16:colId xmlns:a16="http://schemas.microsoft.com/office/drawing/2014/main" xmlns="" val="20000"/>
                    </a:ext>
                  </a:extLst>
                </a:gridCol>
                <a:gridCol w="59436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tblGrid>
              <a:tr h="371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noProof="0" dirty="0">
                          <a:ln>
                            <a:noFill/>
                          </a:ln>
                          <a:solidFill>
                            <a:srgbClr val="002060"/>
                          </a:solidFill>
                          <a:effectLst/>
                          <a:latin typeface="Calibri" pitchFamily="34" charset="0"/>
                          <a:cs typeface="Arial" charset="0"/>
                        </a:rPr>
                        <a:t>No.</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noProof="0" dirty="0">
                          <a:ln>
                            <a:noFill/>
                          </a:ln>
                          <a:solidFill>
                            <a:srgbClr val="002060"/>
                          </a:solidFill>
                          <a:effectLst/>
                          <a:latin typeface="Calibri" pitchFamily="34" charset="0"/>
                          <a:cs typeface="Arial" charset="0"/>
                        </a:rPr>
                        <a:t>Kreativitas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noProof="0" dirty="0">
                          <a:ln>
                            <a:noFill/>
                          </a:ln>
                          <a:solidFill>
                            <a:srgbClr val="002060"/>
                          </a:solidFill>
                          <a:effectLst/>
                          <a:latin typeface="Calibri" pitchFamily="34" charset="0"/>
                          <a:cs typeface="Arial" charset="0"/>
                        </a:rPr>
                        <a:t>Nilai</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xmlns="" val="10000"/>
                  </a:ext>
                </a:extLst>
              </a:tr>
              <a:tr h="1188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Apabila hasil yg ditemukan merupakan sesuatu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baru dan bermanfaat bagi unit kerjanya dan dibuktikan dengan surat keterangan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ditandatangani oleh kepala unit kerja setingkat eselon II.</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1"/>
                  </a:ext>
                </a:extLst>
              </a:tr>
              <a:tr h="91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Apabila hasil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ditemukan merupakan sesuatu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baru dan bermanfaat bagi organisasinya serta dibuktikan dengan surat keterangan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ditandatangani oleh PPK.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2"/>
                  </a:ext>
                </a:extLst>
              </a:tr>
              <a:tr h="91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Apabila hasil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ditemukan merupakan sesuatu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baru dan bermanfaat bagi negara dengan penghargaan y</a:t>
                      </a:r>
                      <a:r>
                        <a:rPr kumimoji="0" lang="en-US" sz="1800" b="1" i="0" u="none" strike="noStrike" cap="none" normalizeH="0" baseline="0" noProof="0" dirty="0">
                          <a:ln>
                            <a:noFill/>
                          </a:ln>
                          <a:solidFill>
                            <a:srgbClr val="002060"/>
                          </a:solidFill>
                          <a:effectLst/>
                          <a:latin typeface="Calibri" pitchFamily="34" charset="0"/>
                          <a:cs typeface="Arial" charset="0"/>
                        </a:rPr>
                        <a:t>an</a:t>
                      </a:r>
                      <a:r>
                        <a:rPr kumimoji="0" lang="id-ID" sz="1800" b="1" i="0" u="none" strike="noStrike" cap="none" normalizeH="0" baseline="0" noProof="0" dirty="0">
                          <a:ln>
                            <a:noFill/>
                          </a:ln>
                          <a:solidFill>
                            <a:srgbClr val="002060"/>
                          </a:solidFill>
                          <a:effectLst/>
                          <a:latin typeface="Calibri" pitchFamily="34" charset="0"/>
                          <a:cs typeface="Arial" charset="0"/>
                        </a:rPr>
                        <a:t>g diberikan oleh Presiden.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a:ln>
                            <a:noFill/>
                          </a:ln>
                          <a:solidFill>
                            <a:srgbClr val="002060"/>
                          </a:solidFill>
                          <a:effectLst/>
                          <a:latin typeface="Calibri" pitchFamily="34" charset="0"/>
                          <a:cs typeface="Arial" charset="0"/>
                        </a:rPr>
                        <a:t>12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4076700"/>
            <a:ext cx="9144000" cy="2781300"/>
            <a:chOff x="0" y="4076700"/>
            <a:chExt cx="9144000" cy="2781300"/>
          </a:xfrm>
          <a:gradFill>
            <a:gsLst>
              <a:gs pos="0">
                <a:schemeClr val="accent2">
                  <a:lumMod val="75000"/>
                  <a:alpha val="0"/>
                </a:schemeClr>
              </a:gs>
              <a:gs pos="50000">
                <a:schemeClr val="accent1">
                  <a:tint val="44500"/>
                  <a:satMod val="160000"/>
                </a:schemeClr>
              </a:gs>
              <a:gs pos="100000">
                <a:schemeClr val="accent1">
                  <a:tint val="23500"/>
                  <a:satMod val="160000"/>
                </a:schemeClr>
              </a:gs>
            </a:gsLst>
            <a:lin ang="5400000" scaled="0"/>
          </a:gradFill>
        </p:grpSpPr>
        <p:pic>
          <p:nvPicPr>
            <p:cNvPr id="8" name="Picture 8"/>
            <p:cNvPicPr>
              <a:picLocks noChangeAspect="1" noChangeArrowheads="1"/>
            </p:cNvPicPr>
            <p:nvPr/>
          </p:nvPicPr>
          <p:blipFill>
            <a:blip r:embed="rId3" cstate="print"/>
            <a:srcRect/>
            <a:stretch>
              <a:fillRect/>
            </a:stretch>
          </p:blipFill>
          <p:spPr bwMode="auto">
            <a:xfrm>
              <a:off x="0" y="4076700"/>
              <a:ext cx="9144000" cy="2781300"/>
            </a:xfrm>
            <a:prstGeom prst="rect">
              <a:avLst/>
            </a:prstGeom>
            <a:grpFill/>
            <a:ln w="9525" algn="ctr">
              <a:noFill/>
              <a:miter lim="800000"/>
              <a:headEnd/>
              <a:tailEnd/>
            </a:ln>
          </p:spPr>
        </p:pic>
        <p:graphicFrame>
          <p:nvGraphicFramePr>
            <p:cNvPr id="9" name="Object 2"/>
            <p:cNvGraphicFramePr>
              <a:graphicFrameLocks noChangeAspect="1"/>
            </p:cNvGraphicFramePr>
            <p:nvPr/>
          </p:nvGraphicFramePr>
          <p:xfrm>
            <a:off x="7810500" y="6108700"/>
            <a:ext cx="1181100" cy="635000"/>
          </p:xfrm>
          <a:graphic>
            <a:graphicData uri="http://schemas.openxmlformats.org/presentationml/2006/ole">
              <mc:AlternateContent xmlns:mc="http://schemas.openxmlformats.org/markup-compatibility/2006">
                <mc:Choice xmlns:v="urn:schemas-microsoft-com:vml" Requires="v">
                  <p:oleObj spid="_x0000_s135172" name="CorelDRAW" r:id="rId4" imgW="6742080" imgH="2937240" progId="">
                    <p:embed/>
                  </p:oleObj>
                </mc:Choice>
                <mc:Fallback>
                  <p:oleObj name="CorelDRAW" r:id="rId4" imgW="6742080" imgH="2937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6108700"/>
                          <a:ext cx="1181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 name="Content Placeholder 2"/>
          <p:cNvSpPr>
            <a:spLocks noGrp="1"/>
          </p:cNvSpPr>
          <p:nvPr>
            <p:ph idx="1"/>
          </p:nvPr>
        </p:nvSpPr>
        <p:spPr>
          <a:xfrm>
            <a:off x="457200" y="228600"/>
            <a:ext cx="8229600" cy="6400800"/>
          </a:xfrm>
          <a:gradFill rotWithShape="1">
            <a:gsLst>
              <a:gs pos="0">
                <a:srgbClr val="F3C78A"/>
              </a:gs>
              <a:gs pos="50000">
                <a:srgbClr val="F5DBB9"/>
              </a:gs>
              <a:gs pos="100000">
                <a:srgbClr val="FAEDDD"/>
              </a:gs>
            </a:gsLst>
            <a:lin ang="10800000" scaled="1"/>
          </a:gradFill>
        </p:spPr>
        <p:txBody>
          <a:bodyPr/>
          <a:lstStyle/>
          <a:p>
            <a:pPr algn="just" eaLnBrk="1" hangingPunct="1">
              <a:buNone/>
            </a:pPr>
            <a:r>
              <a:rPr lang="en-US" sz="2000" dirty="0"/>
              <a:t>      </a:t>
            </a:r>
            <a:endParaRPr lang="en-US" sz="2000" b="1" dirty="0">
              <a:solidFill>
                <a:srgbClr val="FF0000"/>
              </a:solidFill>
            </a:endParaRPr>
          </a:p>
          <a:p>
            <a:pPr algn="just" eaLnBrk="1" hangingPunct="1">
              <a:buFont typeface="Arial" pitchFamily="34" charset="0"/>
              <a:buNone/>
            </a:pPr>
            <a:endParaRPr lang="en-US" sz="2000" dirty="0"/>
          </a:p>
          <a:p>
            <a:pPr algn="just" eaLnBrk="1" hangingPunct="1">
              <a:buFont typeface="Arial" pitchFamily="34" charset="0"/>
              <a:buNone/>
            </a:pPr>
            <a:endParaRPr lang="en-US" sz="2000" dirty="0"/>
          </a:p>
          <a:p>
            <a:pPr algn="ctr" eaLnBrk="1" hangingPunct="1">
              <a:buFont typeface="Arial" pitchFamily="34" charset="0"/>
              <a:buNone/>
            </a:pPr>
            <a:endParaRPr lang="en-US" sz="2000" dirty="0"/>
          </a:p>
          <a:p>
            <a:pPr algn="just" eaLnBrk="1" hangingPunct="1">
              <a:buFont typeface="Wingdings" pitchFamily="2" charset="2"/>
              <a:buChar char="q"/>
            </a:pPr>
            <a:endParaRPr lang="en-US" sz="2000" dirty="0"/>
          </a:p>
          <a:p>
            <a:pPr algn="just" eaLnBrk="1" hangingPunct="1">
              <a:buFont typeface="Wingdings" pitchFamily="2" charset="2"/>
              <a:buChar char="q"/>
            </a:pPr>
            <a:r>
              <a:rPr lang="en-US" sz="2000" dirty="0" err="1"/>
              <a:t>Untuk</a:t>
            </a:r>
            <a:r>
              <a:rPr lang="en-US" sz="2000" dirty="0"/>
              <a:t> </a:t>
            </a:r>
            <a:r>
              <a:rPr lang="en-US" sz="2000" dirty="0" err="1"/>
              <a:t>memudahkan</a:t>
            </a:r>
            <a:r>
              <a:rPr lang="en-US" sz="2000" dirty="0"/>
              <a:t> monitoring </a:t>
            </a:r>
            <a:r>
              <a:rPr lang="en-US" sz="2000" dirty="0" err="1"/>
              <a:t>dan</a:t>
            </a:r>
            <a:r>
              <a:rPr lang="en-US" sz="2000" dirty="0"/>
              <a:t> </a:t>
            </a:r>
            <a:r>
              <a:rPr lang="en-US" sz="2000" dirty="0" err="1"/>
              <a:t>evaluasi</a:t>
            </a:r>
            <a:r>
              <a:rPr lang="en-US" sz="2000" dirty="0"/>
              <a:t> </a:t>
            </a:r>
            <a:r>
              <a:rPr lang="en-US" sz="2000" dirty="0" err="1"/>
              <a:t>capaian</a:t>
            </a:r>
            <a:r>
              <a:rPr lang="en-US" sz="2000" dirty="0"/>
              <a:t> SKP </a:t>
            </a:r>
            <a:r>
              <a:rPr lang="en-US" sz="2000" dirty="0" err="1"/>
              <a:t>secara</a:t>
            </a:r>
            <a:r>
              <a:rPr lang="en-US" sz="2000" dirty="0"/>
              <a:t> </a:t>
            </a:r>
            <a:r>
              <a:rPr lang="en-US" sz="2000" dirty="0" err="1"/>
              <a:t>berkala</a:t>
            </a:r>
            <a:r>
              <a:rPr lang="en-US" sz="2000" dirty="0"/>
              <a:t> </a:t>
            </a:r>
            <a:r>
              <a:rPr lang="en-US" sz="2000" dirty="0" err="1"/>
              <a:t>dan</a:t>
            </a:r>
            <a:r>
              <a:rPr lang="en-US" sz="2000" dirty="0"/>
              <a:t> </a:t>
            </a:r>
            <a:r>
              <a:rPr lang="en-US" sz="2000" dirty="0" err="1"/>
              <a:t>perilaku</a:t>
            </a:r>
            <a:r>
              <a:rPr lang="en-US" sz="2000" dirty="0"/>
              <a:t> </a:t>
            </a:r>
            <a:r>
              <a:rPr lang="en-US" sz="2000" dirty="0" err="1"/>
              <a:t>kerja</a:t>
            </a:r>
            <a:r>
              <a:rPr lang="en-US" sz="2000" dirty="0"/>
              <a:t> PNS </a:t>
            </a:r>
            <a:r>
              <a:rPr lang="en-US" sz="2000" dirty="0" err="1"/>
              <a:t>yg</a:t>
            </a:r>
            <a:r>
              <a:rPr lang="en-US" sz="2000" dirty="0"/>
              <a:t> </a:t>
            </a:r>
            <a:r>
              <a:rPr lang="en-US" sz="2000" dirty="0" err="1"/>
              <a:t>dinilai</a:t>
            </a:r>
            <a:r>
              <a:rPr lang="en-US" sz="2000" dirty="0"/>
              <a:t>. </a:t>
            </a:r>
            <a:r>
              <a:rPr lang="en-US" sz="2000" dirty="0" err="1"/>
              <a:t>Pejabat</a:t>
            </a:r>
            <a:r>
              <a:rPr lang="en-US" sz="2000" dirty="0"/>
              <a:t> </a:t>
            </a:r>
            <a:r>
              <a:rPr lang="en-US" sz="2000" dirty="0" err="1"/>
              <a:t>penilai</a:t>
            </a:r>
            <a:r>
              <a:rPr lang="en-US" sz="2000" dirty="0"/>
              <a:t> </a:t>
            </a:r>
            <a:r>
              <a:rPr lang="en-US" sz="2000" dirty="0" err="1"/>
              <a:t>dapat</a:t>
            </a:r>
            <a:r>
              <a:rPr lang="en-US" sz="2000" dirty="0"/>
              <a:t> </a:t>
            </a:r>
            <a:r>
              <a:rPr lang="en-US" sz="2000" dirty="0" err="1"/>
              <a:t>menggunakan</a:t>
            </a:r>
            <a:r>
              <a:rPr lang="en-US" sz="2000" dirty="0"/>
              <a:t> </a:t>
            </a:r>
            <a:r>
              <a:rPr lang="en-US" sz="2000" dirty="0" err="1"/>
              <a:t>formulir</a:t>
            </a:r>
            <a:r>
              <a:rPr lang="en-US" sz="2000" dirty="0"/>
              <a:t> </a:t>
            </a:r>
            <a:r>
              <a:rPr lang="en-US" sz="2000" dirty="0" err="1"/>
              <a:t>buku</a:t>
            </a:r>
            <a:r>
              <a:rPr lang="en-US" sz="2000" dirty="0"/>
              <a:t> </a:t>
            </a:r>
            <a:r>
              <a:rPr lang="en-US" sz="2000" dirty="0" err="1"/>
              <a:t>catatan</a:t>
            </a:r>
            <a:r>
              <a:rPr lang="en-US" sz="2000" dirty="0"/>
              <a:t> </a:t>
            </a:r>
            <a:r>
              <a:rPr lang="en-US" sz="2000" dirty="0" err="1"/>
              <a:t>penilaian</a:t>
            </a:r>
            <a:r>
              <a:rPr lang="en-US" sz="2000" dirty="0"/>
              <a:t> </a:t>
            </a:r>
            <a:r>
              <a:rPr lang="en-US" sz="2000" dirty="0" err="1"/>
              <a:t>perilaku</a:t>
            </a:r>
            <a:r>
              <a:rPr lang="en-US" sz="2000" dirty="0"/>
              <a:t> </a:t>
            </a:r>
            <a:r>
              <a:rPr lang="en-US" sz="2000" dirty="0" err="1"/>
              <a:t>kerja</a:t>
            </a:r>
            <a:r>
              <a:rPr lang="en-US" sz="2000" dirty="0"/>
              <a:t> PNS (</a:t>
            </a:r>
            <a:r>
              <a:rPr lang="en-US" sz="2000" dirty="0" err="1"/>
              <a:t>Anak</a:t>
            </a:r>
            <a:r>
              <a:rPr lang="en-US" sz="2000" dirty="0"/>
              <a:t> </a:t>
            </a:r>
            <a:r>
              <a:rPr lang="en-US" sz="2000" dirty="0" err="1"/>
              <a:t>lampiran</a:t>
            </a:r>
            <a:r>
              <a:rPr lang="en-US" sz="2000" dirty="0"/>
              <a:t> I-</a:t>
            </a:r>
            <a:r>
              <a:rPr lang="en-US" sz="2000" dirty="0" err="1"/>
              <a:t>i</a:t>
            </a:r>
            <a:r>
              <a:rPr lang="en-US" sz="2000" dirty="0"/>
              <a:t>).</a:t>
            </a:r>
          </a:p>
          <a:p>
            <a:pPr algn="just" eaLnBrk="1" hangingPunct="1">
              <a:buFont typeface="Wingdings" pitchFamily="2" charset="2"/>
              <a:buChar char="q"/>
            </a:pPr>
            <a:r>
              <a:rPr lang="en-US" sz="2000" dirty="0" err="1"/>
              <a:t>Apabila</a:t>
            </a:r>
            <a:r>
              <a:rPr lang="en-US" sz="2000" dirty="0"/>
              <a:t> </a:t>
            </a:r>
            <a:r>
              <a:rPr lang="en-US" sz="2000" dirty="0" err="1"/>
              <a:t>seorang</a:t>
            </a:r>
            <a:r>
              <a:rPr lang="en-US" sz="2000" dirty="0"/>
              <a:t> PNS </a:t>
            </a:r>
            <a:r>
              <a:rPr lang="en-US" sz="2000" dirty="0" err="1"/>
              <a:t>pindah</a:t>
            </a:r>
            <a:r>
              <a:rPr lang="en-US" sz="2000" dirty="0"/>
              <a:t> </a:t>
            </a:r>
            <a:r>
              <a:rPr lang="en-US" sz="2000" dirty="0" err="1"/>
              <a:t>dari</a:t>
            </a:r>
            <a:r>
              <a:rPr lang="en-US" sz="2000" dirty="0"/>
              <a:t> </a:t>
            </a:r>
            <a:r>
              <a:rPr lang="en-US" sz="2000" dirty="0" err="1"/>
              <a:t>instansi</a:t>
            </a:r>
            <a:r>
              <a:rPr lang="en-US" sz="2000" dirty="0"/>
              <a:t> </a:t>
            </a:r>
            <a:r>
              <a:rPr lang="en-US" sz="2000" dirty="0" err="1"/>
              <a:t>pemerintah</a:t>
            </a:r>
            <a:r>
              <a:rPr lang="en-US" sz="2000" dirty="0"/>
              <a:t> </a:t>
            </a:r>
            <a:r>
              <a:rPr lang="en-US" sz="2000" dirty="0" err="1"/>
              <a:t>yg</a:t>
            </a:r>
            <a:r>
              <a:rPr lang="en-US" sz="2000" dirty="0"/>
              <a:t> </a:t>
            </a:r>
            <a:r>
              <a:rPr lang="en-US" sz="2000" dirty="0" err="1"/>
              <a:t>satu</a:t>
            </a:r>
            <a:r>
              <a:rPr lang="en-US" sz="2000" dirty="0"/>
              <a:t> </a:t>
            </a:r>
            <a:r>
              <a:rPr lang="en-US" sz="2000" dirty="0" err="1"/>
              <a:t>ke</a:t>
            </a:r>
            <a:r>
              <a:rPr lang="en-US" sz="2000" dirty="0"/>
              <a:t> </a:t>
            </a:r>
            <a:r>
              <a:rPr lang="en-US" sz="2000" dirty="0" err="1"/>
              <a:t>instansi</a:t>
            </a:r>
            <a:r>
              <a:rPr lang="en-US" sz="2000" dirty="0"/>
              <a:t> </a:t>
            </a:r>
            <a:r>
              <a:rPr lang="en-US" sz="2000" dirty="0" err="1"/>
              <a:t>yg</a:t>
            </a:r>
            <a:r>
              <a:rPr lang="en-US" sz="2000" dirty="0"/>
              <a:t> lain, </a:t>
            </a:r>
            <a:r>
              <a:rPr lang="en-US" sz="2000" dirty="0" err="1"/>
              <a:t>maka</a:t>
            </a:r>
            <a:r>
              <a:rPr lang="en-US" sz="2000" dirty="0"/>
              <a:t> </a:t>
            </a:r>
            <a:r>
              <a:rPr lang="en-US" sz="2000" dirty="0" err="1"/>
              <a:t>buku</a:t>
            </a:r>
            <a:r>
              <a:rPr lang="en-US" sz="2000" dirty="0"/>
              <a:t> </a:t>
            </a:r>
            <a:r>
              <a:rPr lang="en-US" sz="2000" dirty="0" err="1"/>
              <a:t>catatan</a:t>
            </a:r>
            <a:r>
              <a:rPr lang="en-US" sz="2000" dirty="0"/>
              <a:t> </a:t>
            </a:r>
            <a:r>
              <a:rPr lang="en-US" sz="2000" dirty="0" err="1"/>
              <a:t>penilaian</a:t>
            </a:r>
            <a:r>
              <a:rPr lang="en-US" sz="2000" dirty="0"/>
              <a:t> </a:t>
            </a:r>
            <a:r>
              <a:rPr lang="en-US" sz="2000" dirty="0" err="1"/>
              <a:t>perilaku</a:t>
            </a:r>
            <a:r>
              <a:rPr lang="en-US" sz="2000" dirty="0"/>
              <a:t> </a:t>
            </a:r>
            <a:r>
              <a:rPr lang="en-US" sz="2000" dirty="0" err="1"/>
              <a:t>kerja</a:t>
            </a:r>
            <a:r>
              <a:rPr lang="en-US" sz="2000" dirty="0"/>
              <a:t> </a:t>
            </a:r>
            <a:r>
              <a:rPr lang="en-US" sz="2000" dirty="0" err="1"/>
              <a:t>dikirimkan</a:t>
            </a:r>
            <a:r>
              <a:rPr lang="en-US" sz="2000" dirty="0"/>
              <a:t> </a:t>
            </a:r>
            <a:r>
              <a:rPr lang="en-US" sz="2000" dirty="0" err="1"/>
              <a:t>oleh</a:t>
            </a:r>
            <a:r>
              <a:rPr lang="en-US" sz="2000" dirty="0"/>
              <a:t> </a:t>
            </a:r>
            <a:r>
              <a:rPr lang="en-US" sz="2000" dirty="0" err="1"/>
              <a:t>pimpinan</a:t>
            </a:r>
            <a:r>
              <a:rPr lang="en-US" sz="2000" dirty="0"/>
              <a:t> </a:t>
            </a:r>
            <a:r>
              <a:rPr lang="en-US" sz="2000" dirty="0" err="1"/>
              <a:t>instansi</a:t>
            </a:r>
            <a:r>
              <a:rPr lang="en-US" sz="2000" dirty="0"/>
              <a:t> lama </a:t>
            </a:r>
            <a:r>
              <a:rPr lang="en-US" sz="2000" dirty="0" err="1"/>
              <a:t>kepada</a:t>
            </a:r>
            <a:r>
              <a:rPr lang="en-US" sz="2000" dirty="0"/>
              <a:t> </a:t>
            </a:r>
            <a:r>
              <a:rPr lang="en-US" sz="2000" dirty="0" err="1"/>
              <a:t>pimpinan</a:t>
            </a:r>
            <a:r>
              <a:rPr lang="en-US" sz="2000" dirty="0"/>
              <a:t> </a:t>
            </a:r>
            <a:r>
              <a:rPr lang="en-US" sz="2000" dirty="0" err="1"/>
              <a:t>instansi</a:t>
            </a:r>
            <a:r>
              <a:rPr lang="en-US" sz="2000" dirty="0"/>
              <a:t> </a:t>
            </a:r>
            <a:r>
              <a:rPr lang="en-US" sz="2000" dirty="0" err="1"/>
              <a:t>baru</a:t>
            </a:r>
            <a:r>
              <a:rPr lang="en-US" sz="2000" dirty="0"/>
              <a:t>.</a:t>
            </a:r>
          </a:p>
          <a:p>
            <a:pPr algn="just" eaLnBrk="1" hangingPunct="1">
              <a:buFont typeface="Wingdings" pitchFamily="2" charset="2"/>
              <a:buChar char="q"/>
            </a:pPr>
            <a:r>
              <a:rPr lang="en-US" sz="2000" dirty="0" err="1"/>
              <a:t>Jika</a:t>
            </a:r>
            <a:r>
              <a:rPr lang="en-US" sz="2000" dirty="0"/>
              <a:t> </a:t>
            </a:r>
            <a:r>
              <a:rPr lang="en-US" sz="2000" dirty="0" err="1"/>
              <a:t>seorang</a:t>
            </a:r>
            <a:r>
              <a:rPr lang="en-US" sz="2000" dirty="0"/>
              <a:t> PNS </a:t>
            </a:r>
            <a:r>
              <a:rPr lang="en-US" sz="2000" dirty="0" err="1"/>
              <a:t>pindah</a:t>
            </a:r>
            <a:r>
              <a:rPr lang="en-US" sz="2000" dirty="0"/>
              <a:t> unit </a:t>
            </a:r>
            <a:r>
              <a:rPr lang="en-US" sz="2000" dirty="0" err="1"/>
              <a:t>organisasi</a:t>
            </a:r>
            <a:r>
              <a:rPr lang="en-US" sz="2000" dirty="0"/>
              <a:t> </a:t>
            </a:r>
            <a:r>
              <a:rPr lang="en-US" sz="2000" dirty="0" err="1"/>
              <a:t>tetapi</a:t>
            </a:r>
            <a:r>
              <a:rPr lang="en-US" sz="2000" dirty="0"/>
              <a:t> </a:t>
            </a:r>
            <a:r>
              <a:rPr lang="en-US" sz="2000" dirty="0" err="1"/>
              <a:t>masih</a:t>
            </a:r>
            <a:r>
              <a:rPr lang="en-US" sz="2000" dirty="0"/>
              <a:t> </a:t>
            </a:r>
            <a:r>
              <a:rPr lang="en-US" sz="2000" dirty="0" err="1"/>
              <a:t>tetap</a:t>
            </a:r>
            <a:r>
              <a:rPr lang="en-US" sz="2000" dirty="0"/>
              <a:t> </a:t>
            </a:r>
            <a:r>
              <a:rPr lang="en-US" sz="2000" dirty="0" err="1"/>
              <a:t>dalam</a:t>
            </a:r>
            <a:r>
              <a:rPr lang="en-US" sz="2000" dirty="0"/>
              <a:t> </a:t>
            </a:r>
            <a:r>
              <a:rPr lang="en-US" sz="2000" dirty="0" err="1"/>
              <a:t>instansi</a:t>
            </a:r>
            <a:r>
              <a:rPr lang="en-US" sz="2000" dirty="0"/>
              <a:t> </a:t>
            </a:r>
            <a:r>
              <a:rPr lang="en-US" sz="2000" dirty="0" err="1"/>
              <a:t>yg</a:t>
            </a:r>
            <a:r>
              <a:rPr lang="en-US" sz="2000" dirty="0"/>
              <a:t> </a:t>
            </a:r>
            <a:r>
              <a:rPr lang="en-US" sz="2000" dirty="0" err="1"/>
              <a:t>sama</a:t>
            </a:r>
            <a:r>
              <a:rPr lang="en-US" sz="2000" dirty="0"/>
              <a:t>, </a:t>
            </a:r>
            <a:r>
              <a:rPr lang="en-US" sz="2000" dirty="0" err="1"/>
              <a:t>maka</a:t>
            </a:r>
            <a:r>
              <a:rPr lang="en-US" sz="2000" dirty="0"/>
              <a:t> </a:t>
            </a:r>
            <a:r>
              <a:rPr lang="en-US" sz="2000" dirty="0" err="1"/>
              <a:t>hanya</a:t>
            </a:r>
            <a:r>
              <a:rPr lang="en-US" sz="2000" dirty="0"/>
              <a:t> </a:t>
            </a:r>
            <a:r>
              <a:rPr lang="en-US" sz="2000" dirty="0" err="1"/>
              <a:t>buku</a:t>
            </a:r>
            <a:r>
              <a:rPr lang="en-US" sz="2000" dirty="0"/>
              <a:t> </a:t>
            </a:r>
            <a:r>
              <a:rPr lang="en-US" sz="2000" dirty="0" err="1"/>
              <a:t>catatan</a:t>
            </a:r>
            <a:r>
              <a:rPr lang="en-US" sz="2000" dirty="0"/>
              <a:t> </a:t>
            </a:r>
            <a:r>
              <a:rPr lang="en-US" sz="2000" dirty="0" err="1"/>
              <a:t>penilaian</a:t>
            </a:r>
            <a:r>
              <a:rPr lang="en-US" sz="2000" dirty="0"/>
              <a:t> </a:t>
            </a:r>
            <a:r>
              <a:rPr lang="en-US" sz="2000" dirty="0" err="1"/>
              <a:t>perilaku</a:t>
            </a:r>
            <a:r>
              <a:rPr lang="en-US" sz="2000" dirty="0"/>
              <a:t> </a:t>
            </a:r>
            <a:r>
              <a:rPr lang="en-US" sz="2000" dirty="0" err="1"/>
              <a:t>kerja</a:t>
            </a:r>
            <a:r>
              <a:rPr lang="en-US" sz="2000" dirty="0"/>
              <a:t> </a:t>
            </a:r>
            <a:r>
              <a:rPr lang="en-US" sz="2000" dirty="0" err="1"/>
              <a:t>saja</a:t>
            </a:r>
            <a:r>
              <a:rPr lang="en-US" sz="2000" dirty="0"/>
              <a:t> </a:t>
            </a:r>
            <a:r>
              <a:rPr lang="en-US" sz="2000" dirty="0" err="1"/>
              <a:t>yg</a:t>
            </a:r>
            <a:r>
              <a:rPr lang="en-US" sz="2000" dirty="0"/>
              <a:t> </a:t>
            </a:r>
            <a:r>
              <a:rPr lang="en-US" sz="2000" dirty="0" err="1"/>
              <a:t>dikirimkan</a:t>
            </a:r>
            <a:r>
              <a:rPr lang="en-US" sz="2000" dirty="0"/>
              <a:t> </a:t>
            </a:r>
            <a:r>
              <a:rPr lang="en-US" sz="2000" dirty="0" err="1"/>
              <a:t>oleh</a:t>
            </a:r>
            <a:r>
              <a:rPr lang="en-US" sz="2000" dirty="0"/>
              <a:t> </a:t>
            </a:r>
            <a:r>
              <a:rPr lang="en-US" sz="2000" dirty="0" err="1"/>
              <a:t>pimpinan</a:t>
            </a:r>
            <a:r>
              <a:rPr lang="en-US" sz="2000" dirty="0"/>
              <a:t> unit </a:t>
            </a:r>
            <a:r>
              <a:rPr lang="en-US" sz="2000" dirty="0" err="1"/>
              <a:t>organisasi</a:t>
            </a:r>
            <a:r>
              <a:rPr lang="en-US" sz="2000" dirty="0"/>
              <a:t> </a:t>
            </a:r>
            <a:r>
              <a:rPr lang="en-US" sz="2000" dirty="0" err="1"/>
              <a:t>yg</a:t>
            </a:r>
            <a:r>
              <a:rPr lang="en-US" sz="2000" dirty="0"/>
              <a:t> lama </a:t>
            </a:r>
            <a:r>
              <a:rPr lang="en-US" sz="2000" dirty="0" err="1"/>
              <a:t>kepada</a:t>
            </a:r>
            <a:r>
              <a:rPr lang="en-US" sz="2000" dirty="0"/>
              <a:t> </a:t>
            </a:r>
            <a:r>
              <a:rPr lang="en-US" sz="2000" dirty="0" err="1"/>
              <a:t>pimpinan</a:t>
            </a:r>
            <a:r>
              <a:rPr lang="en-US" sz="2000" dirty="0"/>
              <a:t> unit </a:t>
            </a:r>
            <a:r>
              <a:rPr lang="en-US" sz="2000" dirty="0" err="1"/>
              <a:t>organisasi</a:t>
            </a:r>
            <a:r>
              <a:rPr lang="en-US" sz="2000" dirty="0"/>
              <a:t> </a:t>
            </a:r>
            <a:r>
              <a:rPr lang="en-US" sz="2000" dirty="0" err="1"/>
              <a:t>yg</a:t>
            </a:r>
            <a:r>
              <a:rPr lang="en-US" sz="2000" dirty="0"/>
              <a:t> </a:t>
            </a:r>
            <a:r>
              <a:rPr lang="en-US" sz="2000" dirty="0" err="1"/>
              <a:t>baru</a:t>
            </a:r>
            <a:r>
              <a:rPr lang="en-US" sz="2000" dirty="0"/>
              <a:t>.</a:t>
            </a:r>
          </a:p>
          <a:p>
            <a:pPr algn="just" eaLnBrk="1" hangingPunct="1">
              <a:buFont typeface="Wingdings" pitchFamily="2" charset="2"/>
              <a:buChar char="q"/>
            </a:pPr>
            <a:endParaRPr lang="en-US" sz="2000" dirty="0"/>
          </a:p>
        </p:txBody>
      </p:sp>
      <p:sp>
        <p:nvSpPr>
          <p:cNvPr id="6" name="Rounded Rectangle 5"/>
          <p:cNvSpPr/>
          <p:nvPr/>
        </p:nvSpPr>
        <p:spPr>
          <a:xfrm>
            <a:off x="1676400" y="685800"/>
            <a:ext cx="62484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BUKU CATATAN PENILAIAN PERILAKU KERJA PNS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152400"/>
            <a:ext cx="8915400" cy="6400800"/>
          </a:xfrm>
          <a:solidFill>
            <a:schemeClr val="accent3">
              <a:lumMod val="60000"/>
              <a:lumOff val="40000"/>
            </a:schemeClr>
          </a:solidFill>
        </p:spPr>
        <p:txBody>
          <a:bodyPr/>
          <a:lstStyle/>
          <a:p>
            <a:pPr algn="ctr" eaLnBrk="1" hangingPunct="1">
              <a:buFont typeface="Arial" charset="0"/>
              <a:buNone/>
              <a:defRPr/>
            </a:pPr>
            <a:r>
              <a:rPr lang="id-ID" sz="2000" b="1" dirty="0"/>
              <a:t>BUKU CATATAN PENILAIAN PERILAKU KERJA PNS</a:t>
            </a:r>
            <a:endParaRPr lang="en-US" sz="2000" b="1" dirty="0"/>
          </a:p>
          <a:p>
            <a:pPr algn="ctr" eaLnBrk="1" hangingPunct="1">
              <a:buFont typeface="Arial" charset="0"/>
              <a:buNone/>
              <a:defRPr/>
            </a:pPr>
            <a:endParaRPr lang="id-ID" sz="2000" b="1" dirty="0"/>
          </a:p>
          <a:p>
            <a:pPr algn="just" eaLnBrk="1" hangingPunct="1">
              <a:buFont typeface="Arial" charset="0"/>
              <a:buNone/>
              <a:defRPr/>
            </a:pPr>
            <a:r>
              <a:rPr lang="id-ID" sz="2000" dirty="0"/>
              <a:t>Nama: Ali Muktar Raja, S.Sos</a:t>
            </a:r>
          </a:p>
          <a:p>
            <a:pPr algn="just" eaLnBrk="1" hangingPunct="1">
              <a:buFont typeface="Arial" charset="0"/>
              <a:buNone/>
              <a:defRPr/>
            </a:pPr>
            <a:r>
              <a:rPr lang="id-ID" sz="2000" dirty="0"/>
              <a:t>NIP     : 19750713 200001 1 099</a:t>
            </a:r>
          </a:p>
          <a:p>
            <a:pPr algn="just" eaLnBrk="1" hangingPunct="1">
              <a:buFont typeface="Arial" charset="0"/>
              <a:buNone/>
              <a:defRPr/>
            </a:pPr>
            <a:endParaRPr lang="id-ID" sz="2000" dirty="0"/>
          </a:p>
        </p:txBody>
      </p:sp>
      <p:graphicFrame>
        <p:nvGraphicFramePr>
          <p:cNvPr id="6" name="Table 5"/>
          <p:cNvGraphicFramePr>
            <a:graphicFrameLocks noGrp="1"/>
          </p:cNvGraphicFramePr>
          <p:nvPr/>
        </p:nvGraphicFramePr>
        <p:xfrm>
          <a:off x="163286" y="1714488"/>
          <a:ext cx="7837738" cy="4853331"/>
        </p:xfrm>
        <a:graphic>
          <a:graphicData uri="http://schemas.openxmlformats.org/drawingml/2006/table">
            <a:tbl>
              <a:tblPr firstRow="1" bandRow="1">
                <a:tableStyleId>{5C22544A-7EE6-4342-B048-85BDC9FD1C3A}</a:tableStyleId>
              </a:tblPr>
              <a:tblGrid>
                <a:gridCol w="460267">
                  <a:extLst>
                    <a:ext uri="{9D8B030D-6E8A-4147-A177-3AD203B41FA5}">
                      <a16:colId xmlns:a16="http://schemas.microsoft.com/office/drawing/2014/main" xmlns="" val="20000"/>
                    </a:ext>
                  </a:extLst>
                </a:gridCol>
                <a:gridCol w="1602295">
                  <a:extLst>
                    <a:ext uri="{9D8B030D-6E8A-4147-A177-3AD203B41FA5}">
                      <a16:colId xmlns:a16="http://schemas.microsoft.com/office/drawing/2014/main" xmlns="" val="20001"/>
                    </a:ext>
                  </a:extLst>
                </a:gridCol>
                <a:gridCol w="3025093">
                  <a:extLst>
                    <a:ext uri="{9D8B030D-6E8A-4147-A177-3AD203B41FA5}">
                      <a16:colId xmlns:a16="http://schemas.microsoft.com/office/drawing/2014/main" xmlns="" val="20002"/>
                    </a:ext>
                  </a:extLst>
                </a:gridCol>
                <a:gridCol w="2750083">
                  <a:extLst>
                    <a:ext uri="{9D8B030D-6E8A-4147-A177-3AD203B41FA5}">
                      <a16:colId xmlns:a16="http://schemas.microsoft.com/office/drawing/2014/main" xmlns="" val="20003"/>
                    </a:ext>
                  </a:extLst>
                </a:gridCol>
              </a:tblGrid>
              <a:tr h="468807">
                <a:tc>
                  <a:txBody>
                    <a:bodyPr/>
                    <a:lstStyle/>
                    <a:p>
                      <a:pPr algn="ctr"/>
                      <a:r>
                        <a:rPr lang="id-ID" sz="1400" b="0" noProof="0" dirty="0"/>
                        <a:t>No.</a:t>
                      </a:r>
                    </a:p>
                  </a:txBody>
                  <a:tcPr/>
                </a:tc>
                <a:tc>
                  <a:txBody>
                    <a:bodyPr/>
                    <a:lstStyle/>
                    <a:p>
                      <a:pPr algn="ctr"/>
                      <a:r>
                        <a:rPr lang="id-ID" sz="1400" b="0" noProof="0"/>
                        <a:t>Tanggal</a:t>
                      </a:r>
                    </a:p>
                  </a:txBody>
                  <a:tcPr/>
                </a:tc>
                <a:tc>
                  <a:txBody>
                    <a:bodyPr/>
                    <a:lstStyle/>
                    <a:p>
                      <a:pPr algn="ctr"/>
                      <a:r>
                        <a:rPr lang="id-ID" sz="1400" b="0" noProof="0"/>
                        <a:t>Uraian</a:t>
                      </a:r>
                    </a:p>
                  </a:txBody>
                  <a:tcPr/>
                </a:tc>
                <a:tc>
                  <a:txBody>
                    <a:bodyPr/>
                    <a:lstStyle/>
                    <a:p>
                      <a:pPr algn="ctr"/>
                      <a:r>
                        <a:rPr lang="id-ID" sz="1400" b="0" noProof="0"/>
                        <a:t>Nama/NIP dan Paraf Pejabat Penilai</a:t>
                      </a:r>
                    </a:p>
                  </a:txBody>
                  <a:tcPr/>
                </a:tc>
                <a:extLst>
                  <a:ext uri="{0D108BD9-81ED-4DB2-BD59-A6C34878D82A}">
                    <a16:rowId xmlns:a16="http://schemas.microsoft.com/office/drawing/2014/main" xmlns="" val="10000"/>
                  </a:ext>
                </a:extLst>
              </a:tr>
              <a:tr h="156269">
                <a:tc>
                  <a:txBody>
                    <a:bodyPr/>
                    <a:lstStyle/>
                    <a:p>
                      <a:pPr algn="ctr"/>
                      <a:r>
                        <a:rPr lang="id-ID" sz="600" b="0" noProof="0"/>
                        <a:t>1</a:t>
                      </a:r>
                    </a:p>
                  </a:txBody>
                  <a:tcPr/>
                </a:tc>
                <a:tc>
                  <a:txBody>
                    <a:bodyPr/>
                    <a:lstStyle/>
                    <a:p>
                      <a:pPr algn="ctr"/>
                      <a:r>
                        <a:rPr lang="id-ID" sz="600" b="0" noProof="0"/>
                        <a:t>2</a:t>
                      </a:r>
                    </a:p>
                  </a:txBody>
                  <a:tcPr/>
                </a:tc>
                <a:tc>
                  <a:txBody>
                    <a:bodyPr/>
                    <a:lstStyle/>
                    <a:p>
                      <a:pPr algn="ctr"/>
                      <a:r>
                        <a:rPr lang="id-ID" sz="600" b="0" noProof="0"/>
                        <a:t>3</a:t>
                      </a:r>
                    </a:p>
                  </a:txBody>
                  <a:tcPr/>
                </a:tc>
                <a:tc>
                  <a:txBody>
                    <a:bodyPr/>
                    <a:lstStyle/>
                    <a:p>
                      <a:pPr algn="ctr"/>
                      <a:r>
                        <a:rPr lang="id-ID" sz="600" b="0" noProof="0"/>
                        <a:t>4</a:t>
                      </a:r>
                    </a:p>
                  </a:txBody>
                  <a:tcPr/>
                </a:tc>
                <a:extLst>
                  <a:ext uri="{0D108BD9-81ED-4DB2-BD59-A6C34878D82A}">
                    <a16:rowId xmlns:a16="http://schemas.microsoft.com/office/drawing/2014/main" xmlns="" val="10001"/>
                  </a:ext>
                </a:extLst>
              </a:tr>
              <a:tr h="3482567">
                <a:tc rowSpan="2">
                  <a:txBody>
                    <a:bodyPr/>
                    <a:lstStyle/>
                    <a:p>
                      <a:r>
                        <a:rPr lang="id-ID" sz="1400" noProof="0"/>
                        <a:t>1.</a:t>
                      </a:r>
                    </a:p>
                  </a:txBody>
                  <a:tcPr/>
                </a:tc>
                <a:tc rowSpan="2">
                  <a:txBody>
                    <a:bodyPr/>
                    <a:lstStyle/>
                    <a:p>
                      <a:pPr algn="ctr"/>
                      <a:r>
                        <a:rPr lang="id-ID" sz="1400" noProof="0" dirty="0"/>
                        <a:t>2 Januari 2014 s.d. </a:t>
                      </a:r>
                    </a:p>
                    <a:p>
                      <a:pPr algn="ctr"/>
                      <a:r>
                        <a:rPr lang="id-ID" sz="1400" noProof="0" dirty="0"/>
                        <a:t>30 Juni 2014</a:t>
                      </a:r>
                    </a:p>
                  </a:txBody>
                  <a:tcPr/>
                </a:tc>
                <a:tc>
                  <a:txBody>
                    <a:bodyPr/>
                    <a:lstStyle/>
                    <a:p>
                      <a:r>
                        <a:rPr lang="id-ID" sz="1400" noProof="0" dirty="0"/>
                        <a:t>Penilaian SKP sampai dengan akhir Juni 2014</a:t>
                      </a:r>
                      <a:r>
                        <a:rPr lang="id-ID" sz="1400" baseline="0" noProof="0" dirty="0"/>
                        <a:t> = 89,04, sedangkan penilaian perilaku kerjanya adalah sebagai berikut:</a:t>
                      </a:r>
                    </a:p>
                    <a:p>
                      <a:r>
                        <a:rPr lang="id-ID" sz="1400" baseline="0" noProof="0" dirty="0"/>
                        <a:t>Orientasi Pelayanan = 85 (Baik)</a:t>
                      </a:r>
                    </a:p>
                    <a:p>
                      <a:r>
                        <a:rPr lang="id-ID" sz="1400" baseline="0" noProof="0" dirty="0"/>
                        <a:t>Integritas                    = 80 (Baik)</a:t>
                      </a:r>
                    </a:p>
                    <a:p>
                      <a:r>
                        <a:rPr lang="id-ID" sz="1400" baseline="0" noProof="0" dirty="0"/>
                        <a:t>Komitmen                  = 84 (Baik)</a:t>
                      </a:r>
                    </a:p>
                    <a:p>
                      <a:r>
                        <a:rPr lang="id-ID" sz="1400" baseline="0" noProof="0" dirty="0"/>
                        <a:t>Disiplin                       = 85 (Baik)</a:t>
                      </a:r>
                    </a:p>
                    <a:p>
                      <a:r>
                        <a:rPr lang="id-ID" sz="1400" baseline="0" noProof="0" dirty="0"/>
                        <a:t>Kerja sama                 = 87 (Baik)</a:t>
                      </a:r>
                    </a:p>
                    <a:p>
                      <a:r>
                        <a:rPr lang="id-ID" sz="1400" baseline="0" noProof="0" dirty="0"/>
                        <a:t>Kepemimpinan         = 88 (Baik) </a:t>
                      </a:r>
                      <a:endParaRPr lang="id-ID" sz="1400" noProof="0" dirty="0"/>
                    </a:p>
                  </a:txBody>
                  <a:tcPr/>
                </a:tc>
                <a:tc rowSpan="2">
                  <a:txBody>
                    <a:bodyPr/>
                    <a:lstStyle/>
                    <a:p>
                      <a:pPr algn="ctr"/>
                      <a:r>
                        <a:rPr lang="id-ID" sz="1400" noProof="0"/>
                        <a:t>Kepala Subdirektorat Mutasi II</a:t>
                      </a:r>
                    </a:p>
                    <a:p>
                      <a:endParaRPr lang="id-ID" sz="1400" noProof="0"/>
                    </a:p>
                    <a:p>
                      <a:endParaRPr lang="id-ID" sz="1400" noProof="0"/>
                    </a:p>
                    <a:p>
                      <a:endParaRPr lang="id-ID" sz="1400" noProof="0"/>
                    </a:p>
                    <a:p>
                      <a:pPr algn="ctr"/>
                      <a:r>
                        <a:rPr lang="id-ID" sz="1400" u="sng" noProof="0"/>
                        <a:t>Drs. Indra Hidayat</a:t>
                      </a:r>
                    </a:p>
                    <a:p>
                      <a:r>
                        <a:rPr lang="id-ID" sz="1400" noProof="0"/>
                        <a:t>NIP. 19610412 198301 1 099</a:t>
                      </a:r>
                    </a:p>
                  </a:txBody>
                  <a:tcPr/>
                </a:tc>
                <a:extLst>
                  <a:ext uri="{0D108BD9-81ED-4DB2-BD59-A6C34878D82A}">
                    <a16:rowId xmlns:a16="http://schemas.microsoft.com/office/drawing/2014/main" xmlns="" val="10002"/>
                  </a:ext>
                </a:extLst>
              </a:tr>
              <a:tr h="669724">
                <a:tc vMerge="1">
                  <a:txBody>
                    <a:bodyPr/>
                    <a:lstStyle/>
                    <a:p>
                      <a:endParaRPr lang="en-US" dirty="0"/>
                    </a:p>
                  </a:txBody>
                  <a:tcPr/>
                </a:tc>
                <a:tc vMerge="1">
                  <a:txBody>
                    <a:bodyPr/>
                    <a:lstStyle/>
                    <a:p>
                      <a:endParaRPr lang="en-US" dirty="0"/>
                    </a:p>
                  </a:txBody>
                  <a:tcPr/>
                </a:tc>
                <a:tc>
                  <a:txBody>
                    <a:bodyPr/>
                    <a:lstStyle/>
                    <a:p>
                      <a:r>
                        <a:rPr lang="id-ID" sz="1400" noProof="0" dirty="0"/>
                        <a:t>Jumlah                       = 509</a:t>
                      </a:r>
                    </a:p>
                    <a:p>
                      <a:r>
                        <a:rPr lang="id-ID" sz="1400" noProof="0" dirty="0"/>
                        <a:t>Nilai Rata-rata          =  84,83 (Baik)</a:t>
                      </a:r>
                    </a:p>
                  </a:txBody>
                  <a:tcPr/>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8229600" cy="1143000"/>
          </a:xfrm>
          <a:prstGeom prst="flowChartPreparation">
            <a:avLst/>
          </a:prstGeom>
          <a:effectLst>
            <a:outerShdw blurRad="76200" dist="12700" dir="8100000" sy="-23000" kx="800400" algn="br" rotWithShape="0">
              <a:prstClr val="black">
                <a:alpha val="2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r>
              <a:rPr lang="id-ID" sz="3000" b="1" dirty="0">
                <a:solidFill>
                  <a:schemeClr val="tx2">
                    <a:lumMod val="50000"/>
                  </a:schemeClr>
                </a:solidFill>
                <a:latin typeface="Franklin Gothic Demi" pitchFamily="34" charset="0"/>
                <a:cs typeface="Aharoni" pitchFamily="2" charset="-79"/>
              </a:rPr>
              <a:t>Tata Cara Penilaian</a:t>
            </a:r>
            <a:r>
              <a:rPr lang="en-US" sz="3000" b="1" dirty="0">
                <a:solidFill>
                  <a:schemeClr val="tx2">
                    <a:lumMod val="50000"/>
                  </a:schemeClr>
                </a:solidFill>
                <a:latin typeface="Franklin Gothic Demi" pitchFamily="34" charset="0"/>
                <a:cs typeface="Aharoni" pitchFamily="2" charset="-79"/>
              </a:rPr>
              <a:t> </a:t>
            </a:r>
            <a:br>
              <a:rPr lang="en-US" sz="3000" b="1" dirty="0">
                <a:solidFill>
                  <a:schemeClr val="tx2">
                    <a:lumMod val="50000"/>
                  </a:schemeClr>
                </a:solidFill>
                <a:latin typeface="Franklin Gothic Demi" pitchFamily="34" charset="0"/>
                <a:cs typeface="Aharoni" pitchFamily="2" charset="-79"/>
              </a:rPr>
            </a:br>
            <a:r>
              <a:rPr lang="id-ID" sz="3000" b="1" dirty="0">
                <a:solidFill>
                  <a:schemeClr val="tx2">
                    <a:lumMod val="50000"/>
                  </a:schemeClr>
                </a:solidFill>
                <a:latin typeface="Franklin Gothic Demi" pitchFamily="34" charset="0"/>
                <a:cs typeface="Aharoni" pitchFamily="2" charset="-79"/>
              </a:rPr>
              <a:t>P</a:t>
            </a:r>
            <a:r>
              <a:rPr lang="en-US" sz="3000" b="1" dirty="0" err="1">
                <a:solidFill>
                  <a:schemeClr val="tx2">
                    <a:lumMod val="50000"/>
                  </a:schemeClr>
                </a:solidFill>
                <a:latin typeface="Franklin Gothic Demi" pitchFamily="34" charset="0"/>
                <a:cs typeface="Aharoni" pitchFamily="2" charset="-79"/>
              </a:rPr>
              <a:t>erilaku</a:t>
            </a:r>
            <a:r>
              <a:rPr lang="en-US" sz="3000" b="1" dirty="0">
                <a:solidFill>
                  <a:schemeClr val="tx2">
                    <a:lumMod val="50000"/>
                  </a:schemeClr>
                </a:solidFill>
                <a:latin typeface="Franklin Gothic Demi" pitchFamily="34" charset="0"/>
                <a:cs typeface="Aharoni" pitchFamily="2" charset="-79"/>
              </a:rPr>
              <a:t> </a:t>
            </a:r>
            <a:r>
              <a:rPr lang="en-US" sz="3000" b="1" dirty="0" err="1">
                <a:solidFill>
                  <a:schemeClr val="tx2">
                    <a:lumMod val="50000"/>
                  </a:schemeClr>
                </a:solidFill>
                <a:latin typeface="Franklin Gothic Demi" pitchFamily="34" charset="0"/>
                <a:cs typeface="Aharoni" pitchFamily="2" charset="-79"/>
              </a:rPr>
              <a:t>Kerja</a:t>
            </a:r>
            <a:r>
              <a:rPr lang="en-US" sz="3000" b="1" dirty="0">
                <a:solidFill>
                  <a:schemeClr val="tx2">
                    <a:lumMod val="50000"/>
                  </a:schemeClr>
                </a:solidFill>
                <a:latin typeface="Franklin Gothic Demi" pitchFamily="34" charset="0"/>
                <a:cs typeface="Aharoni" pitchFamily="2" charset="-79"/>
              </a:rPr>
              <a:t> (PK)</a:t>
            </a:r>
            <a:endParaRPr lang="id-ID" sz="3000" b="1" dirty="0">
              <a:solidFill>
                <a:schemeClr val="tx2">
                  <a:lumMod val="50000"/>
                </a:schemeClr>
              </a:solidFill>
              <a:latin typeface="Franklin Gothic Demi" pitchFamily="34" charset="0"/>
              <a:cs typeface="Aharoni" pitchFamily="2" charset="-79"/>
            </a:endParaRPr>
          </a:p>
        </p:txBody>
      </p:sp>
      <p:sp>
        <p:nvSpPr>
          <p:cNvPr id="3" name="Content Placeholder 2"/>
          <p:cNvSpPr>
            <a:spLocks noGrp="1"/>
          </p:cNvSpPr>
          <p:nvPr>
            <p:ph idx="1"/>
          </p:nvPr>
        </p:nvSpPr>
        <p:spPr>
          <a:xfrm>
            <a:off x="609600" y="1600200"/>
            <a:ext cx="8229600" cy="5029200"/>
          </a:xfrm>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398463" indent="-398463">
              <a:buNone/>
              <a:defRPr/>
            </a:pPr>
            <a:endParaRPr lang="en-US" sz="2600" b="1" dirty="0"/>
          </a:p>
          <a:p>
            <a:pPr marL="398463" indent="-398463">
              <a:buNone/>
              <a:defRPr/>
            </a:pPr>
            <a:r>
              <a:rPr lang="en-US" sz="2600" b="1" dirty="0"/>
              <a:t>1.	</a:t>
            </a:r>
            <a:r>
              <a:rPr lang="id-ID" sz="2600" b="1" dirty="0"/>
              <a:t>Nilai perilaku kerja PNS dinyatakan dengan angka dan keterangan sbb:</a:t>
            </a:r>
          </a:p>
          <a:p>
            <a:pPr marL="857250" lvl="1" indent="-457200">
              <a:buFont typeface="+mj-lt"/>
              <a:buAutoNum type="alphaLcParenR"/>
              <a:defRPr/>
            </a:pPr>
            <a:r>
              <a:rPr lang="id-ID" sz="2600" b="1" dirty="0"/>
              <a:t>91 – </a:t>
            </a:r>
            <a:r>
              <a:rPr lang="en-US" sz="2600" b="1" dirty="0"/>
              <a:t>100 </a:t>
            </a:r>
            <a:r>
              <a:rPr lang="id-ID" sz="2600" b="1" dirty="0"/>
              <a:t>: Sangat baik</a:t>
            </a:r>
          </a:p>
          <a:p>
            <a:pPr marL="857250" lvl="1" indent="-457200">
              <a:buFont typeface="+mj-lt"/>
              <a:buAutoNum type="alphaLcParenR"/>
              <a:defRPr/>
            </a:pPr>
            <a:r>
              <a:rPr lang="id-ID" sz="2600" b="1" dirty="0"/>
              <a:t>76 – 90 : Baik</a:t>
            </a:r>
          </a:p>
          <a:p>
            <a:pPr marL="857250" lvl="1" indent="-457200">
              <a:buFont typeface="+mj-lt"/>
              <a:buAutoNum type="alphaLcParenR"/>
              <a:defRPr/>
            </a:pPr>
            <a:r>
              <a:rPr lang="id-ID" sz="2600" b="1" dirty="0"/>
              <a:t>61 – 75 : Cukup</a:t>
            </a:r>
          </a:p>
          <a:p>
            <a:pPr marL="857250" lvl="1" indent="-457200">
              <a:buFont typeface="+mj-lt"/>
              <a:buAutoNum type="alphaLcParenR"/>
              <a:defRPr/>
            </a:pPr>
            <a:r>
              <a:rPr lang="id-ID" sz="2600" b="1" dirty="0"/>
              <a:t>51 – 60 : Kurang</a:t>
            </a:r>
          </a:p>
          <a:p>
            <a:pPr marL="857250" lvl="1" indent="-457200">
              <a:buFont typeface="+mj-lt"/>
              <a:buAutoNum type="alphaLcParenR"/>
              <a:defRPr/>
            </a:pPr>
            <a:r>
              <a:rPr lang="id-ID" sz="2600" b="1" dirty="0"/>
              <a:t>50 – ke bawah : Buruk</a:t>
            </a:r>
            <a:endParaRPr lang="en-US" sz="2600" b="1" dirty="0"/>
          </a:p>
          <a:p>
            <a:pPr marL="857250" lvl="1" indent="-457200">
              <a:buNone/>
              <a:defRPr/>
            </a:pPr>
            <a:endParaRPr lang="id-ID" sz="2600" b="1" dirty="0"/>
          </a:p>
          <a:p>
            <a:pPr marL="398463" indent="-398463">
              <a:buNone/>
              <a:defRPr/>
            </a:pPr>
            <a:r>
              <a:rPr lang="id-ID" sz="2600" b="1" dirty="0"/>
              <a:t>2. </a:t>
            </a:r>
            <a:r>
              <a:rPr lang="en-US" sz="2600" b="1" dirty="0"/>
              <a:t>	</a:t>
            </a:r>
            <a:r>
              <a:rPr lang="id-ID" sz="2600" b="1" dirty="0"/>
              <a:t>Penilaian perilaku kerja meliputi aspek:</a:t>
            </a:r>
          </a:p>
          <a:p>
            <a:pPr marL="914400" lvl="1" indent="-514350">
              <a:buFont typeface="+mj-lt"/>
              <a:buAutoNum type="alphaLcParenR"/>
              <a:defRPr/>
            </a:pPr>
            <a:r>
              <a:rPr lang="id-ID" sz="2600" b="1" dirty="0"/>
              <a:t>Orientasi pelayanan</a:t>
            </a:r>
          </a:p>
          <a:p>
            <a:pPr marL="914400" lvl="1" indent="-514350">
              <a:buFont typeface="+mj-lt"/>
              <a:buAutoNum type="alphaLcParenR"/>
              <a:defRPr/>
            </a:pPr>
            <a:r>
              <a:rPr lang="id-ID" sz="2600" b="1" dirty="0"/>
              <a:t>Integritas</a:t>
            </a:r>
          </a:p>
          <a:p>
            <a:pPr marL="914400" lvl="1" indent="-514350">
              <a:buFont typeface="+mj-lt"/>
              <a:buAutoNum type="alphaLcParenR"/>
              <a:defRPr/>
            </a:pPr>
            <a:r>
              <a:rPr lang="id-ID" sz="2600" b="1" dirty="0"/>
              <a:t>Komitmen</a:t>
            </a:r>
          </a:p>
          <a:p>
            <a:pPr marL="914400" lvl="1" indent="-514350">
              <a:buFont typeface="+mj-lt"/>
              <a:buAutoNum type="alphaLcParenR"/>
              <a:defRPr/>
            </a:pPr>
            <a:r>
              <a:rPr lang="id-ID" sz="2600" b="1" dirty="0"/>
              <a:t>Disiplin</a:t>
            </a:r>
          </a:p>
          <a:p>
            <a:pPr marL="914400" lvl="1" indent="-514350">
              <a:buFont typeface="+mj-lt"/>
              <a:buAutoNum type="alphaLcParenR"/>
              <a:defRPr/>
            </a:pPr>
            <a:r>
              <a:rPr lang="id-ID" sz="2600" b="1" dirty="0"/>
              <a:t>Kerja sama</a:t>
            </a:r>
          </a:p>
          <a:p>
            <a:pPr marL="914400" lvl="1" indent="-514350">
              <a:buFont typeface="+mj-lt"/>
              <a:buAutoNum type="alphaLcParenR"/>
              <a:defRPr/>
            </a:pPr>
            <a:r>
              <a:rPr lang="id-ID" sz="2600" b="1" dirty="0"/>
              <a:t>Kepemimpina</a:t>
            </a:r>
            <a:r>
              <a:rPr lang="id-ID" sz="2100" b="1" dirty="0"/>
              <a:t>n	</a:t>
            </a:r>
          </a:p>
          <a:p>
            <a:pPr marL="514350" indent="-514350">
              <a:buNone/>
              <a:defRPr/>
            </a:pPr>
            <a:r>
              <a:rPr lang="id-ID" dirty="0">
                <a:solidFill>
                  <a:schemeClr val="bg1"/>
                </a:solidFill>
              </a:rPr>
              <a:t>	 </a:t>
            </a:r>
          </a:p>
          <a:p>
            <a:endParaRPr lang="en-US" dirty="0"/>
          </a:p>
        </p:txBody>
      </p:sp>
      <p:pic>
        <p:nvPicPr>
          <p:cNvPr id="4" name="Picture 3" descr="A3Z_garfield.gif">
            <a:hlinkClick r:id="rId2" action="ppaction://hlinkfile"/>
          </p:cNvPr>
          <p:cNvPicPr>
            <a:picLocks noChangeAspect="1"/>
          </p:cNvPicPr>
          <p:nvPr/>
        </p:nvPicPr>
        <p:blipFill>
          <a:blip r:embed="rId3"/>
          <a:stretch>
            <a:fillRect/>
          </a:stretch>
        </p:blipFill>
        <p:spPr>
          <a:xfrm>
            <a:off x="7239000" y="4953000"/>
            <a:ext cx="1428750" cy="1457325"/>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 Box 5"/>
          <p:cNvSpPr txBox="1">
            <a:spLocks noChangeArrowheads="1"/>
          </p:cNvSpPr>
          <p:nvPr/>
        </p:nvSpPr>
        <p:spPr bwMode="auto">
          <a:xfrm>
            <a:off x="152400" y="1066800"/>
            <a:ext cx="8142288" cy="5110310"/>
          </a:xfrm>
          <a:prstGeom prst="rect">
            <a:avLst/>
          </a:prstGeom>
          <a:noFill/>
          <a:ln w="9525">
            <a:noFill/>
            <a:miter lim="800000"/>
            <a:headEnd/>
            <a:tailEnd/>
          </a:ln>
        </p:spPr>
        <p:txBody>
          <a:bodyPr wrap="square">
            <a:spAutoFit/>
          </a:bodyPr>
          <a:lstStyle/>
          <a:p>
            <a:pPr marL="509588" indent="-509588" algn="just">
              <a:lnSpc>
                <a:spcPct val="120000"/>
              </a:lnSpc>
              <a:spcBef>
                <a:spcPts val="1200"/>
              </a:spcBef>
              <a:buFont typeface="Verdana" pitchFamily="34" charset="0"/>
              <a:buAutoNum type="alphaLcPeriod"/>
            </a:pPr>
            <a:r>
              <a:rPr lang="id-ID" sz="2400" b="1" dirty="0">
                <a:solidFill>
                  <a:srgbClr val="006666"/>
                </a:solidFill>
              </a:rPr>
              <a:t>Pejabat penilai </a:t>
            </a:r>
            <a:r>
              <a:rPr lang="id-ID" sz="2400" b="1" i="1" dirty="0">
                <a:solidFill>
                  <a:srgbClr val="FF6600"/>
                </a:solidFill>
              </a:rPr>
              <a:t>wajib</a:t>
            </a:r>
            <a:r>
              <a:rPr lang="id-ID" sz="2400" b="1" dirty="0">
                <a:solidFill>
                  <a:srgbClr val="006666"/>
                </a:solidFill>
              </a:rPr>
              <a:t> melakukan penilaian prestasi kerja terhadap </a:t>
            </a:r>
            <a:r>
              <a:rPr lang="id-ID" sz="2400" b="1" i="1" dirty="0">
                <a:solidFill>
                  <a:srgbClr val="FF6600"/>
                </a:solidFill>
              </a:rPr>
              <a:t>setiap</a:t>
            </a:r>
            <a:r>
              <a:rPr lang="id-ID" sz="2400" b="1" dirty="0">
                <a:solidFill>
                  <a:srgbClr val="006666"/>
                </a:solidFill>
              </a:rPr>
              <a:t> PNS dilingkungannya.</a:t>
            </a:r>
          </a:p>
          <a:p>
            <a:pPr marL="509588" indent="-509588" algn="just">
              <a:lnSpc>
                <a:spcPct val="120000"/>
              </a:lnSpc>
              <a:spcBef>
                <a:spcPts val="1200"/>
              </a:spcBef>
              <a:buFont typeface="Verdana" pitchFamily="34" charset="0"/>
              <a:buAutoNum type="alphaLcPeriod"/>
            </a:pPr>
            <a:r>
              <a:rPr lang="id-ID" sz="2400" b="1" dirty="0">
                <a:solidFill>
                  <a:srgbClr val="660066"/>
                </a:solidFill>
              </a:rPr>
              <a:t>Pejabat Pembina Kepegawaian sebagai pejabat penilai dan/atau atasan pejabat penilai yang </a:t>
            </a:r>
            <a:r>
              <a:rPr lang="id-ID" sz="2400" b="1" i="1" dirty="0">
                <a:solidFill>
                  <a:srgbClr val="FF6600"/>
                </a:solidFill>
              </a:rPr>
              <a:t>tertinggi</a:t>
            </a:r>
            <a:r>
              <a:rPr lang="id-ID" sz="2400" b="1" dirty="0">
                <a:solidFill>
                  <a:srgbClr val="660066"/>
                </a:solidFill>
              </a:rPr>
              <a:t>.</a:t>
            </a:r>
          </a:p>
          <a:p>
            <a:pPr marL="509588" indent="-509588" algn="just">
              <a:lnSpc>
                <a:spcPct val="120000"/>
              </a:lnSpc>
              <a:spcBef>
                <a:spcPts val="1200"/>
              </a:spcBef>
              <a:buFont typeface="Verdana" pitchFamily="34" charset="0"/>
              <a:buAutoNum type="alphaLcPeriod"/>
            </a:pPr>
            <a:r>
              <a:rPr lang="id-ID" sz="2400" b="1" dirty="0">
                <a:solidFill>
                  <a:srgbClr val="003399"/>
                </a:solidFill>
              </a:rPr>
              <a:t>Pejabat penilai dalam melakukan penilaian perilaku PNS wajib </a:t>
            </a:r>
            <a:r>
              <a:rPr lang="id-ID" sz="2400" b="1" i="1" dirty="0">
                <a:solidFill>
                  <a:srgbClr val="FF6600"/>
                </a:solidFill>
              </a:rPr>
              <a:t>mempertimbangkan masukan</a:t>
            </a:r>
            <a:r>
              <a:rPr lang="id-ID" sz="2400" b="1" dirty="0">
                <a:solidFill>
                  <a:srgbClr val="003399"/>
                </a:solidFill>
              </a:rPr>
              <a:t> dari pejabat penilai lain yang </a:t>
            </a:r>
            <a:r>
              <a:rPr lang="id-ID" sz="2400" b="1" i="1" dirty="0">
                <a:solidFill>
                  <a:srgbClr val="FF6600"/>
                </a:solidFill>
              </a:rPr>
              <a:t>setingkat</a:t>
            </a:r>
            <a:r>
              <a:rPr lang="id-ID" sz="2400" b="1" dirty="0">
                <a:solidFill>
                  <a:srgbClr val="003399"/>
                </a:solidFill>
              </a:rPr>
              <a:t> dilingkungannya</a:t>
            </a:r>
            <a:r>
              <a:rPr lang="id-ID" sz="2400" b="1" dirty="0">
                <a:solidFill>
                  <a:srgbClr val="006666"/>
                </a:solidFill>
              </a:rPr>
              <a:t>.</a:t>
            </a:r>
          </a:p>
          <a:p>
            <a:pPr marL="509588" indent="-509588" algn="just">
              <a:lnSpc>
                <a:spcPct val="120000"/>
              </a:lnSpc>
              <a:spcBef>
                <a:spcPts val="1200"/>
              </a:spcBef>
              <a:buFont typeface="Verdana" pitchFamily="34" charset="0"/>
              <a:buAutoNum type="alphaLcPeriod"/>
            </a:pPr>
            <a:r>
              <a:rPr lang="id-ID" sz="2400" b="1" dirty="0">
                <a:solidFill>
                  <a:srgbClr val="006666"/>
                </a:solidFill>
              </a:rPr>
              <a:t>Penilaian dilakukan setiap akhir bulan Desember tahun ybs atau </a:t>
            </a:r>
            <a:r>
              <a:rPr lang="id-ID" sz="2400" b="1" i="1" dirty="0">
                <a:solidFill>
                  <a:srgbClr val="FF6600"/>
                </a:solidFill>
              </a:rPr>
              <a:t>paling lambat</a:t>
            </a:r>
            <a:r>
              <a:rPr lang="id-ID" sz="2400" b="1" dirty="0">
                <a:solidFill>
                  <a:srgbClr val="006666"/>
                </a:solidFill>
              </a:rPr>
              <a:t> akhir Januari tahun berikutnya.</a:t>
            </a:r>
            <a:endParaRPr lang="en-AU" sz="2400" b="1" dirty="0">
              <a:solidFill>
                <a:srgbClr val="006666"/>
              </a:solidFill>
            </a:endParaRPr>
          </a:p>
          <a:p>
            <a:pPr marL="509588" indent="-509588" algn="just">
              <a:lnSpc>
                <a:spcPct val="120000"/>
              </a:lnSpc>
              <a:spcBef>
                <a:spcPts val="1200"/>
              </a:spcBef>
              <a:buFont typeface="Verdana" pitchFamily="34" charset="0"/>
              <a:buAutoNum type="alphaLcPeriod"/>
            </a:pPr>
            <a:r>
              <a:rPr lang="id-ID" sz="2400" b="1" dirty="0">
                <a:solidFill>
                  <a:srgbClr val="003399"/>
                </a:solidFill>
              </a:rPr>
              <a:t>Hasil Penilaian Prestasi Kerja </a:t>
            </a:r>
            <a:r>
              <a:rPr lang="id-ID" sz="2400" b="1" i="1" dirty="0">
                <a:solidFill>
                  <a:srgbClr val="CC6600"/>
                </a:solidFill>
              </a:rPr>
              <a:t>diberikan</a:t>
            </a:r>
            <a:r>
              <a:rPr lang="id-ID" sz="2400" b="1" dirty="0">
                <a:solidFill>
                  <a:srgbClr val="003399"/>
                </a:solidFill>
              </a:rPr>
              <a:t> kepada PNS ybs</a:t>
            </a:r>
            <a:r>
              <a:rPr lang="en-AU" sz="2400" b="1" dirty="0">
                <a:solidFill>
                  <a:srgbClr val="003399"/>
                </a:solidFill>
              </a:rPr>
              <a:t>.</a:t>
            </a:r>
            <a:endParaRPr lang="id-ID" sz="2400" b="1" dirty="0">
              <a:solidFill>
                <a:srgbClr val="006666"/>
              </a:solidFill>
            </a:endParaRPr>
          </a:p>
        </p:txBody>
      </p:sp>
      <p:sp>
        <p:nvSpPr>
          <p:cNvPr id="10" name="Text Box 4"/>
          <p:cNvSpPr txBox="1">
            <a:spLocks noChangeArrowheads="1"/>
          </p:cNvSpPr>
          <p:nvPr/>
        </p:nvSpPr>
        <p:spPr bwMode="auto">
          <a:xfrm>
            <a:off x="381000" y="0"/>
            <a:ext cx="8353425" cy="822325"/>
          </a:xfrm>
          <a:prstGeom prst="rect">
            <a:avLst/>
          </a:prstGeom>
          <a:noFill/>
          <a:ln w="9525">
            <a:noFill/>
            <a:miter lim="800000"/>
            <a:headEnd/>
            <a:tailEnd/>
          </a:ln>
        </p:spPr>
        <p:txBody>
          <a:bodyPr>
            <a:spAutoFit/>
          </a:bodyPr>
          <a:lstStyle/>
          <a:p>
            <a:pPr algn="ctr"/>
            <a:r>
              <a:rPr lang="en-US" sz="2400" b="1" dirty="0">
                <a:solidFill>
                  <a:srgbClr val="A50021"/>
                </a:solidFill>
                <a:latin typeface="Arial Rounded MT Bold" pitchFamily="34" charset="0"/>
              </a:rPr>
              <a:t>PEJABAT PENILAI, ATASAN PENILAI </a:t>
            </a:r>
            <a:endParaRPr lang="id-ID" sz="2400" b="1" dirty="0">
              <a:solidFill>
                <a:srgbClr val="A50021"/>
              </a:solidFill>
              <a:latin typeface="Arial Rounded MT Bold" pitchFamily="34" charset="0"/>
            </a:endParaRPr>
          </a:p>
          <a:p>
            <a:pPr algn="ctr"/>
            <a:r>
              <a:rPr lang="en-US" sz="2400" b="1" dirty="0">
                <a:solidFill>
                  <a:srgbClr val="A50021"/>
                </a:solidFill>
                <a:latin typeface="Arial Rounded MT Bold" pitchFamily="34" charset="0"/>
              </a:rPr>
              <a:t>DAN PELAKSANAAN PENILAIAN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 Box 3"/>
          <p:cNvSpPr txBox="1">
            <a:spLocks noChangeArrowheads="1"/>
          </p:cNvSpPr>
          <p:nvPr/>
        </p:nvSpPr>
        <p:spPr bwMode="auto">
          <a:xfrm>
            <a:off x="228600" y="1006475"/>
            <a:ext cx="7312025" cy="5553508"/>
          </a:xfrm>
          <a:prstGeom prst="rect">
            <a:avLst/>
          </a:prstGeom>
          <a:noFill/>
          <a:ln w="9525">
            <a:noFill/>
            <a:miter lim="800000"/>
            <a:headEnd/>
            <a:tailEnd/>
          </a:ln>
        </p:spPr>
        <p:txBody>
          <a:bodyPr>
            <a:spAutoFit/>
          </a:bodyPr>
          <a:lstStyle/>
          <a:p>
            <a:pPr marL="509588" indent="-509588" algn="just">
              <a:lnSpc>
                <a:spcPct val="120000"/>
              </a:lnSpc>
              <a:spcBef>
                <a:spcPts val="1200"/>
              </a:spcBef>
              <a:buFont typeface="Verdana" pitchFamily="34" charset="0"/>
              <a:buAutoNum type="alphaLcPeriod" startAt="6"/>
            </a:pPr>
            <a:r>
              <a:rPr lang="id-ID" sz="2400" b="1" dirty="0">
                <a:solidFill>
                  <a:srgbClr val="660066"/>
                </a:solidFill>
              </a:rPr>
              <a:t>Setelah menerima hasil penilaian, PNS yang dinilai </a:t>
            </a:r>
            <a:r>
              <a:rPr lang="id-ID" sz="2400" b="1" i="1" dirty="0">
                <a:solidFill>
                  <a:srgbClr val="FF6600"/>
                </a:solidFill>
              </a:rPr>
              <a:t>wajib menandatangani</a:t>
            </a:r>
            <a:r>
              <a:rPr lang="id-ID" sz="2400" b="1" dirty="0">
                <a:solidFill>
                  <a:srgbClr val="660066"/>
                </a:solidFill>
              </a:rPr>
              <a:t> dan </a:t>
            </a:r>
            <a:r>
              <a:rPr lang="id-ID" sz="2400" b="1" i="1" dirty="0">
                <a:solidFill>
                  <a:srgbClr val="FF6600"/>
                </a:solidFill>
              </a:rPr>
              <a:t>mengembalikannya</a:t>
            </a:r>
            <a:r>
              <a:rPr lang="id-ID" sz="2400" b="1" dirty="0">
                <a:solidFill>
                  <a:srgbClr val="660066"/>
                </a:solidFill>
              </a:rPr>
              <a:t> kepada pejabat penilai paling lama 14 hari.</a:t>
            </a:r>
          </a:p>
          <a:p>
            <a:pPr marL="509588" indent="-509588" algn="just">
              <a:lnSpc>
                <a:spcPct val="120000"/>
              </a:lnSpc>
              <a:spcBef>
                <a:spcPts val="1200"/>
              </a:spcBef>
              <a:buFont typeface="Verdana" pitchFamily="34" charset="0"/>
              <a:buAutoNum type="alphaLcPeriod" startAt="6"/>
            </a:pPr>
            <a:r>
              <a:rPr lang="id-ID" sz="2400" b="1" dirty="0">
                <a:solidFill>
                  <a:srgbClr val="A50021"/>
                </a:solidFill>
              </a:rPr>
              <a:t>Apabila PNS yang dinilai tidak mau menandatangani hasil penilaian, maka hasil tsb </a:t>
            </a:r>
            <a:r>
              <a:rPr lang="id-ID" sz="2400" b="1" i="1" dirty="0">
                <a:solidFill>
                  <a:srgbClr val="003399"/>
                </a:solidFill>
              </a:rPr>
              <a:t>dianggap sah</a:t>
            </a:r>
            <a:r>
              <a:rPr lang="id-ID" sz="2400" b="1" dirty="0">
                <a:solidFill>
                  <a:srgbClr val="A50021"/>
                </a:solidFill>
              </a:rPr>
              <a:t>.</a:t>
            </a:r>
          </a:p>
          <a:p>
            <a:pPr marL="509588" indent="-509588" algn="just">
              <a:lnSpc>
                <a:spcPct val="120000"/>
              </a:lnSpc>
              <a:spcBef>
                <a:spcPts val="1200"/>
              </a:spcBef>
              <a:buFont typeface="Verdana" pitchFamily="34" charset="0"/>
              <a:buAutoNum type="alphaLcPeriod" startAt="6"/>
            </a:pPr>
            <a:r>
              <a:rPr lang="id-ID" sz="2400" b="1" dirty="0">
                <a:solidFill>
                  <a:srgbClr val="003300"/>
                </a:solidFill>
              </a:rPr>
              <a:t>Pejabat penilai wajib </a:t>
            </a:r>
            <a:r>
              <a:rPr lang="id-ID" sz="2400" b="1" i="1" dirty="0">
                <a:solidFill>
                  <a:srgbClr val="A50021"/>
                </a:solidFill>
              </a:rPr>
              <a:t>menyampaikan</a:t>
            </a:r>
            <a:r>
              <a:rPr lang="id-ID" sz="2400" b="1" dirty="0">
                <a:solidFill>
                  <a:srgbClr val="003300"/>
                </a:solidFill>
              </a:rPr>
              <a:t> hasil penilaian kepada atasannya paling lama 14 hari.</a:t>
            </a:r>
          </a:p>
          <a:p>
            <a:pPr marL="509588" indent="-509588" algn="just">
              <a:lnSpc>
                <a:spcPct val="120000"/>
              </a:lnSpc>
              <a:spcBef>
                <a:spcPts val="1200"/>
              </a:spcBef>
              <a:buFont typeface="Verdana" pitchFamily="34" charset="0"/>
              <a:buAutoNum type="alphaLcPeriod" startAt="6"/>
            </a:pPr>
            <a:r>
              <a:rPr lang="id-ID" sz="2400" b="1" dirty="0">
                <a:solidFill>
                  <a:srgbClr val="660066"/>
                </a:solidFill>
              </a:rPr>
              <a:t>Atasan pejabat penilai wajib </a:t>
            </a:r>
            <a:r>
              <a:rPr lang="id-ID" sz="2400" b="1" i="1" dirty="0">
                <a:solidFill>
                  <a:srgbClr val="CC6600"/>
                </a:solidFill>
              </a:rPr>
              <a:t>memeriksa</a:t>
            </a:r>
            <a:r>
              <a:rPr lang="id-ID" sz="2400" b="1" dirty="0">
                <a:solidFill>
                  <a:srgbClr val="660066"/>
                </a:solidFill>
              </a:rPr>
              <a:t> hasil penilaian prestasi kerja.</a:t>
            </a:r>
          </a:p>
          <a:p>
            <a:pPr marL="509588" indent="-509588" algn="just">
              <a:lnSpc>
                <a:spcPct val="120000"/>
              </a:lnSpc>
              <a:spcBef>
                <a:spcPts val="1200"/>
              </a:spcBef>
              <a:buFont typeface="Verdana" pitchFamily="34" charset="0"/>
              <a:buAutoNum type="alphaLcPeriod" startAt="6"/>
            </a:pPr>
            <a:r>
              <a:rPr lang="id-ID" sz="2400" b="1" dirty="0">
                <a:solidFill>
                  <a:srgbClr val="003399"/>
                </a:solidFill>
              </a:rPr>
              <a:t>Hasil Penilaian Prestasi Kerja berlaku setelah ada </a:t>
            </a:r>
            <a:r>
              <a:rPr lang="id-ID" sz="2400" b="1" i="1" dirty="0">
                <a:solidFill>
                  <a:srgbClr val="CC6600"/>
                </a:solidFill>
              </a:rPr>
              <a:t>pengesahan</a:t>
            </a:r>
            <a:r>
              <a:rPr lang="id-ID" sz="2400" b="1" dirty="0">
                <a:solidFill>
                  <a:srgbClr val="003399"/>
                </a:solidFill>
              </a:rPr>
              <a:t> dari atasan pejabat penilai.</a:t>
            </a:r>
          </a:p>
        </p:txBody>
      </p:sp>
      <p:sp>
        <p:nvSpPr>
          <p:cNvPr id="10" name="Text Box 4"/>
          <p:cNvSpPr txBox="1">
            <a:spLocks noChangeArrowheads="1"/>
          </p:cNvSpPr>
          <p:nvPr/>
        </p:nvSpPr>
        <p:spPr bwMode="auto">
          <a:xfrm>
            <a:off x="381000" y="0"/>
            <a:ext cx="8353425" cy="822325"/>
          </a:xfrm>
          <a:prstGeom prst="rect">
            <a:avLst/>
          </a:prstGeom>
          <a:noFill/>
          <a:ln w="9525">
            <a:noFill/>
            <a:miter lim="800000"/>
            <a:headEnd/>
            <a:tailEnd/>
          </a:ln>
        </p:spPr>
        <p:txBody>
          <a:bodyPr>
            <a:spAutoFit/>
          </a:bodyPr>
          <a:lstStyle/>
          <a:p>
            <a:pPr algn="ctr"/>
            <a:r>
              <a:rPr lang="en-US" sz="2400" b="1" dirty="0">
                <a:solidFill>
                  <a:srgbClr val="A50021"/>
                </a:solidFill>
                <a:latin typeface="Arial Rounded MT Bold" pitchFamily="34" charset="0"/>
              </a:rPr>
              <a:t>PEJABAT PENILAI, ATASAN PENILAI </a:t>
            </a:r>
            <a:endParaRPr lang="id-ID" sz="2400" b="1" dirty="0">
              <a:solidFill>
                <a:srgbClr val="A50021"/>
              </a:solidFill>
              <a:latin typeface="Arial Rounded MT Bold" pitchFamily="34" charset="0"/>
            </a:endParaRPr>
          </a:p>
          <a:p>
            <a:pPr algn="ctr"/>
            <a:r>
              <a:rPr lang="en-US" sz="2400" b="1" dirty="0">
                <a:solidFill>
                  <a:srgbClr val="A50021"/>
                </a:solidFill>
                <a:latin typeface="Arial Rounded MT Bold" pitchFamily="34" charset="0"/>
              </a:rPr>
              <a:t>DAN PELAKSANAAN PENILAIAN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 Box 5"/>
          <p:cNvSpPr txBox="1">
            <a:spLocks noChangeArrowheads="1"/>
          </p:cNvSpPr>
          <p:nvPr/>
        </p:nvSpPr>
        <p:spPr bwMode="auto">
          <a:xfrm>
            <a:off x="285720" y="1214422"/>
            <a:ext cx="6792913" cy="5286412"/>
          </a:xfrm>
          <a:prstGeom prst="rect">
            <a:avLst/>
          </a:prstGeom>
          <a:noFill/>
          <a:ln w="9525">
            <a:noFill/>
            <a:miter lim="800000"/>
            <a:headEnd/>
            <a:tailEnd/>
          </a:ln>
        </p:spPr>
        <p:txBody>
          <a:bodyPr wrap="square">
            <a:spAutoFit/>
          </a:bodyPr>
          <a:lstStyle/>
          <a:p>
            <a:pPr marL="457200" indent="-457200" algn="just">
              <a:lnSpc>
                <a:spcPct val="120000"/>
              </a:lnSpc>
              <a:spcBef>
                <a:spcPts val="1200"/>
              </a:spcBef>
              <a:buFont typeface="Verdana" pitchFamily="34" charset="0"/>
              <a:buAutoNum type="alphaLcPeriod"/>
            </a:pPr>
            <a:r>
              <a:rPr lang="id-ID" sz="2400" b="1" dirty="0">
                <a:solidFill>
                  <a:srgbClr val="FF0000"/>
                </a:solidFill>
              </a:rPr>
              <a:t>Apabila PNS yang dinilai </a:t>
            </a:r>
            <a:r>
              <a:rPr lang="id-ID" sz="2400" b="1" i="1" dirty="0">
                <a:solidFill>
                  <a:srgbClr val="7030A0"/>
                </a:solidFill>
              </a:rPr>
              <a:t>keberatan</a:t>
            </a:r>
            <a:r>
              <a:rPr lang="id-ID" sz="2400" b="1" dirty="0">
                <a:solidFill>
                  <a:srgbClr val="FF0000"/>
                </a:solidFill>
              </a:rPr>
              <a:t> atas hasil penilaian, maka keberatan disertai alasannya dapat </a:t>
            </a:r>
            <a:r>
              <a:rPr lang="id-ID" sz="2400" b="1" i="1" dirty="0">
                <a:solidFill>
                  <a:srgbClr val="7030A0"/>
                </a:solidFill>
              </a:rPr>
              <a:t>diajukan</a:t>
            </a:r>
            <a:r>
              <a:rPr lang="id-ID" sz="2400" b="1" dirty="0">
                <a:solidFill>
                  <a:srgbClr val="FF0000"/>
                </a:solidFill>
              </a:rPr>
              <a:t> ke atasan pejabat penilai secara </a:t>
            </a:r>
            <a:r>
              <a:rPr lang="id-ID" sz="2400" b="1" i="1" dirty="0">
                <a:solidFill>
                  <a:srgbClr val="7030A0"/>
                </a:solidFill>
              </a:rPr>
              <a:t>hierarki</a:t>
            </a:r>
            <a:r>
              <a:rPr lang="id-ID" sz="2400" b="1" dirty="0">
                <a:solidFill>
                  <a:srgbClr val="FF0000"/>
                </a:solidFill>
              </a:rPr>
              <a:t> paling lama 14 hari.</a:t>
            </a:r>
          </a:p>
          <a:p>
            <a:pPr marL="457200" indent="-457200" algn="just">
              <a:lnSpc>
                <a:spcPct val="120000"/>
              </a:lnSpc>
              <a:spcBef>
                <a:spcPts val="1200"/>
              </a:spcBef>
              <a:buFont typeface="Verdana" pitchFamily="34" charset="0"/>
              <a:buAutoNum type="alphaLcPeriod"/>
            </a:pPr>
            <a:r>
              <a:rPr lang="id-ID" sz="2400" b="1" dirty="0">
                <a:solidFill>
                  <a:srgbClr val="0000FF"/>
                </a:solidFill>
              </a:rPr>
              <a:t>Atasan pejabat penilai </a:t>
            </a:r>
            <a:r>
              <a:rPr lang="id-ID" sz="2400" b="1" i="1" dirty="0">
                <a:solidFill>
                  <a:srgbClr val="C00000"/>
                </a:solidFill>
              </a:rPr>
              <a:t>meminta penjelasan</a:t>
            </a:r>
            <a:r>
              <a:rPr lang="id-ID" sz="2400" b="1" dirty="0">
                <a:solidFill>
                  <a:srgbClr val="C00000"/>
                </a:solidFill>
              </a:rPr>
              <a:t> </a:t>
            </a:r>
            <a:r>
              <a:rPr lang="id-ID" sz="2400" b="1" dirty="0">
                <a:solidFill>
                  <a:srgbClr val="0000FF"/>
                </a:solidFill>
              </a:rPr>
              <a:t>kepada Pejabat penilai dan PNS ybs</a:t>
            </a:r>
          </a:p>
          <a:p>
            <a:pPr marL="457200" indent="-457200" algn="just">
              <a:lnSpc>
                <a:spcPct val="120000"/>
              </a:lnSpc>
              <a:spcBef>
                <a:spcPts val="1200"/>
              </a:spcBef>
              <a:buFont typeface="Verdana" pitchFamily="34" charset="0"/>
              <a:buAutoNum type="alphaLcPeriod"/>
            </a:pPr>
            <a:r>
              <a:rPr lang="id-ID" sz="2400" b="1" dirty="0">
                <a:solidFill>
                  <a:srgbClr val="008000"/>
                </a:solidFill>
              </a:rPr>
              <a:t>Atasan pejabat penilai wajib </a:t>
            </a:r>
            <a:r>
              <a:rPr lang="id-ID" sz="2400" b="1" i="1" dirty="0">
                <a:solidFill>
                  <a:srgbClr val="660066"/>
                </a:solidFill>
              </a:rPr>
              <a:t>menetapkan</a:t>
            </a:r>
            <a:r>
              <a:rPr lang="id-ID" sz="2400" b="1" dirty="0">
                <a:solidFill>
                  <a:srgbClr val="008000"/>
                </a:solidFill>
              </a:rPr>
              <a:t> hasil penilaian prestasi kerja dan bersifat final</a:t>
            </a:r>
          </a:p>
        </p:txBody>
      </p:sp>
      <p:sp>
        <p:nvSpPr>
          <p:cNvPr id="10" name="Text Box 4"/>
          <p:cNvSpPr txBox="1">
            <a:spLocks noChangeArrowheads="1"/>
          </p:cNvSpPr>
          <p:nvPr/>
        </p:nvSpPr>
        <p:spPr bwMode="auto">
          <a:xfrm>
            <a:off x="1600200" y="228600"/>
            <a:ext cx="5791200" cy="457200"/>
          </a:xfrm>
          <a:prstGeom prst="rect">
            <a:avLst/>
          </a:prstGeom>
          <a:noFill/>
          <a:ln w="9525">
            <a:noFill/>
            <a:miter lim="800000"/>
            <a:headEnd/>
            <a:tailEnd/>
          </a:ln>
        </p:spPr>
        <p:txBody>
          <a:bodyPr wrap="none">
            <a:spAutoFit/>
          </a:bodyPr>
          <a:lstStyle/>
          <a:p>
            <a:r>
              <a:rPr lang="en-US" sz="2400" b="1" dirty="0">
                <a:solidFill>
                  <a:srgbClr val="003399"/>
                </a:solidFill>
                <a:latin typeface="Arial Rounded MT Bold" pitchFamily="34" charset="0"/>
              </a:rPr>
              <a:t>KEBERATAN ATAS HASIL PENILAIAN</a:t>
            </a:r>
          </a:p>
        </p:txBody>
      </p:sp>
      <p:pic>
        <p:nvPicPr>
          <p:cNvPr id="8" name="Picture 7" descr="animasi-bergerak-kantor-0158.gif"/>
          <p:cNvPicPr>
            <a:picLocks noChangeAspect="1"/>
          </p:cNvPicPr>
          <p:nvPr/>
        </p:nvPicPr>
        <p:blipFill>
          <a:blip r:embed="rId2"/>
          <a:stretch>
            <a:fillRect/>
          </a:stretch>
        </p:blipFill>
        <p:spPr>
          <a:xfrm>
            <a:off x="7500958" y="3071810"/>
            <a:ext cx="1318855" cy="3143272"/>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81482"/>
            <a:ext cx="8229600" cy="2133600"/>
          </a:xfrm>
        </p:spPr>
        <p:txBody>
          <a:bodyPr>
            <a:normAutofit lnSpcReduction="10000"/>
          </a:bodyPr>
          <a:lstStyle/>
          <a:p>
            <a:r>
              <a:rPr lang="en-US" sz="2000" b="1" dirty="0" err="1"/>
              <a:t>Dalam</a:t>
            </a:r>
            <a:r>
              <a:rPr lang="en-US" sz="2000" b="1" dirty="0"/>
              <a:t> </a:t>
            </a:r>
            <a:r>
              <a:rPr lang="en-US" sz="2000" b="1" dirty="0" err="1"/>
              <a:t>hal</a:t>
            </a:r>
            <a:r>
              <a:rPr lang="en-US" sz="2000" b="1" dirty="0"/>
              <a:t> </a:t>
            </a:r>
            <a:r>
              <a:rPr lang="en-US" sz="2000" b="1" dirty="0" err="1"/>
              <a:t>terjadi</a:t>
            </a:r>
            <a:r>
              <a:rPr lang="en-US" sz="2000" b="1" dirty="0"/>
              <a:t> </a:t>
            </a:r>
            <a:r>
              <a:rPr lang="en-US" sz="2000" b="1" dirty="0" err="1"/>
              <a:t>perpindahan</a:t>
            </a:r>
            <a:r>
              <a:rPr lang="en-US" sz="2000" b="1" dirty="0"/>
              <a:t> </a:t>
            </a:r>
            <a:r>
              <a:rPr lang="en-US" sz="2000" b="1" dirty="0" err="1"/>
              <a:t>pegawai</a:t>
            </a:r>
            <a:r>
              <a:rPr lang="en-US" sz="2000" b="1" dirty="0"/>
              <a:t>, </a:t>
            </a:r>
            <a:r>
              <a:rPr lang="en-US" sz="2000" b="1" dirty="0" err="1"/>
              <a:t>baik</a:t>
            </a:r>
            <a:r>
              <a:rPr lang="en-US" sz="2000" b="1" dirty="0"/>
              <a:t> </a:t>
            </a:r>
            <a:r>
              <a:rPr lang="en-US" sz="2000" b="1" dirty="0" err="1"/>
              <a:t>secara</a:t>
            </a:r>
            <a:r>
              <a:rPr lang="en-US" sz="2000" b="1" dirty="0"/>
              <a:t> horizontal, vertical (</a:t>
            </a:r>
            <a:r>
              <a:rPr lang="en-US" sz="2000" b="1" dirty="0" err="1"/>
              <a:t>promosi</a:t>
            </a:r>
            <a:r>
              <a:rPr lang="en-US" sz="2000" b="1" dirty="0"/>
              <a:t>/ </a:t>
            </a:r>
            <a:r>
              <a:rPr lang="en-US" sz="2000" b="1" dirty="0" err="1"/>
              <a:t>demosi</a:t>
            </a:r>
            <a:r>
              <a:rPr lang="en-US" sz="2000" b="1" dirty="0"/>
              <a:t>), </a:t>
            </a:r>
            <a:r>
              <a:rPr lang="en-US" sz="2000" b="1" dirty="0" err="1"/>
              <a:t>maupun</a:t>
            </a:r>
            <a:r>
              <a:rPr lang="en-US" sz="2000" b="1" dirty="0"/>
              <a:t> diagonal (</a:t>
            </a:r>
            <a:r>
              <a:rPr lang="en-US" sz="2000" b="1" dirty="0" err="1"/>
              <a:t>antar</a:t>
            </a:r>
            <a:r>
              <a:rPr lang="en-US" sz="2000" b="1" dirty="0"/>
              <a:t> </a:t>
            </a:r>
            <a:r>
              <a:rPr lang="en-US" sz="2000" b="1" dirty="0" err="1"/>
              <a:t>jabatan</a:t>
            </a:r>
            <a:r>
              <a:rPr lang="en-US" sz="2000" b="1" dirty="0"/>
              <a:t> </a:t>
            </a:r>
            <a:r>
              <a:rPr lang="en-US" sz="2000" b="1" dirty="0" err="1"/>
              <a:t>struktural</a:t>
            </a:r>
            <a:r>
              <a:rPr lang="en-US" sz="2000" b="1" dirty="0"/>
              <a:t>, </a:t>
            </a:r>
            <a:r>
              <a:rPr lang="en-US" sz="2000" b="1" dirty="0" err="1"/>
              <a:t>fungsional</a:t>
            </a:r>
            <a:r>
              <a:rPr lang="en-US" sz="2000" b="1" dirty="0"/>
              <a:t>, </a:t>
            </a:r>
            <a:r>
              <a:rPr lang="en-US" sz="2000" b="1" dirty="0" err="1"/>
              <a:t>dari</a:t>
            </a:r>
            <a:r>
              <a:rPr lang="en-US" sz="2000" b="1" dirty="0"/>
              <a:t> </a:t>
            </a:r>
            <a:r>
              <a:rPr lang="en-US" sz="2000" b="1" dirty="0" err="1"/>
              <a:t>struktural</a:t>
            </a:r>
            <a:r>
              <a:rPr lang="en-US" sz="2000" b="1" dirty="0"/>
              <a:t> </a:t>
            </a:r>
            <a:r>
              <a:rPr lang="en-US" sz="2000" b="1" dirty="0" err="1"/>
              <a:t>ke</a:t>
            </a:r>
            <a:r>
              <a:rPr lang="en-US" sz="2000" b="1" dirty="0"/>
              <a:t> </a:t>
            </a:r>
            <a:r>
              <a:rPr lang="en-US" sz="2000" b="1" dirty="0" err="1"/>
              <a:t>fungsional</a:t>
            </a:r>
            <a:r>
              <a:rPr lang="en-US" sz="2000" b="1" dirty="0"/>
              <a:t> </a:t>
            </a:r>
            <a:r>
              <a:rPr lang="en-US" sz="2000" b="1" dirty="0" err="1"/>
              <a:t>atau</a:t>
            </a:r>
            <a:r>
              <a:rPr lang="en-US" sz="2000" b="1" dirty="0"/>
              <a:t> </a:t>
            </a:r>
            <a:r>
              <a:rPr lang="en-US" sz="2000" b="1" dirty="0" err="1"/>
              <a:t>sebaliknya</a:t>
            </a:r>
            <a:r>
              <a:rPr lang="en-US" sz="2000" b="1" dirty="0"/>
              <a:t>), </a:t>
            </a:r>
            <a:r>
              <a:rPr lang="en-US" sz="2000" b="1" dirty="0" err="1"/>
              <a:t>maka</a:t>
            </a:r>
            <a:r>
              <a:rPr lang="en-US" sz="2000" b="1" dirty="0"/>
              <a:t> SKP </a:t>
            </a:r>
            <a:r>
              <a:rPr lang="en-US" sz="2000" b="1" dirty="0" err="1"/>
              <a:t>selama</a:t>
            </a:r>
            <a:r>
              <a:rPr lang="en-US" sz="2000" b="1" dirty="0"/>
              <a:t> </a:t>
            </a:r>
            <a:r>
              <a:rPr lang="en-US" sz="2000" b="1" dirty="0" err="1"/>
              <a:t>di</a:t>
            </a:r>
            <a:r>
              <a:rPr lang="en-US" sz="2000" b="1" dirty="0"/>
              <a:t> </a:t>
            </a:r>
            <a:r>
              <a:rPr lang="en-US" sz="2000" b="1" dirty="0" err="1"/>
              <a:t>jabatan</a:t>
            </a:r>
            <a:r>
              <a:rPr lang="en-US" sz="2000" b="1" dirty="0"/>
              <a:t> yang lama </a:t>
            </a:r>
            <a:r>
              <a:rPr lang="en-US" sz="2000" b="1" dirty="0" err="1"/>
              <a:t>dan</a:t>
            </a:r>
            <a:r>
              <a:rPr lang="en-US" sz="2000" b="1" dirty="0"/>
              <a:t> </a:t>
            </a:r>
            <a:r>
              <a:rPr lang="en-US" sz="2000" b="1" dirty="0" err="1"/>
              <a:t>jabatan</a:t>
            </a:r>
            <a:r>
              <a:rPr lang="en-US" sz="2000" b="1" dirty="0"/>
              <a:t> yang </a:t>
            </a:r>
            <a:r>
              <a:rPr lang="en-US" sz="2000" b="1" dirty="0" err="1"/>
              <a:t>baru</a:t>
            </a:r>
            <a:r>
              <a:rPr lang="en-US" sz="2000" b="1" dirty="0"/>
              <a:t> </a:t>
            </a:r>
            <a:r>
              <a:rPr lang="en-US" sz="2000" b="1" dirty="0" err="1"/>
              <a:t>harus</a:t>
            </a:r>
            <a:r>
              <a:rPr lang="en-US" sz="2000" b="1" dirty="0"/>
              <a:t> </a:t>
            </a:r>
            <a:r>
              <a:rPr lang="en-US" sz="2000" b="1" dirty="0" err="1"/>
              <a:t>dibuat</a:t>
            </a:r>
            <a:r>
              <a:rPr lang="en-US" sz="2000" b="1" dirty="0"/>
              <a:t>. </a:t>
            </a:r>
            <a:r>
              <a:rPr lang="en-US" sz="2000" b="1" dirty="0" err="1"/>
              <a:t>Selanjutnya</a:t>
            </a:r>
            <a:r>
              <a:rPr lang="en-US" sz="2000" b="1" dirty="0"/>
              <a:t>, </a:t>
            </a:r>
            <a:r>
              <a:rPr lang="en-US" sz="2000" b="1" dirty="0" err="1"/>
              <a:t>untuk</a:t>
            </a:r>
            <a:r>
              <a:rPr lang="en-US" sz="2000" b="1" dirty="0"/>
              <a:t> </a:t>
            </a:r>
            <a:r>
              <a:rPr lang="en-US" sz="2000" b="1" dirty="0" err="1"/>
              <a:t>menentukan</a:t>
            </a:r>
            <a:r>
              <a:rPr lang="en-US" sz="2000" b="1" dirty="0"/>
              <a:t> </a:t>
            </a:r>
            <a:r>
              <a:rPr lang="en-US" sz="2000" b="1" dirty="0" err="1"/>
              <a:t>hasilnya</a:t>
            </a:r>
            <a:r>
              <a:rPr lang="en-US" sz="2000" b="1" dirty="0"/>
              <a:t>, </a:t>
            </a:r>
            <a:r>
              <a:rPr lang="en-US" sz="2000" b="1" dirty="0" err="1"/>
              <a:t>kedua</a:t>
            </a:r>
            <a:r>
              <a:rPr lang="en-US" sz="2000" b="1" dirty="0"/>
              <a:t> </a:t>
            </a:r>
            <a:r>
              <a:rPr lang="en-US" sz="2000" b="1" dirty="0" err="1"/>
              <a:t>nilai</a:t>
            </a:r>
            <a:r>
              <a:rPr lang="en-US" sz="2000" b="1" dirty="0"/>
              <a:t> SKP </a:t>
            </a:r>
            <a:r>
              <a:rPr lang="en-US" sz="2000" b="1" dirty="0" err="1"/>
              <a:t>dijumlahkan</a:t>
            </a:r>
            <a:r>
              <a:rPr lang="en-US" sz="2000" b="1" dirty="0"/>
              <a:t> </a:t>
            </a:r>
            <a:r>
              <a:rPr lang="en-US" sz="2000" b="1" dirty="0" err="1"/>
              <a:t>kemudian</a:t>
            </a:r>
            <a:r>
              <a:rPr lang="en-US" sz="2000" b="1" dirty="0"/>
              <a:t> </a:t>
            </a:r>
            <a:r>
              <a:rPr lang="en-US" sz="2000" b="1" dirty="0" err="1"/>
              <a:t>dibagi</a:t>
            </a:r>
            <a:r>
              <a:rPr lang="en-US" sz="2000" b="1" dirty="0"/>
              <a:t> 2 (</a:t>
            </a:r>
            <a:r>
              <a:rPr lang="en-US" sz="2000" b="1" dirty="0" err="1"/>
              <a:t>dua</a:t>
            </a:r>
            <a:r>
              <a:rPr lang="en-US" sz="2000" b="1" dirty="0"/>
              <a:t>).</a:t>
            </a:r>
          </a:p>
          <a:p>
            <a:endParaRPr lang="en-US" sz="1400" dirty="0"/>
          </a:p>
        </p:txBody>
      </p:sp>
      <p:sp>
        <p:nvSpPr>
          <p:cNvPr id="8" name="TextBox 7"/>
          <p:cNvSpPr txBox="1"/>
          <p:nvPr/>
        </p:nvSpPr>
        <p:spPr>
          <a:xfrm>
            <a:off x="1090586" y="357166"/>
            <a:ext cx="8053414" cy="830997"/>
          </a:xfrm>
          <a:prstGeom prst="rect">
            <a:avLst/>
          </a:prstGeom>
          <a:noFill/>
        </p:spPr>
        <p:txBody>
          <a:bodyPr wrap="square" rtlCol="0">
            <a:spAutoFit/>
          </a:bodyPr>
          <a:lstStyle/>
          <a:p>
            <a:r>
              <a:rPr lang="en-US" sz="2400" b="1" dirty="0" err="1">
                <a:solidFill>
                  <a:srgbClr val="FF0000"/>
                </a:solidFill>
              </a:rPr>
              <a:t>Penilaian</a:t>
            </a:r>
            <a:r>
              <a:rPr lang="en-US" sz="2400" b="1" dirty="0">
                <a:solidFill>
                  <a:srgbClr val="FF0000"/>
                </a:solidFill>
              </a:rPr>
              <a:t> SKP </a:t>
            </a:r>
            <a:r>
              <a:rPr lang="en-US" sz="2400" b="1" dirty="0" err="1">
                <a:solidFill>
                  <a:srgbClr val="FF0000"/>
                </a:solidFill>
              </a:rPr>
              <a:t>apabila</a:t>
            </a:r>
            <a:r>
              <a:rPr lang="en-US" sz="2400" b="1" dirty="0">
                <a:solidFill>
                  <a:srgbClr val="FF0000"/>
                </a:solidFill>
              </a:rPr>
              <a:t> </a:t>
            </a:r>
            <a:r>
              <a:rPr lang="en-US" sz="2400" b="1" dirty="0" err="1">
                <a:solidFill>
                  <a:srgbClr val="FF0000"/>
                </a:solidFill>
              </a:rPr>
              <a:t>terjadi</a:t>
            </a:r>
            <a:r>
              <a:rPr lang="en-US" sz="2400" b="1" dirty="0">
                <a:solidFill>
                  <a:srgbClr val="FF0000"/>
                </a:solidFill>
              </a:rPr>
              <a:t> </a:t>
            </a:r>
            <a:r>
              <a:rPr lang="en-US" sz="2400" b="1" dirty="0" err="1">
                <a:solidFill>
                  <a:srgbClr val="FF0000"/>
                </a:solidFill>
              </a:rPr>
              <a:t>faktor-faktor</a:t>
            </a:r>
            <a:r>
              <a:rPr lang="en-US" sz="2400" b="1" dirty="0">
                <a:solidFill>
                  <a:srgbClr val="FF0000"/>
                </a:solidFill>
              </a:rPr>
              <a:t> </a:t>
            </a:r>
            <a:r>
              <a:rPr lang="en-US" sz="2400" b="1" dirty="0" err="1">
                <a:solidFill>
                  <a:srgbClr val="FF0000"/>
                </a:solidFill>
              </a:rPr>
              <a:t>di</a:t>
            </a:r>
            <a:r>
              <a:rPr lang="en-US" sz="2400" b="1" dirty="0">
                <a:solidFill>
                  <a:srgbClr val="FF0000"/>
                </a:solidFill>
              </a:rPr>
              <a:t> </a:t>
            </a:r>
            <a:r>
              <a:rPr lang="en-US" sz="2400" b="1" dirty="0" err="1">
                <a:solidFill>
                  <a:srgbClr val="FF0000"/>
                </a:solidFill>
              </a:rPr>
              <a:t>luar</a:t>
            </a:r>
            <a:r>
              <a:rPr lang="en-US" sz="2400" b="1" dirty="0">
                <a:solidFill>
                  <a:srgbClr val="FF0000"/>
                </a:solidFill>
              </a:rPr>
              <a:t> </a:t>
            </a:r>
            <a:r>
              <a:rPr lang="en-US" sz="2400" b="1" dirty="0" err="1">
                <a:solidFill>
                  <a:srgbClr val="FF0000"/>
                </a:solidFill>
              </a:rPr>
              <a:t>kemampuan</a:t>
            </a:r>
            <a:r>
              <a:rPr lang="en-US" sz="2400" b="1" dirty="0">
                <a:solidFill>
                  <a:srgbClr val="FF0000"/>
                </a:solidFill>
              </a:rPr>
              <a:t> PNS</a:t>
            </a:r>
          </a:p>
        </p:txBody>
      </p:sp>
      <p:sp>
        <p:nvSpPr>
          <p:cNvPr id="10" name="TextBox 9">
            <a:hlinkClick r:id="rId2" action="ppaction://hlinkfile"/>
          </p:cNvPr>
          <p:cNvSpPr txBox="1"/>
          <p:nvPr/>
        </p:nvSpPr>
        <p:spPr>
          <a:xfrm>
            <a:off x="838200" y="1600200"/>
            <a:ext cx="1935658" cy="461665"/>
          </a:xfrm>
          <a:prstGeom prst="rect">
            <a:avLst/>
          </a:prstGeom>
          <a:noFill/>
        </p:spPr>
        <p:txBody>
          <a:bodyPr wrap="none" rtlCol="0">
            <a:spAutoFit/>
          </a:bodyPr>
          <a:lstStyle/>
          <a:p>
            <a:pPr>
              <a:buFont typeface="Wingdings" pitchFamily="2" charset="2"/>
              <a:buChar char="v"/>
            </a:pPr>
            <a:r>
              <a:rPr lang="en-US" sz="2400" dirty="0"/>
              <a:t>     </a:t>
            </a:r>
            <a:r>
              <a:rPr lang="en-US" sz="2400" dirty="0" err="1"/>
              <a:t>Contoh</a:t>
            </a:r>
            <a:r>
              <a:rPr lang="en-US" sz="2400" dirty="0"/>
              <a:t> 1</a:t>
            </a:r>
          </a:p>
        </p:txBody>
      </p:sp>
      <p:sp>
        <p:nvSpPr>
          <p:cNvPr id="11" name="TextBox 10">
            <a:hlinkClick r:id="rId3" action="ppaction://hlinkfile"/>
          </p:cNvPr>
          <p:cNvSpPr txBox="1"/>
          <p:nvPr/>
        </p:nvSpPr>
        <p:spPr>
          <a:xfrm>
            <a:off x="838200" y="2209800"/>
            <a:ext cx="1935658" cy="461665"/>
          </a:xfrm>
          <a:prstGeom prst="rect">
            <a:avLst/>
          </a:prstGeom>
          <a:noFill/>
        </p:spPr>
        <p:txBody>
          <a:bodyPr wrap="none" rtlCol="0">
            <a:spAutoFit/>
          </a:bodyPr>
          <a:lstStyle/>
          <a:p>
            <a:pPr>
              <a:buFont typeface="Wingdings" pitchFamily="2" charset="2"/>
              <a:buChar char="v"/>
            </a:pPr>
            <a:r>
              <a:rPr lang="en-US" sz="2400" dirty="0"/>
              <a:t>     </a:t>
            </a:r>
            <a:r>
              <a:rPr lang="en-US" sz="2400" dirty="0" err="1"/>
              <a:t>Contoh</a:t>
            </a:r>
            <a:r>
              <a:rPr lang="en-US" sz="2400" dirty="0"/>
              <a:t> 2</a:t>
            </a:r>
          </a:p>
        </p:txBody>
      </p:sp>
      <p:sp>
        <p:nvSpPr>
          <p:cNvPr id="12" name="TextBox 11">
            <a:hlinkClick r:id="rId4" action="ppaction://hlinkfile"/>
          </p:cNvPr>
          <p:cNvSpPr txBox="1"/>
          <p:nvPr/>
        </p:nvSpPr>
        <p:spPr>
          <a:xfrm>
            <a:off x="838200" y="2814935"/>
            <a:ext cx="1935658" cy="461665"/>
          </a:xfrm>
          <a:prstGeom prst="rect">
            <a:avLst/>
          </a:prstGeom>
          <a:noFill/>
        </p:spPr>
        <p:txBody>
          <a:bodyPr wrap="none" rtlCol="0">
            <a:spAutoFit/>
          </a:bodyPr>
          <a:lstStyle/>
          <a:p>
            <a:pPr>
              <a:buFont typeface="Wingdings" pitchFamily="2" charset="2"/>
              <a:buChar char="v"/>
            </a:pPr>
            <a:r>
              <a:rPr lang="en-US" sz="2400" dirty="0"/>
              <a:t>     </a:t>
            </a:r>
            <a:r>
              <a:rPr lang="en-US" sz="2400" dirty="0" err="1"/>
              <a:t>Contoh</a:t>
            </a:r>
            <a:r>
              <a:rPr lang="en-US" sz="2400" dirty="0"/>
              <a:t> 3</a:t>
            </a:r>
          </a:p>
        </p:txBody>
      </p:sp>
      <p:pic>
        <p:nvPicPr>
          <p:cNvPr id="13" name="Picture 12" descr="banjir_20kartun (1).jpg"/>
          <p:cNvPicPr>
            <a:picLocks noChangeAspect="1"/>
          </p:cNvPicPr>
          <p:nvPr/>
        </p:nvPicPr>
        <p:blipFill>
          <a:blip r:embed="rId5"/>
          <a:stretch>
            <a:fillRect/>
          </a:stretch>
        </p:blipFill>
        <p:spPr>
          <a:xfrm>
            <a:off x="3065721" y="1371600"/>
            <a:ext cx="3030279" cy="2438399"/>
          </a:xfrm>
          <a:prstGeom prst="rect">
            <a:avLst/>
          </a:prstGeom>
        </p:spPr>
      </p:pic>
      <p:pic>
        <p:nvPicPr>
          <p:cNvPr id="14" name="Picture 13" descr="15okt10.jpg"/>
          <p:cNvPicPr>
            <a:picLocks noChangeAspect="1"/>
          </p:cNvPicPr>
          <p:nvPr/>
        </p:nvPicPr>
        <p:blipFill>
          <a:blip r:embed="rId6">
            <a:lum contrast="9000"/>
          </a:blip>
          <a:stretch>
            <a:fillRect/>
          </a:stretch>
        </p:blipFill>
        <p:spPr>
          <a:xfrm>
            <a:off x="6096000" y="1371600"/>
            <a:ext cx="2833718" cy="2438400"/>
          </a:xfrm>
          <a:prstGeom prst="rect">
            <a:avLst/>
          </a:prstGeom>
          <a:effectLst>
            <a:outerShdw blurRad="50800" dist="50800" dir="5400000" algn="ctr" rotWithShape="0">
              <a:srgbClr val="000000">
                <a:alpha val="66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http://www.master-cyber.com/wp-content/uploads/2013/05/19.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9219" name="Picture 3" descr="G:\PRIBADI\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 name="Rounded Rectangle 22"/>
          <p:cNvSpPr/>
          <p:nvPr/>
        </p:nvSpPr>
        <p:spPr>
          <a:xfrm>
            <a:off x="2428875" y="188915"/>
            <a:ext cx="4286250" cy="454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b="1" dirty="0">
                <a:latin typeface="Calibri" pitchFamily="34" charset="0"/>
              </a:rPr>
              <a:t>Latar Belakang</a:t>
            </a:r>
          </a:p>
        </p:txBody>
      </p:sp>
      <p:sp>
        <p:nvSpPr>
          <p:cNvPr id="24" name="Rounded Rectangle 23"/>
          <p:cNvSpPr/>
          <p:nvPr/>
        </p:nvSpPr>
        <p:spPr>
          <a:xfrm>
            <a:off x="2124076" y="928672"/>
            <a:ext cx="4968875" cy="72072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id-ID" sz="2000" b="1" dirty="0">
                <a:effectLst>
                  <a:outerShdw blurRad="38100" dist="38100" dir="2700000" algn="tl">
                    <a:srgbClr val="000000">
                      <a:alpha val="43137"/>
                    </a:srgbClr>
                  </a:outerShdw>
                </a:effectLst>
                <a:latin typeface="Calibri" pitchFamily="34" charset="0"/>
              </a:rPr>
              <a:t>Undang-Undang Nomor 5 Tahun 2014 Tentang Aparatur Sipil Negara </a:t>
            </a:r>
          </a:p>
        </p:txBody>
      </p:sp>
      <p:sp>
        <p:nvSpPr>
          <p:cNvPr id="25" name="Rounded Rectangle 24"/>
          <p:cNvSpPr/>
          <p:nvPr/>
        </p:nvSpPr>
        <p:spPr>
          <a:xfrm>
            <a:off x="1557316" y="1928802"/>
            <a:ext cx="6215106" cy="200026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eaLnBrk="1" hangingPunct="1">
              <a:buFont typeface="Wingdings" pitchFamily="2" charset="2"/>
              <a:buChar char="§"/>
              <a:tabLst>
                <a:tab pos="171450" algn="l"/>
              </a:tabLst>
              <a:defRPr/>
            </a:pPr>
            <a:r>
              <a:rPr lang="en-US" sz="1600" b="1" dirty="0">
                <a:latin typeface="Calibri" pitchFamily="34" charset="0"/>
              </a:rPr>
              <a:t> 	</a:t>
            </a:r>
            <a:r>
              <a:rPr lang="id-ID" sz="1600" b="1" dirty="0">
                <a:latin typeface="Calibri" pitchFamily="34" charset="0"/>
              </a:rPr>
              <a:t>Peraturan Pemerintah Nomor 46 Tahun 2011 Tentang Penilaian </a:t>
            </a:r>
            <a:r>
              <a:rPr lang="en-US" sz="1600" b="1" dirty="0">
                <a:latin typeface="Calibri" pitchFamily="34" charset="0"/>
              </a:rPr>
              <a:t>	</a:t>
            </a:r>
            <a:r>
              <a:rPr lang="id-ID" sz="1600" b="1" dirty="0">
                <a:latin typeface="Calibri" pitchFamily="34" charset="0"/>
              </a:rPr>
              <a:t>Prestasi Kerja PNS</a:t>
            </a:r>
            <a:endParaRPr lang="en-US" sz="1600" b="1" dirty="0">
              <a:latin typeface="Calibri" pitchFamily="34" charset="0"/>
            </a:endParaRPr>
          </a:p>
          <a:p>
            <a:pPr eaLnBrk="1" hangingPunct="1">
              <a:buFont typeface="Wingdings" pitchFamily="2" charset="2"/>
              <a:buChar char="§"/>
              <a:tabLst>
                <a:tab pos="171450" algn="l"/>
              </a:tabLst>
              <a:defRPr/>
            </a:pPr>
            <a:r>
              <a:rPr lang="en-US" sz="1600" b="1" dirty="0">
                <a:latin typeface="Calibri" pitchFamily="34" charset="0"/>
              </a:rPr>
              <a:t> 	</a:t>
            </a:r>
            <a:r>
              <a:rPr lang="en-US" sz="1600" b="1" dirty="0" err="1">
                <a:latin typeface="Calibri" pitchFamily="34" charset="0"/>
              </a:rPr>
              <a:t>Peraturan</a:t>
            </a:r>
            <a:r>
              <a:rPr lang="en-US" sz="1600" b="1" dirty="0">
                <a:latin typeface="Calibri" pitchFamily="34" charset="0"/>
              </a:rPr>
              <a:t> </a:t>
            </a:r>
            <a:r>
              <a:rPr lang="en-US" sz="1600" b="1" dirty="0" err="1">
                <a:latin typeface="Calibri" pitchFamily="34" charset="0"/>
              </a:rPr>
              <a:t>Kepala</a:t>
            </a:r>
            <a:r>
              <a:rPr lang="en-US" sz="1600" b="1" dirty="0">
                <a:latin typeface="Calibri" pitchFamily="34" charset="0"/>
              </a:rPr>
              <a:t> BKN </a:t>
            </a:r>
            <a:r>
              <a:rPr lang="en-US" sz="1600" b="1" dirty="0" err="1">
                <a:latin typeface="Calibri" pitchFamily="34" charset="0"/>
              </a:rPr>
              <a:t>Nomor</a:t>
            </a:r>
            <a:r>
              <a:rPr lang="en-US" sz="1600" b="1" dirty="0">
                <a:latin typeface="Calibri" pitchFamily="34" charset="0"/>
              </a:rPr>
              <a:t> 1 </a:t>
            </a:r>
            <a:r>
              <a:rPr lang="en-US" sz="1600" b="1" dirty="0" err="1">
                <a:latin typeface="Calibri" pitchFamily="34" charset="0"/>
              </a:rPr>
              <a:t>Tahun</a:t>
            </a:r>
            <a:r>
              <a:rPr lang="en-US" sz="1600" b="1" dirty="0">
                <a:latin typeface="Calibri" pitchFamily="34" charset="0"/>
              </a:rPr>
              <a:t> 2013 </a:t>
            </a:r>
            <a:r>
              <a:rPr lang="en-US" sz="1600" b="1" dirty="0" err="1">
                <a:latin typeface="Calibri" pitchFamily="34" charset="0"/>
              </a:rPr>
              <a:t>Tentang</a:t>
            </a:r>
            <a:r>
              <a:rPr lang="en-US" sz="1600" b="1" dirty="0">
                <a:latin typeface="Calibri" pitchFamily="34" charset="0"/>
              </a:rPr>
              <a:t> </a:t>
            </a:r>
            <a:r>
              <a:rPr lang="en-US" sz="1600" b="1" dirty="0" err="1">
                <a:latin typeface="Calibri" pitchFamily="34" charset="0"/>
              </a:rPr>
              <a:t>Petunjuk</a:t>
            </a:r>
            <a:r>
              <a:rPr lang="en-US" sz="1600" b="1" dirty="0">
                <a:latin typeface="Calibri" pitchFamily="34" charset="0"/>
              </a:rPr>
              <a:t> 	</a:t>
            </a:r>
            <a:r>
              <a:rPr lang="en-US" sz="1600" b="1" dirty="0" err="1">
                <a:latin typeface="Calibri" pitchFamily="34" charset="0"/>
              </a:rPr>
              <a:t>Pelaksanaan</a:t>
            </a:r>
            <a:r>
              <a:rPr lang="en-US" sz="1600" b="1" dirty="0">
                <a:latin typeface="Calibri" pitchFamily="34" charset="0"/>
              </a:rPr>
              <a:t> </a:t>
            </a:r>
            <a:r>
              <a:rPr lang="en-US" sz="1600" b="1" dirty="0" err="1">
                <a:latin typeface="Calibri" pitchFamily="34" charset="0"/>
              </a:rPr>
              <a:t>Peraturan</a:t>
            </a:r>
            <a:r>
              <a:rPr lang="en-US" sz="1600" b="1" dirty="0">
                <a:latin typeface="Calibri" pitchFamily="34" charset="0"/>
              </a:rPr>
              <a:t> </a:t>
            </a:r>
            <a:r>
              <a:rPr lang="en-US" sz="1600" b="1" dirty="0" err="1">
                <a:latin typeface="Calibri" pitchFamily="34" charset="0"/>
              </a:rPr>
              <a:t>Pemerintah</a:t>
            </a:r>
            <a:r>
              <a:rPr lang="en-US" sz="1600" b="1" dirty="0">
                <a:latin typeface="Calibri" pitchFamily="34" charset="0"/>
              </a:rPr>
              <a:t> </a:t>
            </a:r>
            <a:r>
              <a:rPr lang="en-US" sz="1600" b="1" dirty="0" err="1">
                <a:latin typeface="Calibri" pitchFamily="34" charset="0"/>
              </a:rPr>
              <a:t>Nomor</a:t>
            </a:r>
            <a:r>
              <a:rPr lang="en-US" sz="1600" b="1" dirty="0">
                <a:latin typeface="Calibri" pitchFamily="34" charset="0"/>
              </a:rPr>
              <a:t> 46 </a:t>
            </a:r>
            <a:r>
              <a:rPr lang="id-ID" sz="1600" b="1" dirty="0">
                <a:latin typeface="Calibri" pitchFamily="34" charset="0"/>
              </a:rPr>
              <a:t>Tahun 2011</a:t>
            </a:r>
            <a:r>
              <a:rPr lang="en-US" sz="1600" b="1" dirty="0">
                <a:latin typeface="Calibri" pitchFamily="34" charset="0"/>
              </a:rPr>
              <a:t> </a:t>
            </a:r>
            <a:r>
              <a:rPr lang="id-ID" sz="1600" b="1" dirty="0">
                <a:latin typeface="Calibri" pitchFamily="34" charset="0"/>
              </a:rPr>
              <a:t>Tentang </a:t>
            </a:r>
            <a:r>
              <a:rPr lang="en-US" sz="1600" b="1" dirty="0">
                <a:latin typeface="Calibri" pitchFamily="34" charset="0"/>
              </a:rPr>
              <a:t>	</a:t>
            </a:r>
            <a:r>
              <a:rPr lang="id-ID" sz="1600" b="1" dirty="0">
                <a:latin typeface="Calibri" pitchFamily="34" charset="0"/>
              </a:rPr>
              <a:t>Penilaian Prestasi Kerja PNS</a:t>
            </a:r>
            <a:endParaRPr lang="en-US" sz="1600" b="1" dirty="0">
              <a:latin typeface="Calibri" pitchFamily="34" charset="0"/>
            </a:endParaRPr>
          </a:p>
          <a:p>
            <a:pPr eaLnBrk="1" hangingPunct="1">
              <a:buFont typeface="Wingdings" pitchFamily="2" charset="2"/>
              <a:buChar char="§"/>
              <a:tabLst>
                <a:tab pos="171450" algn="l"/>
              </a:tabLst>
              <a:defRPr/>
            </a:pPr>
            <a:r>
              <a:rPr lang="en-US" sz="1600" b="1" dirty="0">
                <a:latin typeface="Calibri" pitchFamily="34" charset="0"/>
              </a:rPr>
              <a:t> 	</a:t>
            </a:r>
            <a:r>
              <a:rPr lang="en-US" sz="1600" b="1" dirty="0" err="1">
                <a:latin typeface="Calibri" pitchFamily="34" charset="0"/>
              </a:rPr>
              <a:t>Peraturan</a:t>
            </a:r>
            <a:r>
              <a:rPr lang="en-US" sz="1600" b="1" dirty="0">
                <a:latin typeface="Calibri" pitchFamily="34" charset="0"/>
              </a:rPr>
              <a:t> </a:t>
            </a:r>
            <a:r>
              <a:rPr lang="en-US" sz="1600" b="1" dirty="0" err="1">
                <a:latin typeface="Calibri" pitchFamily="34" charset="0"/>
              </a:rPr>
              <a:t>Kepala</a:t>
            </a:r>
            <a:r>
              <a:rPr lang="en-US" sz="1600" b="1" dirty="0">
                <a:latin typeface="Calibri" pitchFamily="34" charset="0"/>
              </a:rPr>
              <a:t> BKN </a:t>
            </a:r>
            <a:r>
              <a:rPr lang="en-US" sz="1600" b="1" dirty="0" err="1">
                <a:latin typeface="Calibri" pitchFamily="34" charset="0"/>
              </a:rPr>
              <a:t>Nomor</a:t>
            </a:r>
            <a:r>
              <a:rPr lang="en-US" sz="1600" b="1" dirty="0">
                <a:latin typeface="Calibri" pitchFamily="34" charset="0"/>
              </a:rPr>
              <a:t> 3 </a:t>
            </a:r>
            <a:r>
              <a:rPr lang="en-US" sz="1600" b="1" dirty="0" err="1">
                <a:latin typeface="Calibri" pitchFamily="34" charset="0"/>
              </a:rPr>
              <a:t>Tahun</a:t>
            </a:r>
            <a:r>
              <a:rPr lang="en-US" sz="1600" b="1" dirty="0">
                <a:latin typeface="Calibri" pitchFamily="34" charset="0"/>
              </a:rPr>
              <a:t> 2016 </a:t>
            </a:r>
            <a:r>
              <a:rPr lang="en-US" sz="1600" b="1" dirty="0" err="1">
                <a:latin typeface="Calibri" pitchFamily="34" charset="0"/>
              </a:rPr>
              <a:t>Tentang</a:t>
            </a:r>
            <a:r>
              <a:rPr lang="en-US" sz="1600" b="1" dirty="0">
                <a:latin typeface="Calibri" pitchFamily="34" charset="0"/>
              </a:rPr>
              <a:t> </a:t>
            </a:r>
            <a:r>
              <a:rPr lang="en-US" sz="1600" b="1" dirty="0" err="1">
                <a:latin typeface="Calibri" pitchFamily="34" charset="0"/>
              </a:rPr>
              <a:t>Pedoman</a:t>
            </a:r>
            <a:r>
              <a:rPr lang="en-US" sz="1600" b="1" dirty="0">
                <a:latin typeface="Calibri" pitchFamily="34" charset="0"/>
              </a:rPr>
              <a:t> 	</a:t>
            </a:r>
            <a:r>
              <a:rPr lang="en-US" sz="1600" b="1" dirty="0" err="1">
                <a:latin typeface="Calibri" pitchFamily="34" charset="0"/>
              </a:rPr>
              <a:t>Penyusunan</a:t>
            </a:r>
            <a:r>
              <a:rPr lang="en-US" sz="1600" b="1" dirty="0">
                <a:latin typeface="Calibri" pitchFamily="34" charset="0"/>
              </a:rPr>
              <a:t> </a:t>
            </a:r>
            <a:r>
              <a:rPr lang="en-US" sz="1600" b="1" dirty="0" err="1">
                <a:latin typeface="Calibri" pitchFamily="34" charset="0"/>
              </a:rPr>
              <a:t>Standar</a:t>
            </a:r>
            <a:r>
              <a:rPr lang="en-US" sz="1600" b="1" dirty="0">
                <a:latin typeface="Calibri" pitchFamily="34" charset="0"/>
              </a:rPr>
              <a:t> </a:t>
            </a:r>
            <a:r>
              <a:rPr lang="en-US" sz="1600" b="1" dirty="0" err="1">
                <a:latin typeface="Calibri" pitchFamily="34" charset="0"/>
              </a:rPr>
              <a:t>Teknis</a:t>
            </a:r>
            <a:r>
              <a:rPr lang="en-US" sz="1600" b="1" dirty="0">
                <a:latin typeface="Calibri" pitchFamily="34" charset="0"/>
              </a:rPr>
              <a:t> </a:t>
            </a:r>
            <a:r>
              <a:rPr lang="en-US" sz="1600" b="1" dirty="0" err="1">
                <a:latin typeface="Calibri" pitchFamily="34" charset="0"/>
              </a:rPr>
              <a:t>Kegiatan</a:t>
            </a:r>
            <a:r>
              <a:rPr lang="en-US" sz="1600" b="1" dirty="0">
                <a:latin typeface="Calibri" pitchFamily="34" charset="0"/>
              </a:rPr>
              <a:t> SKP</a:t>
            </a:r>
            <a:endParaRPr lang="id-ID" sz="1600" b="1" dirty="0">
              <a:latin typeface="Calibri" pitchFamily="34" charset="0"/>
            </a:endParaRPr>
          </a:p>
        </p:txBody>
      </p:sp>
      <p:sp>
        <p:nvSpPr>
          <p:cNvPr id="26" name="Rounded Rectangle 25"/>
          <p:cNvSpPr/>
          <p:nvPr/>
        </p:nvSpPr>
        <p:spPr>
          <a:xfrm>
            <a:off x="214313" y="4071938"/>
            <a:ext cx="2663825"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id-ID" sz="2000" b="1" dirty="0">
                <a:latin typeface="Calibri" pitchFamily="34" charset="0"/>
              </a:rPr>
              <a:t>Kinerja Unit / Organisasi / RKT</a:t>
            </a:r>
            <a:r>
              <a:rPr lang="en-US" sz="2000" b="1" dirty="0">
                <a:latin typeface="Calibri" pitchFamily="34" charset="0"/>
              </a:rPr>
              <a:t>/ </a:t>
            </a:r>
            <a:r>
              <a:rPr lang="en-US" sz="2000" b="1" dirty="0" err="1">
                <a:latin typeface="Calibri" pitchFamily="34" charset="0"/>
              </a:rPr>
              <a:t>Perjanjian</a:t>
            </a:r>
            <a:r>
              <a:rPr lang="en-US" sz="2000" b="1" dirty="0">
                <a:latin typeface="Calibri" pitchFamily="34" charset="0"/>
              </a:rPr>
              <a:t> </a:t>
            </a:r>
            <a:r>
              <a:rPr lang="en-US" sz="2000" b="1" dirty="0" err="1">
                <a:latin typeface="Calibri" pitchFamily="34" charset="0"/>
              </a:rPr>
              <a:t>Kinerja</a:t>
            </a:r>
            <a:endParaRPr lang="id-ID" sz="2000" b="1" dirty="0">
              <a:latin typeface="Calibri" pitchFamily="34" charset="0"/>
            </a:endParaRPr>
          </a:p>
        </p:txBody>
      </p:sp>
      <p:sp>
        <p:nvSpPr>
          <p:cNvPr id="27" name="Rounded Rectangle 26"/>
          <p:cNvSpPr/>
          <p:nvPr/>
        </p:nvSpPr>
        <p:spPr>
          <a:xfrm>
            <a:off x="6357938" y="4067177"/>
            <a:ext cx="2665412" cy="10080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000" b="1" dirty="0" err="1">
                <a:latin typeface="Calibri" pitchFamily="34" charset="0"/>
              </a:rPr>
              <a:t>Sasaran</a:t>
            </a:r>
            <a:r>
              <a:rPr lang="en-US" sz="2000" b="1" dirty="0">
                <a:latin typeface="Calibri" pitchFamily="34" charset="0"/>
              </a:rPr>
              <a:t> </a:t>
            </a:r>
            <a:r>
              <a:rPr lang="en-US" sz="2000" b="1" dirty="0" err="1">
                <a:latin typeface="Calibri" pitchFamily="34" charset="0"/>
              </a:rPr>
              <a:t>Kinerja</a:t>
            </a:r>
            <a:r>
              <a:rPr lang="en-US" sz="2000" b="1" dirty="0">
                <a:latin typeface="Calibri" pitchFamily="34" charset="0"/>
              </a:rPr>
              <a:t> </a:t>
            </a:r>
            <a:r>
              <a:rPr lang="en-US" sz="2000" b="1" dirty="0" err="1">
                <a:latin typeface="Calibri" pitchFamily="34" charset="0"/>
              </a:rPr>
              <a:t>Pegawai</a:t>
            </a:r>
            <a:r>
              <a:rPr lang="en-US" sz="2000" b="1" dirty="0">
                <a:latin typeface="Calibri" pitchFamily="34" charset="0"/>
              </a:rPr>
              <a:t> </a:t>
            </a:r>
            <a:r>
              <a:rPr lang="en-US" sz="2000" b="1" dirty="0" err="1">
                <a:latin typeface="Calibri" pitchFamily="34" charset="0"/>
              </a:rPr>
              <a:t>dan</a:t>
            </a:r>
            <a:r>
              <a:rPr lang="en-US" sz="2000" b="1" dirty="0">
                <a:latin typeface="Calibri" pitchFamily="34" charset="0"/>
              </a:rPr>
              <a:t> </a:t>
            </a:r>
            <a:r>
              <a:rPr lang="en-US" sz="2000" b="1" dirty="0" err="1">
                <a:latin typeface="Calibri" pitchFamily="34" charset="0"/>
              </a:rPr>
              <a:t>Perilaku</a:t>
            </a:r>
            <a:r>
              <a:rPr lang="en-US" sz="2000" b="1" dirty="0">
                <a:latin typeface="Calibri" pitchFamily="34" charset="0"/>
              </a:rPr>
              <a:t> </a:t>
            </a:r>
            <a:r>
              <a:rPr lang="en-US" sz="2000" b="1" dirty="0" err="1">
                <a:latin typeface="Calibri" pitchFamily="34" charset="0"/>
              </a:rPr>
              <a:t>kerja</a:t>
            </a:r>
            <a:endParaRPr lang="id-ID" sz="2000" b="1" dirty="0">
              <a:latin typeface="Calibri" pitchFamily="34" charset="0"/>
            </a:endParaRPr>
          </a:p>
        </p:txBody>
      </p:sp>
      <p:sp>
        <p:nvSpPr>
          <p:cNvPr id="28" name="Rounded Rectangle 27"/>
          <p:cNvSpPr/>
          <p:nvPr/>
        </p:nvSpPr>
        <p:spPr>
          <a:xfrm>
            <a:off x="2157413" y="5143502"/>
            <a:ext cx="5040312" cy="5000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id-ID" sz="2400" b="1" dirty="0">
                <a:latin typeface="Calibri" pitchFamily="34" charset="0"/>
              </a:rPr>
              <a:t>Pembinaan </a:t>
            </a:r>
            <a:r>
              <a:rPr lang="en-US" sz="2400" b="1" dirty="0" err="1">
                <a:latin typeface="Calibri" pitchFamily="34" charset="0"/>
              </a:rPr>
              <a:t>Penilaian</a:t>
            </a:r>
            <a:r>
              <a:rPr lang="en-US" sz="2400" b="1" dirty="0">
                <a:latin typeface="Calibri" pitchFamily="34" charset="0"/>
              </a:rPr>
              <a:t> </a:t>
            </a:r>
            <a:r>
              <a:rPr lang="id-ID" sz="2400" b="1" dirty="0">
                <a:latin typeface="Calibri" pitchFamily="34" charset="0"/>
              </a:rPr>
              <a:t>Kinerja PNS</a:t>
            </a:r>
          </a:p>
        </p:txBody>
      </p:sp>
      <p:sp>
        <p:nvSpPr>
          <p:cNvPr id="29" name="Left-Right Arrow 28"/>
          <p:cNvSpPr/>
          <p:nvPr/>
        </p:nvSpPr>
        <p:spPr>
          <a:xfrm>
            <a:off x="2928926" y="4357696"/>
            <a:ext cx="3286148" cy="360363"/>
          </a:xfrm>
          <a:prstGeom prst="leftRightArrow">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0" name="Bent-Up Arrow 29"/>
          <p:cNvSpPr/>
          <p:nvPr/>
        </p:nvSpPr>
        <p:spPr>
          <a:xfrm rot="5400000">
            <a:off x="1307283" y="4893481"/>
            <a:ext cx="500067" cy="857256"/>
          </a:xfrm>
          <a:prstGeom prst="bentUpArrow">
            <a:avLst>
              <a:gd name="adj1" fmla="val 45953"/>
              <a:gd name="adj2" fmla="val 41190"/>
              <a:gd name="adj3" fmla="val 50000"/>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1" name="Bent-Up Arrow 30"/>
          <p:cNvSpPr/>
          <p:nvPr/>
        </p:nvSpPr>
        <p:spPr>
          <a:xfrm flipV="1">
            <a:off x="7786711" y="3214686"/>
            <a:ext cx="769956" cy="792162"/>
          </a:xfrm>
          <a:prstGeom prst="bentUpArrow">
            <a:avLst>
              <a:gd name="adj1" fmla="val 28607"/>
              <a:gd name="adj2" fmla="val 50000"/>
              <a:gd name="adj3" fmla="val 26237"/>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2" name="Down Arrow 31"/>
          <p:cNvSpPr/>
          <p:nvPr/>
        </p:nvSpPr>
        <p:spPr>
          <a:xfrm>
            <a:off x="4284664" y="1643052"/>
            <a:ext cx="719137" cy="287337"/>
          </a:xfrm>
          <a:prstGeom prst="downArrow">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3" name="Down Arrow 32"/>
          <p:cNvSpPr/>
          <p:nvPr/>
        </p:nvSpPr>
        <p:spPr>
          <a:xfrm>
            <a:off x="4284664" y="642920"/>
            <a:ext cx="719137" cy="288925"/>
          </a:xfrm>
          <a:prstGeom prst="downArrow">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4" name="Bent-Up Arrow 33"/>
          <p:cNvSpPr/>
          <p:nvPr/>
        </p:nvSpPr>
        <p:spPr>
          <a:xfrm flipH="1" flipV="1">
            <a:off x="760399" y="3208342"/>
            <a:ext cx="801680" cy="792162"/>
          </a:xfrm>
          <a:prstGeom prst="bentUpArrow">
            <a:avLst>
              <a:gd name="adj1" fmla="val 28607"/>
              <a:gd name="adj2" fmla="val 50000"/>
              <a:gd name="adj3" fmla="val 26237"/>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5" name="Bent-Up Arrow 34"/>
          <p:cNvSpPr/>
          <p:nvPr/>
        </p:nvSpPr>
        <p:spPr>
          <a:xfrm rot="5400000" flipV="1">
            <a:off x="7572397" y="4857761"/>
            <a:ext cx="500067" cy="928695"/>
          </a:xfrm>
          <a:prstGeom prst="bentUpArrow">
            <a:avLst>
              <a:gd name="adj1" fmla="val 45953"/>
              <a:gd name="adj2" fmla="val 41190"/>
              <a:gd name="adj3" fmla="val 50000"/>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6" name="Down Arrow 35"/>
          <p:cNvSpPr/>
          <p:nvPr/>
        </p:nvSpPr>
        <p:spPr>
          <a:xfrm>
            <a:off x="4214811" y="5643580"/>
            <a:ext cx="719137" cy="287337"/>
          </a:xfrm>
          <a:prstGeom prst="downArrow">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id-ID">
              <a:latin typeface="Calibri" pitchFamily="34" charset="0"/>
            </a:endParaRPr>
          </a:p>
        </p:txBody>
      </p:sp>
      <p:sp>
        <p:nvSpPr>
          <p:cNvPr id="37" name="Rounded Rectangle 36"/>
          <p:cNvSpPr/>
          <p:nvPr/>
        </p:nvSpPr>
        <p:spPr>
          <a:xfrm>
            <a:off x="1785919" y="5943618"/>
            <a:ext cx="5715040" cy="857232"/>
          </a:xfrm>
          <a:prstGeom prst="roundRect">
            <a:avLst/>
          </a:prstGeom>
          <a:solidFill>
            <a:srgbClr val="00B0F0"/>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000" b="1" dirty="0" err="1">
                <a:effectLst>
                  <a:outerShdw blurRad="38100" dist="38100" dir="2700000" algn="tl">
                    <a:srgbClr val="000000">
                      <a:alpha val="43137"/>
                    </a:srgbClr>
                  </a:outerShdw>
                </a:effectLst>
                <a:latin typeface="Calibri" pitchFamily="34" charset="0"/>
              </a:rPr>
              <a:t>Penyempurnaan</a:t>
            </a:r>
            <a:r>
              <a:rPr lang="en-US" sz="2000" b="1" dirty="0">
                <a:effectLst>
                  <a:outerShdw blurRad="38100" dist="38100" dir="2700000" algn="tl">
                    <a:srgbClr val="000000">
                      <a:alpha val="43137"/>
                    </a:srgbClr>
                  </a:outerShdw>
                </a:effectLst>
                <a:latin typeface="Calibri" pitchFamily="34" charset="0"/>
              </a:rPr>
              <a:t> </a:t>
            </a:r>
            <a:r>
              <a:rPr lang="id-ID" sz="2000" b="1" dirty="0">
                <a:effectLst>
                  <a:outerShdw blurRad="38100" dist="38100" dir="2700000" algn="tl">
                    <a:srgbClr val="000000">
                      <a:alpha val="43137"/>
                    </a:srgbClr>
                  </a:outerShdw>
                </a:effectLst>
                <a:latin typeface="Calibri" pitchFamily="34" charset="0"/>
              </a:rPr>
              <a:t>Peraturan Pemerintah Nomor 46 Tahun 2011 Tentang Penilaian Prestasi Kerja PNS</a:t>
            </a:r>
            <a:r>
              <a:rPr lang="en-US" sz="2000" b="1" dirty="0">
                <a:effectLst>
                  <a:outerShdw blurRad="38100" dist="38100" dir="2700000" algn="tl">
                    <a:srgbClr val="000000">
                      <a:alpha val="43137"/>
                    </a:srgbClr>
                  </a:outerShdw>
                </a:effectLst>
                <a:latin typeface="Calibri" pitchFamily="34" charset="0"/>
              </a:rPr>
              <a:t> </a:t>
            </a:r>
            <a:r>
              <a:rPr lang="id-ID" sz="2000" b="1" dirty="0">
                <a:effectLst>
                  <a:outerShdw blurRad="38100" dist="38100" dir="2700000" algn="tl">
                    <a:srgbClr val="000000">
                      <a:alpha val="43137"/>
                    </a:srgbClr>
                  </a:outerShdw>
                </a:effectLst>
                <a:latin typeface="Calibri" pitchFamily="34" charset="0"/>
              </a:rPr>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428736"/>
            <a:ext cx="8229600" cy="3752864"/>
          </a:xfrm>
          <a:noFill/>
        </p:spPr>
        <p:txBody>
          <a:bodyPr>
            <a:normAutofit/>
          </a:bodyPr>
          <a:lstStyle/>
          <a:p>
            <a:pPr eaLnBrk="1" hangingPunct="1">
              <a:buFont typeface="Arial" pitchFamily="34" charset="0"/>
              <a:buNone/>
            </a:pPr>
            <a:r>
              <a:rPr lang="en-US" sz="2000" dirty="0"/>
              <a:t>	</a:t>
            </a:r>
            <a:r>
              <a:rPr lang="en-US" sz="2000" dirty="0" err="1" smtClean="0"/>
              <a:t>Pejabat</a:t>
            </a:r>
            <a:r>
              <a:rPr lang="en-US" sz="2000" dirty="0" smtClean="0"/>
              <a:t> </a:t>
            </a:r>
            <a:r>
              <a:rPr lang="en-US" sz="2000" dirty="0" err="1"/>
              <a:t>penilai</a:t>
            </a:r>
            <a:r>
              <a:rPr lang="en-US" sz="2000" dirty="0"/>
              <a:t> </a:t>
            </a:r>
            <a:r>
              <a:rPr lang="en-US" sz="2000" dirty="0" err="1"/>
              <a:t>dapat</a:t>
            </a:r>
            <a:r>
              <a:rPr lang="en-US" sz="2000" dirty="0"/>
              <a:t> </a:t>
            </a:r>
            <a:r>
              <a:rPr lang="en-US" sz="2000" dirty="0" err="1"/>
              <a:t>memberikan</a:t>
            </a:r>
            <a:r>
              <a:rPr lang="en-US" sz="2000" dirty="0"/>
              <a:t> </a:t>
            </a:r>
            <a:r>
              <a:rPr lang="en-US" sz="2000" dirty="0" err="1"/>
              <a:t>rekomendasi</a:t>
            </a:r>
            <a:r>
              <a:rPr lang="en-US" sz="2000" dirty="0"/>
              <a:t> </a:t>
            </a:r>
            <a:r>
              <a:rPr lang="en-US" sz="2000" dirty="0" err="1"/>
              <a:t>berdasarkan</a:t>
            </a:r>
            <a:r>
              <a:rPr lang="en-US" sz="2000" dirty="0"/>
              <a:t> </a:t>
            </a:r>
            <a:r>
              <a:rPr lang="en-US" sz="2000" dirty="0" err="1"/>
              <a:t>hasil</a:t>
            </a:r>
            <a:r>
              <a:rPr lang="en-US" sz="2000" dirty="0"/>
              <a:t> </a:t>
            </a:r>
            <a:r>
              <a:rPr lang="en-US" sz="2000" dirty="0" err="1"/>
              <a:t>penilaian</a:t>
            </a:r>
            <a:r>
              <a:rPr lang="en-US" sz="2000" dirty="0"/>
              <a:t> </a:t>
            </a:r>
            <a:r>
              <a:rPr lang="en-US" sz="2000" dirty="0" err="1"/>
              <a:t>prestasi</a:t>
            </a:r>
            <a:r>
              <a:rPr lang="en-US" sz="2000" dirty="0"/>
              <a:t> </a:t>
            </a:r>
            <a:r>
              <a:rPr lang="en-US" sz="2000" dirty="0" err="1"/>
              <a:t>kerja</a:t>
            </a:r>
            <a:r>
              <a:rPr lang="en-US" sz="2000" dirty="0"/>
              <a:t> </a:t>
            </a:r>
            <a:r>
              <a:rPr lang="en-US" sz="2000" dirty="0" err="1"/>
              <a:t>dengan</a:t>
            </a:r>
            <a:r>
              <a:rPr lang="en-US" sz="2000" dirty="0"/>
              <a:t> </a:t>
            </a:r>
            <a:r>
              <a:rPr lang="en-US" sz="2000" dirty="0" err="1"/>
              <a:t>tujuan</a:t>
            </a:r>
            <a:r>
              <a:rPr lang="en-US" sz="2000" dirty="0"/>
              <a:t> </a:t>
            </a:r>
            <a:r>
              <a:rPr lang="en-US" sz="2000" dirty="0" err="1"/>
              <a:t>sbb</a:t>
            </a:r>
            <a:r>
              <a:rPr lang="en-US" sz="2000" dirty="0"/>
              <a:t>:</a:t>
            </a:r>
          </a:p>
          <a:p>
            <a:pPr marL="0" indent="0" eaLnBrk="1" hangingPunct="1">
              <a:buFont typeface="Arial" pitchFamily="34" charset="0"/>
              <a:buNone/>
            </a:pPr>
            <a:endParaRPr lang="en-US" sz="2000" dirty="0"/>
          </a:p>
          <a:p>
            <a:pPr eaLnBrk="1" hangingPunct="1">
              <a:buFont typeface="Wingdings" pitchFamily="2" charset="2"/>
              <a:buChar char="v"/>
            </a:pPr>
            <a:r>
              <a:rPr lang="en-US" sz="2000" dirty="0" err="1"/>
              <a:t>Untuk</a:t>
            </a:r>
            <a:r>
              <a:rPr lang="en-US" sz="2000" dirty="0"/>
              <a:t> </a:t>
            </a:r>
            <a:r>
              <a:rPr lang="en-US" sz="2000" dirty="0" err="1"/>
              <a:t>peningkatan</a:t>
            </a:r>
            <a:r>
              <a:rPr lang="en-US" sz="2000" dirty="0"/>
              <a:t> </a:t>
            </a:r>
            <a:r>
              <a:rPr lang="en-US" sz="2000" dirty="0" err="1"/>
              <a:t>kemampuan</a:t>
            </a:r>
            <a:r>
              <a:rPr lang="en-US" sz="2000" dirty="0"/>
              <a:t> </a:t>
            </a:r>
            <a:r>
              <a:rPr lang="en-US" sz="2000" dirty="0" err="1"/>
              <a:t>dengan</a:t>
            </a:r>
            <a:r>
              <a:rPr lang="en-US" sz="2000" dirty="0"/>
              <a:t> </a:t>
            </a:r>
            <a:r>
              <a:rPr lang="en-US" sz="2000" dirty="0" err="1"/>
              <a:t>mengikutsertakan</a:t>
            </a:r>
            <a:r>
              <a:rPr lang="en-US" sz="2000" dirty="0"/>
              <a:t> </a:t>
            </a:r>
            <a:r>
              <a:rPr lang="en-US" sz="2000" dirty="0" err="1"/>
              <a:t>diklat</a:t>
            </a:r>
            <a:r>
              <a:rPr lang="en-US" sz="2000" dirty="0"/>
              <a:t> </a:t>
            </a:r>
            <a:r>
              <a:rPr lang="en-US" sz="2000" dirty="0" err="1"/>
              <a:t>teknis</a:t>
            </a:r>
            <a:r>
              <a:rPr lang="en-US" sz="2000" dirty="0"/>
              <a:t>, </a:t>
            </a:r>
            <a:r>
              <a:rPr lang="en-US" sz="2000" dirty="0" err="1"/>
              <a:t>seperti</a:t>
            </a:r>
            <a:r>
              <a:rPr lang="en-US" sz="2000" dirty="0"/>
              <a:t>: </a:t>
            </a:r>
            <a:r>
              <a:rPr lang="en-US" sz="2000" dirty="0" err="1"/>
              <a:t>diklat</a:t>
            </a:r>
            <a:r>
              <a:rPr lang="en-US" sz="2000" dirty="0"/>
              <a:t> </a:t>
            </a:r>
            <a:r>
              <a:rPr lang="en-US" sz="2000" dirty="0" err="1"/>
              <a:t>komputer</a:t>
            </a:r>
            <a:r>
              <a:rPr lang="en-US" sz="2000" dirty="0"/>
              <a:t>, </a:t>
            </a:r>
            <a:r>
              <a:rPr lang="en-US" sz="2000" dirty="0" err="1"/>
              <a:t>kenaikan</a:t>
            </a:r>
            <a:r>
              <a:rPr lang="en-US" sz="2000" dirty="0"/>
              <a:t> </a:t>
            </a:r>
            <a:r>
              <a:rPr lang="en-US" sz="2000" dirty="0" err="1"/>
              <a:t>pangkat</a:t>
            </a:r>
            <a:r>
              <a:rPr lang="en-US" sz="2000" dirty="0"/>
              <a:t>, </a:t>
            </a:r>
            <a:r>
              <a:rPr lang="en-US" sz="2000" dirty="0" err="1"/>
              <a:t>pensiun</a:t>
            </a:r>
            <a:r>
              <a:rPr lang="en-US" sz="2000" dirty="0"/>
              <a:t>, </a:t>
            </a:r>
            <a:r>
              <a:rPr lang="en-US" sz="2000" dirty="0" err="1"/>
              <a:t>kehumasan</a:t>
            </a:r>
            <a:r>
              <a:rPr lang="en-US" sz="2000" dirty="0"/>
              <a:t>, </a:t>
            </a:r>
            <a:r>
              <a:rPr lang="en-US" sz="2000" dirty="0" err="1"/>
              <a:t>sekretaris</a:t>
            </a:r>
            <a:r>
              <a:rPr lang="en-US" sz="2000" dirty="0"/>
              <a:t>, </a:t>
            </a:r>
            <a:r>
              <a:rPr lang="en-US" sz="2000" dirty="0" err="1"/>
              <a:t>dsb</a:t>
            </a:r>
            <a:r>
              <a:rPr lang="en-US" sz="2000" dirty="0"/>
              <a:t>.</a:t>
            </a:r>
          </a:p>
          <a:p>
            <a:pPr eaLnBrk="1" hangingPunct="1">
              <a:spcBef>
                <a:spcPts val="1200"/>
              </a:spcBef>
              <a:buFont typeface="Wingdings" pitchFamily="2" charset="2"/>
              <a:buChar char="v"/>
            </a:pPr>
            <a:r>
              <a:rPr lang="en-US" sz="2000" dirty="0" err="1"/>
              <a:t>Untuk</a:t>
            </a:r>
            <a:r>
              <a:rPr lang="en-US" sz="2000" dirty="0"/>
              <a:t> </a:t>
            </a:r>
            <a:r>
              <a:rPr lang="en-US" sz="2000" dirty="0" err="1"/>
              <a:t>menambah</a:t>
            </a:r>
            <a:r>
              <a:rPr lang="en-US" sz="2000" dirty="0"/>
              <a:t> </a:t>
            </a:r>
            <a:r>
              <a:rPr lang="en-US" sz="2000" dirty="0" err="1"/>
              <a:t>wawasan</a:t>
            </a:r>
            <a:r>
              <a:rPr lang="en-US" sz="2000" dirty="0"/>
              <a:t> </a:t>
            </a:r>
            <a:r>
              <a:rPr lang="en-US" sz="2000" dirty="0" err="1"/>
              <a:t>pengetahuan</a:t>
            </a:r>
            <a:r>
              <a:rPr lang="en-US" sz="2000" dirty="0"/>
              <a:t> </a:t>
            </a:r>
            <a:r>
              <a:rPr lang="en-US" sz="2000" dirty="0" err="1"/>
              <a:t>dalam</a:t>
            </a:r>
            <a:r>
              <a:rPr lang="en-US" sz="2000" dirty="0"/>
              <a:t> </a:t>
            </a:r>
            <a:r>
              <a:rPr lang="en-US" sz="2000" dirty="0" err="1"/>
              <a:t>bidang</a:t>
            </a:r>
            <a:r>
              <a:rPr lang="en-US" sz="2000" dirty="0"/>
              <a:t> </a:t>
            </a:r>
            <a:r>
              <a:rPr lang="en-US" sz="2000" dirty="0" err="1"/>
              <a:t>pekerjaan</a:t>
            </a:r>
            <a:r>
              <a:rPr lang="en-US" sz="2000" dirty="0"/>
              <a:t>, </a:t>
            </a:r>
            <a:r>
              <a:rPr lang="en-US" sz="2000" dirty="0" err="1"/>
              <a:t>perlu</a:t>
            </a:r>
            <a:r>
              <a:rPr lang="en-US" sz="2000" dirty="0"/>
              <a:t> </a:t>
            </a:r>
            <a:r>
              <a:rPr lang="en-US" sz="2000" dirty="0" err="1"/>
              <a:t>dilakukan</a:t>
            </a:r>
            <a:r>
              <a:rPr lang="en-US" sz="2000" dirty="0"/>
              <a:t> </a:t>
            </a:r>
            <a:r>
              <a:rPr lang="en-US" sz="2000" dirty="0" err="1"/>
              <a:t>rotasi</a:t>
            </a:r>
            <a:r>
              <a:rPr lang="en-US" sz="2000" dirty="0"/>
              <a:t> </a:t>
            </a:r>
            <a:r>
              <a:rPr lang="en-US" sz="2000" dirty="0" err="1"/>
              <a:t>pegawai</a:t>
            </a:r>
            <a:r>
              <a:rPr lang="en-US" sz="2000" dirty="0"/>
              <a:t>.</a:t>
            </a:r>
          </a:p>
          <a:p>
            <a:pPr eaLnBrk="1" hangingPunct="1">
              <a:spcBef>
                <a:spcPts val="1200"/>
              </a:spcBef>
              <a:buFont typeface="Wingdings" pitchFamily="2" charset="2"/>
              <a:buChar char="v"/>
            </a:pPr>
            <a:r>
              <a:rPr lang="en-US" sz="2000" dirty="0" err="1"/>
              <a:t>Untuk</a:t>
            </a:r>
            <a:r>
              <a:rPr lang="en-US" sz="2000" dirty="0"/>
              <a:t> </a:t>
            </a:r>
            <a:r>
              <a:rPr lang="en-US" sz="2000" dirty="0" err="1"/>
              <a:t>kebutuhan</a:t>
            </a:r>
            <a:r>
              <a:rPr lang="en-US" sz="2000" dirty="0"/>
              <a:t> </a:t>
            </a:r>
            <a:r>
              <a:rPr lang="en-US" sz="2000" dirty="0" err="1"/>
              <a:t>pengembangan</a:t>
            </a:r>
            <a:r>
              <a:rPr lang="en-US" sz="2000" dirty="0"/>
              <a:t>, </a:t>
            </a:r>
            <a:r>
              <a:rPr lang="en-US" sz="2000" dirty="0" err="1"/>
              <a:t>perlu</a:t>
            </a:r>
            <a:r>
              <a:rPr lang="en-US" sz="2000" dirty="0"/>
              <a:t> </a:t>
            </a:r>
            <a:r>
              <a:rPr lang="en-US" sz="2000" dirty="0" err="1"/>
              <a:t>peningkatan</a:t>
            </a:r>
            <a:r>
              <a:rPr lang="en-US" sz="2000" dirty="0"/>
              <a:t> </a:t>
            </a:r>
            <a:r>
              <a:rPr lang="en-US" sz="2000" dirty="0" err="1"/>
              <a:t>pendidikan</a:t>
            </a:r>
            <a:r>
              <a:rPr lang="en-US" sz="2000" dirty="0"/>
              <a:t> </a:t>
            </a:r>
            <a:r>
              <a:rPr lang="en-US" sz="2000" dirty="0" err="1"/>
              <a:t>dan</a:t>
            </a:r>
            <a:r>
              <a:rPr lang="en-US" sz="2000" dirty="0"/>
              <a:t> </a:t>
            </a:r>
            <a:r>
              <a:rPr lang="en-US" sz="2000" dirty="0" err="1"/>
              <a:t>peningkatan</a:t>
            </a:r>
            <a:r>
              <a:rPr lang="en-US" sz="2000" dirty="0"/>
              <a:t> </a:t>
            </a:r>
            <a:r>
              <a:rPr lang="en-US" sz="2000" dirty="0" err="1"/>
              <a:t>karier</a:t>
            </a:r>
            <a:r>
              <a:rPr lang="en-US" sz="2000" dirty="0"/>
              <a:t> (</a:t>
            </a:r>
            <a:r>
              <a:rPr lang="en-US" sz="2000" dirty="0" err="1"/>
              <a:t>promosi</a:t>
            </a:r>
            <a:r>
              <a:rPr lang="en-US" sz="2000" dirty="0"/>
              <a:t>).</a:t>
            </a:r>
          </a:p>
          <a:p>
            <a:pPr eaLnBrk="1" hangingPunct="1">
              <a:buFont typeface="Arial" pitchFamily="34" charset="0"/>
              <a:buNone/>
            </a:pPr>
            <a:endParaRPr lang="en-US" sz="2000" dirty="0"/>
          </a:p>
        </p:txBody>
      </p:sp>
      <p:sp>
        <p:nvSpPr>
          <p:cNvPr id="6" name="Rounded Rectangle 5"/>
          <p:cNvSpPr/>
          <p:nvPr/>
        </p:nvSpPr>
        <p:spPr>
          <a:xfrm>
            <a:off x="457200" y="457200"/>
            <a:ext cx="8229600" cy="8001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00"/>
                </a:solidFill>
              </a:rPr>
              <a:t>REKOMENDASI</a:t>
            </a:r>
          </a:p>
        </p:txBody>
      </p:sp>
      <p:pic>
        <p:nvPicPr>
          <p:cNvPr id="7" name="Picture 6" descr="images11.jpg"/>
          <p:cNvPicPr>
            <a:picLocks noChangeAspect="1"/>
          </p:cNvPicPr>
          <p:nvPr/>
        </p:nvPicPr>
        <p:blipFill>
          <a:blip r:embed="rId3"/>
          <a:stretch>
            <a:fillRect/>
          </a:stretch>
        </p:blipFill>
        <p:spPr>
          <a:xfrm>
            <a:off x="6429388" y="4786322"/>
            <a:ext cx="2524125" cy="180975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63660"/>
            <a:ext cx="914400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dirty="0">
                <a:effectLst>
                  <a:outerShdw blurRad="38100" dist="38100" dir="2700000" algn="tl">
                    <a:srgbClr val="000000">
                      <a:alpha val="43137"/>
                    </a:srgbClr>
                  </a:outerShdw>
                </a:effectLst>
                <a:latin typeface="Arial" pitchFamily="34" charset="0"/>
                <a:cs typeface="Arial" pitchFamily="34" charset="0"/>
              </a:rPr>
              <a:t>CONTOH FORMULIR </a:t>
            </a:r>
          </a:p>
          <a:p>
            <a:pPr algn="ctr"/>
            <a:r>
              <a:rPr lang="en-US" sz="2000" dirty="0">
                <a:effectLst>
                  <a:outerShdw blurRad="38100" dist="38100" dir="2700000" algn="tl">
                    <a:srgbClr val="000000">
                      <a:alpha val="43137"/>
                    </a:srgbClr>
                  </a:outerShdw>
                </a:effectLst>
                <a:latin typeface="Arial" pitchFamily="34" charset="0"/>
                <a:cs typeface="Arial" pitchFamily="34" charset="0"/>
              </a:rPr>
              <a:t>PENILAIAN SKP PNS YANG DIMUTASIKAN KE UNIT LAIN</a:t>
            </a:r>
          </a:p>
        </p:txBody>
      </p:sp>
      <p:sp>
        <p:nvSpPr>
          <p:cNvPr id="13" name="Rectangle 6"/>
          <p:cNvSpPr>
            <a:spLocks noChangeArrowheads="1"/>
          </p:cNvSpPr>
          <p:nvPr/>
        </p:nvSpPr>
        <p:spPr bwMode="auto">
          <a:xfrm>
            <a:off x="2524140" y="1487269"/>
            <a:ext cx="4191000" cy="830997"/>
          </a:xfrm>
          <a:prstGeom prst="rect">
            <a:avLst/>
          </a:prstGeom>
          <a:noFill/>
          <a:ln w="9525">
            <a:noFill/>
            <a:miter lim="800000"/>
            <a:headEnd/>
            <a:tailEnd/>
          </a:ln>
        </p:spPr>
        <p:txBody>
          <a:bodyPr>
            <a:spAutoFit/>
          </a:bodyPr>
          <a:lstStyle/>
          <a:p>
            <a:pPr algn="ctr"/>
            <a:r>
              <a:rPr lang="id-ID" sz="2400" dirty="0">
                <a:solidFill>
                  <a:srgbClr val="C00000"/>
                </a:solidFill>
                <a:latin typeface="Aharoni" pitchFamily="2" charset="-79"/>
                <a:cs typeface="Aharoni" pitchFamily="2" charset="-79"/>
              </a:rPr>
              <a:t>Penilaian SKP bagi PNS yg Mutasi/ Pindah</a:t>
            </a:r>
            <a:endParaRPr lang="en-US" sz="2400" dirty="0">
              <a:solidFill>
                <a:srgbClr val="C00000"/>
              </a:solidFill>
            </a:endParaRPr>
          </a:p>
        </p:txBody>
      </p:sp>
      <p:sp>
        <p:nvSpPr>
          <p:cNvPr id="14" name="Rectangle 8"/>
          <p:cNvSpPr>
            <a:spLocks noChangeArrowheads="1"/>
          </p:cNvSpPr>
          <p:nvPr/>
        </p:nvSpPr>
        <p:spPr bwMode="auto">
          <a:xfrm>
            <a:off x="1414490" y="2786058"/>
            <a:ext cx="7086600" cy="1200329"/>
          </a:xfrm>
          <a:prstGeom prst="rect">
            <a:avLst/>
          </a:prstGeom>
          <a:noFill/>
          <a:ln w="9525">
            <a:noFill/>
            <a:miter lim="800000"/>
            <a:headEnd/>
            <a:tailEnd/>
          </a:ln>
        </p:spPr>
        <p:txBody>
          <a:bodyPr wrap="square">
            <a:spAutoFit/>
          </a:bodyPr>
          <a:lstStyle/>
          <a:p>
            <a:pPr>
              <a:buFont typeface="Arial" charset="0"/>
              <a:buNone/>
            </a:pPr>
            <a:r>
              <a:rPr lang="id-ID" sz="2400" dirty="0">
                <a:cs typeface="Aharoni" pitchFamily="2" charset="-79"/>
              </a:rPr>
              <a:t>Seorang PNS bernama Ali Muktar Raja, S.Sos dimutasikan </a:t>
            </a:r>
            <a:r>
              <a:rPr lang="en-US" sz="2400" dirty="0">
                <a:cs typeface="Aharoni" pitchFamily="2" charset="-79"/>
              </a:rPr>
              <a:t> </a:t>
            </a:r>
            <a:r>
              <a:rPr lang="en-US" sz="2400" dirty="0" err="1">
                <a:cs typeface="Aharoni" pitchFamily="2" charset="-79"/>
              </a:rPr>
              <a:t>dari</a:t>
            </a:r>
            <a:r>
              <a:rPr lang="en-US" sz="2400" dirty="0">
                <a:cs typeface="Aharoni" pitchFamily="2" charset="-79"/>
              </a:rPr>
              <a:t> </a:t>
            </a:r>
            <a:r>
              <a:rPr lang="en-US" sz="2400" dirty="0" err="1">
                <a:cs typeface="Aharoni" pitchFamily="2" charset="-79"/>
              </a:rPr>
              <a:t>Direktorat</a:t>
            </a:r>
            <a:r>
              <a:rPr lang="en-US" sz="2400" dirty="0">
                <a:cs typeface="Aharoni" pitchFamily="2" charset="-79"/>
              </a:rPr>
              <a:t> </a:t>
            </a:r>
            <a:r>
              <a:rPr lang="en-US" sz="2400" dirty="0" err="1">
                <a:cs typeface="Aharoni" pitchFamily="2" charset="-79"/>
              </a:rPr>
              <a:t>Kepangkatan</a:t>
            </a:r>
            <a:r>
              <a:rPr lang="en-US" sz="2400" dirty="0">
                <a:cs typeface="Aharoni" pitchFamily="2" charset="-79"/>
              </a:rPr>
              <a:t> </a:t>
            </a:r>
            <a:r>
              <a:rPr lang="en-US" sz="2400" dirty="0" err="1">
                <a:cs typeface="Aharoni" pitchFamily="2" charset="-79"/>
              </a:rPr>
              <a:t>dan</a:t>
            </a:r>
            <a:r>
              <a:rPr lang="en-US" sz="2400" dirty="0">
                <a:cs typeface="Aharoni" pitchFamily="2" charset="-79"/>
              </a:rPr>
              <a:t> </a:t>
            </a:r>
            <a:r>
              <a:rPr lang="en-US" sz="2400" dirty="0" err="1">
                <a:cs typeface="Aharoni" pitchFamily="2" charset="-79"/>
              </a:rPr>
              <a:t>Mutasi</a:t>
            </a:r>
            <a:r>
              <a:rPr lang="en-US" sz="2400" dirty="0">
                <a:cs typeface="Aharoni" pitchFamily="2" charset="-79"/>
              </a:rPr>
              <a:t> </a:t>
            </a:r>
            <a:r>
              <a:rPr lang="id-ID" sz="2400" dirty="0">
                <a:cs typeface="Aharoni" pitchFamily="2" charset="-79"/>
              </a:rPr>
              <a:t>ke</a:t>
            </a:r>
            <a:r>
              <a:rPr lang="en-US" sz="2400" dirty="0">
                <a:cs typeface="Aharoni" pitchFamily="2" charset="-79"/>
              </a:rPr>
              <a:t> Biro </a:t>
            </a:r>
            <a:r>
              <a:rPr lang="en-US" sz="2400" dirty="0" err="1">
                <a:cs typeface="Aharoni" pitchFamily="2" charset="-79"/>
              </a:rPr>
              <a:t>Keuangan</a:t>
            </a:r>
            <a:endParaRPr lang="id-ID" sz="2400" dirty="0">
              <a:cs typeface="Aharoni" pitchFamily="2" charset="-79"/>
            </a:endParaRPr>
          </a:p>
        </p:txBody>
      </p:sp>
      <p:pic>
        <p:nvPicPr>
          <p:cNvPr id="8" name="Picture 7" descr="images (1).jpg"/>
          <p:cNvPicPr>
            <a:picLocks noChangeAspect="1"/>
          </p:cNvPicPr>
          <p:nvPr/>
        </p:nvPicPr>
        <p:blipFill>
          <a:blip r:embed="rId2"/>
          <a:stretch>
            <a:fillRect/>
          </a:stretch>
        </p:blipFill>
        <p:spPr>
          <a:xfrm>
            <a:off x="4857752" y="4357694"/>
            <a:ext cx="4118611" cy="2357454"/>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0965" name="Text Box 781"/>
          <p:cNvSpPr txBox="1">
            <a:spLocks noChangeArrowheads="1"/>
          </p:cNvSpPr>
          <p:nvPr/>
        </p:nvSpPr>
        <p:spPr bwMode="auto">
          <a:xfrm>
            <a:off x="2311400" y="152400"/>
            <a:ext cx="4392613" cy="584775"/>
          </a:xfrm>
          <a:prstGeom prst="rect">
            <a:avLst/>
          </a:prstGeom>
          <a:noFill/>
          <a:ln w="9525">
            <a:noFill/>
            <a:miter lim="800000"/>
            <a:headEnd/>
            <a:tailEnd/>
          </a:ln>
        </p:spPr>
        <p:txBody>
          <a:bodyPr>
            <a:spAutoFit/>
          </a:bodyPr>
          <a:lstStyle/>
          <a:p>
            <a:pPr algn="ctr">
              <a:spcBef>
                <a:spcPct val="50000"/>
              </a:spcBef>
            </a:pPr>
            <a:r>
              <a:rPr lang="en-US" sz="1600" b="1" dirty="0">
                <a:solidFill>
                  <a:srgbClr val="0033CC"/>
                </a:solidFill>
              </a:rPr>
              <a:t>FORMULIR SASARAN KERJA</a:t>
            </a:r>
          </a:p>
          <a:p>
            <a:pPr algn="ctr"/>
            <a:r>
              <a:rPr lang="en-US" sz="1600" b="1" dirty="0">
                <a:solidFill>
                  <a:srgbClr val="0033CC"/>
                </a:solidFill>
              </a:rPr>
              <a:t>PEGAWAI NEGERI SIPIL</a:t>
            </a:r>
          </a:p>
        </p:txBody>
      </p:sp>
      <p:graphicFrame>
        <p:nvGraphicFramePr>
          <p:cNvPr id="11" name="Group 1996"/>
          <p:cNvGraphicFramePr>
            <a:graphicFrameLocks noGrp="1"/>
          </p:cNvGraphicFramePr>
          <p:nvPr/>
        </p:nvGraphicFramePr>
        <p:xfrm>
          <a:off x="304800" y="1044575"/>
          <a:ext cx="8534399" cy="3770949"/>
        </p:xfrm>
        <a:graphic>
          <a:graphicData uri="http://schemas.openxmlformats.org/drawingml/2006/table">
            <a:tbl>
              <a:tblPr/>
              <a:tblGrid>
                <a:gridCol w="585455">
                  <a:extLst>
                    <a:ext uri="{9D8B030D-6E8A-4147-A177-3AD203B41FA5}">
                      <a16:colId xmlns:a16="http://schemas.microsoft.com/office/drawing/2014/main" xmlns="" val="20000"/>
                    </a:ext>
                  </a:extLst>
                </a:gridCol>
                <a:gridCol w="1395745">
                  <a:extLst>
                    <a:ext uri="{9D8B030D-6E8A-4147-A177-3AD203B41FA5}">
                      <a16:colId xmlns:a16="http://schemas.microsoft.com/office/drawing/2014/main" xmlns="" val="20001"/>
                    </a:ext>
                  </a:extLst>
                </a:gridCol>
                <a:gridCol w="1796378">
                  <a:extLst>
                    <a:ext uri="{9D8B030D-6E8A-4147-A177-3AD203B41FA5}">
                      <a16:colId xmlns:a16="http://schemas.microsoft.com/office/drawing/2014/main" xmlns="" val="20002"/>
                    </a:ext>
                  </a:extLst>
                </a:gridCol>
                <a:gridCol w="756212">
                  <a:extLst>
                    <a:ext uri="{9D8B030D-6E8A-4147-A177-3AD203B41FA5}">
                      <a16:colId xmlns:a16="http://schemas.microsoft.com/office/drawing/2014/main" xmlns="" val="20003"/>
                    </a:ext>
                  </a:extLst>
                </a:gridCol>
                <a:gridCol w="1482804">
                  <a:extLst>
                    <a:ext uri="{9D8B030D-6E8A-4147-A177-3AD203B41FA5}">
                      <a16:colId xmlns:a16="http://schemas.microsoft.com/office/drawing/2014/main" xmlns="" val="20004"/>
                    </a:ext>
                  </a:extLst>
                </a:gridCol>
                <a:gridCol w="670834">
                  <a:extLst>
                    <a:ext uri="{9D8B030D-6E8A-4147-A177-3AD203B41FA5}">
                      <a16:colId xmlns:a16="http://schemas.microsoft.com/office/drawing/2014/main" xmlns="" val="20005"/>
                    </a:ext>
                  </a:extLst>
                </a:gridCol>
                <a:gridCol w="754470">
                  <a:extLst>
                    <a:ext uri="{9D8B030D-6E8A-4147-A177-3AD203B41FA5}">
                      <a16:colId xmlns:a16="http://schemas.microsoft.com/office/drawing/2014/main" xmlns="" val="20006"/>
                    </a:ext>
                  </a:extLst>
                </a:gridCol>
                <a:gridCol w="1092501">
                  <a:extLst>
                    <a:ext uri="{9D8B030D-6E8A-4147-A177-3AD203B41FA5}">
                      <a16:colId xmlns:a16="http://schemas.microsoft.com/office/drawing/2014/main" xmlns="" val="20007"/>
                    </a:ext>
                  </a:extLst>
                </a:gridCol>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I. PEJABAT PENILAI</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II. PEGAWAI  NEGERI SIPIL YANG DINILAI</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Nama</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0033CC"/>
                          </a:solidFill>
                          <a:effectLst/>
                          <a:latin typeface="Arial Narrow" pitchFamily="34" charset="0"/>
                          <a:cs typeface="Times New Roman" pitchFamily="18" charset="0"/>
                        </a:rPr>
                        <a:t>Drs. Indra Hidayat</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Nama</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0033CC"/>
                          </a:solidFill>
                          <a:effectLst/>
                          <a:latin typeface="Arial Narrow" pitchFamily="34" charset="0"/>
                          <a:cs typeface="Times New Roman" pitchFamily="18" charset="0"/>
                        </a:rPr>
                        <a:t>Ali Muktar Raja, S.Sos</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NIP</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rPr>
                        <a:t>19610412.198801.1.099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cs typeface="Times New Roman" pitchFamily="18" charset="0"/>
                        </a:rPr>
                        <a:t>NIP</a:t>
                      </a:r>
                      <a:endParaRPr kumimoji="0" lang="id-ID" sz="11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19750718.200001.1.099</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Pangkat/Gol.Ruang</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rPr>
                        <a:t>Penata Tk.I/IIId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cs typeface="Times New Roman" pitchFamily="18" charset="0"/>
                        </a:rPr>
                        <a:t>Pangkat/Gol.Ruang</a:t>
                      </a:r>
                      <a:endParaRPr kumimoji="0" lang="id-ID" sz="11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Penata/IIIc</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cs typeface="Times New Roman" pitchFamily="18" charset="0"/>
                        </a:rPr>
                        <a:t>Jabatan</a:t>
                      </a:r>
                      <a:endParaRPr kumimoji="0" lang="id-ID" sz="11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rPr>
                        <a:t>Kepala Subdirektorat Mutasi II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cs typeface="Times New Roman" pitchFamily="18" charset="0"/>
                        </a:rPr>
                        <a:t>Jabatan</a:t>
                      </a:r>
                      <a:endParaRPr kumimoji="0" lang="id-ID" sz="11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cs typeface="Times New Roman" pitchFamily="18" charset="0"/>
                        </a:rPr>
                        <a:t>Kepala Seksi Mutasi IIA</a:t>
                      </a:r>
                      <a:endParaRPr kumimoji="0" lang="id-ID" sz="11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cs typeface="Times New Roman" pitchFamily="18" charset="0"/>
                        </a:rPr>
                        <a:t>Unit Kerja</a:t>
                      </a:r>
                      <a:endParaRPr kumimoji="0" lang="id-ID" sz="11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rPr>
                        <a:t>Dit. Kepangkatan dan Mutasi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100" b="0" i="0" u="none" strike="noStrike" cap="none" normalizeH="0" baseline="0" noProof="0">
                          <a:ln>
                            <a:noFill/>
                          </a:ln>
                          <a:solidFill>
                            <a:srgbClr val="3333CC"/>
                          </a:solidFill>
                          <a:effectLst/>
                          <a:latin typeface="Arial Narrow" pitchFamily="34" charset="0"/>
                          <a:cs typeface="Times New Roman" pitchFamily="18" charset="0"/>
                        </a:rPr>
                        <a:t>Unit Kerja</a:t>
                      </a:r>
                      <a:endParaRPr kumimoji="0" lang="id-ID" sz="11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noProof="0" dirty="0">
                          <a:ln>
                            <a:noFill/>
                          </a:ln>
                          <a:solidFill>
                            <a:srgbClr val="3333CC"/>
                          </a:solidFill>
                          <a:effectLst/>
                          <a:latin typeface="Arial Narrow" pitchFamily="34" charset="0"/>
                        </a:rPr>
                        <a:t>Dit. Kepangkatan dan Mutasi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000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III. Kegiatan Tugas Jabatan</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ANGKA KREDIT</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TARGET</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36550">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KUANT/</a:t>
                      </a:r>
                      <a:endParaRPr kumimoji="0" lang="id-ID" sz="1000" b="0" i="0" u="none" strike="noStrike" cap="none" normalizeH="0" baseline="0" noProof="0">
                        <a:ln>
                          <a:noFill/>
                        </a:ln>
                        <a:solidFill>
                          <a:srgbClr val="33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OUTPUT</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KUAL/ MUTU</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WAKTU</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BIAYA</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1</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Menyelesaikan nota persetujuan KP Kementerian Luar Negeri golru III/d kebawah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ea typeface="Times New Roman" pitchFamily="18" charset="0"/>
                          <a:cs typeface="Arial" charset="0"/>
                        </a:rPr>
                        <a:t>500 NP</a:t>
                      </a:r>
                      <a:endParaRPr kumimoji="0" lang="id-ID" sz="1050" b="0" i="0" u="none" strike="noStrike" cap="none" normalizeH="0" baseline="0" noProof="0">
                        <a:ln>
                          <a:noFill/>
                        </a:ln>
                        <a:solidFill>
                          <a:srgbClr val="3333CC"/>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100</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12</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2</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Menyelesaikan nota persetujuan KP  Kejaksaan Agunggolru III/d kebawah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1500 NP</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100</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12</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3</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Menyelesaikan nota persetujuan KP Kementerian Kesehatan golru III/d kebawah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dirty="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ea typeface="Times New Roman" pitchFamily="18" charset="0"/>
                          <a:cs typeface="Arial" charset="0"/>
                        </a:rPr>
                        <a:t>1500 NP</a:t>
                      </a:r>
                      <a:endParaRPr kumimoji="0" lang="id-ID" sz="1050" b="0" i="0" u="none" strike="noStrike" cap="none" normalizeH="0" baseline="0" noProof="0" dirty="0">
                        <a:ln>
                          <a:noFill/>
                        </a:ln>
                        <a:solidFill>
                          <a:srgbClr val="33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100</a:t>
                      </a:r>
                      <a:endParaRPr kumimoji="0" lang="id-ID" sz="105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a:ln>
                            <a:noFill/>
                          </a:ln>
                          <a:solidFill>
                            <a:srgbClr val="3333CC"/>
                          </a:solidFill>
                          <a:effectLst/>
                          <a:latin typeface="Arial Narrow" pitchFamily="34" charset="0"/>
                          <a:cs typeface="Times New Roman" pitchFamily="18" charset="0"/>
                        </a:rPr>
                        <a:t>12</a:t>
                      </a:r>
                      <a:endParaRPr kumimoji="0" lang="id-ID" sz="105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4</a:t>
                      </a:r>
                      <a:endParaRPr kumimoji="0" lang="id-ID" sz="1000" b="0" i="0" u="none" strike="noStrike" cap="none" normalizeH="0" baseline="0" noProof="0" dirty="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Membuat laporan tahunan</a:t>
                      </a:r>
                      <a:endParaRPr kumimoji="0" lang="id-ID" sz="1050" b="0" i="0" u="none" strike="noStrike" cap="none" normalizeH="0" baseline="0" noProof="0" dirty="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dirty="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1 Lap</a:t>
                      </a:r>
                      <a:endParaRPr kumimoji="0" lang="id-ID" sz="105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100</a:t>
                      </a:r>
                      <a:endParaRPr kumimoji="0" lang="id-ID" sz="105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12</a:t>
                      </a:r>
                      <a:endParaRPr kumimoji="0" lang="id-ID" sz="105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0" i="0" u="none" strike="noStrike" cap="none" normalizeH="0" baseline="0" noProof="0" dirty="0">
                          <a:ln>
                            <a:noFill/>
                          </a:ln>
                          <a:solidFill>
                            <a:srgbClr val="3333CC"/>
                          </a:solidFill>
                          <a:effectLst/>
                          <a:latin typeface="Arial Narrow" pitchFamily="34" charset="0"/>
                          <a:cs typeface="Times New Roman" pitchFamily="18" charset="0"/>
                        </a:rPr>
                        <a:t>-</a:t>
                      </a:r>
                      <a:endParaRPr kumimoji="0" lang="id-ID" sz="105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graphicFrame>
        <p:nvGraphicFramePr>
          <p:cNvPr id="12" name="Group 1994"/>
          <p:cNvGraphicFramePr>
            <a:graphicFrameLocks noGrp="1"/>
          </p:cNvGraphicFramePr>
          <p:nvPr/>
        </p:nvGraphicFramePr>
        <p:xfrm>
          <a:off x="539750" y="4907280"/>
          <a:ext cx="8064500" cy="1645920"/>
        </p:xfrm>
        <a:graphic>
          <a:graphicData uri="http://schemas.openxmlformats.org/drawingml/2006/table">
            <a:tbl>
              <a:tblPr/>
              <a:tblGrid>
                <a:gridCol w="3584575">
                  <a:extLst>
                    <a:ext uri="{9D8B030D-6E8A-4147-A177-3AD203B41FA5}">
                      <a16:colId xmlns:a16="http://schemas.microsoft.com/office/drawing/2014/main" xmlns="" val="20000"/>
                    </a:ext>
                  </a:extLst>
                </a:gridCol>
                <a:gridCol w="895350">
                  <a:extLst>
                    <a:ext uri="{9D8B030D-6E8A-4147-A177-3AD203B41FA5}">
                      <a16:colId xmlns:a16="http://schemas.microsoft.com/office/drawing/2014/main" xmlns="" val="20001"/>
                    </a:ext>
                  </a:extLst>
                </a:gridCol>
                <a:gridCol w="3584575">
                  <a:extLst>
                    <a:ext uri="{9D8B030D-6E8A-4147-A177-3AD203B41FA5}">
                      <a16:colId xmlns:a16="http://schemas.microsoft.com/office/drawing/2014/main" xmlns="" val="20002"/>
                    </a:ext>
                  </a:extLst>
                </a:gridCol>
              </a:tblGrid>
              <a:tr h="214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Jakarta, </a:t>
                      </a:r>
                      <a:r>
                        <a:rPr kumimoji="0" lang="en-US" sz="1200" b="0" i="0" u="none" strike="noStrike" cap="none" normalizeH="0" baseline="0" noProof="0" dirty="0">
                          <a:ln>
                            <a:noFill/>
                          </a:ln>
                          <a:solidFill>
                            <a:srgbClr val="0033CC"/>
                          </a:solidFill>
                          <a:effectLst/>
                          <a:latin typeface="Arial Narrow" pitchFamily="34" charset="0"/>
                          <a:cs typeface="Times New Roman" pitchFamily="18" charset="0"/>
                        </a:rPr>
                        <a:t>5</a:t>
                      </a: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 Januari 201</a:t>
                      </a:r>
                      <a:r>
                        <a:rPr kumimoji="0" lang="en-US" sz="1200" b="0" i="0" u="none" strike="noStrike" cap="none" normalizeH="0" baseline="0" noProof="0" dirty="0">
                          <a:ln>
                            <a:noFill/>
                          </a:ln>
                          <a:solidFill>
                            <a:srgbClr val="0033CC"/>
                          </a:solidFill>
                          <a:effectLst/>
                          <a:latin typeface="Arial Narrow" pitchFamily="34" charset="0"/>
                          <a:cs typeface="Times New Roman" pitchFamily="18" charset="0"/>
                        </a:rPr>
                        <a:t>6</a:t>
                      </a:r>
                      <a:endParaRPr kumimoji="0" lang="id-ID" sz="1200" b="0" i="0" u="none" strike="noStrike" cap="none" normalizeH="0" baseline="0" noProof="0" dirty="0">
                        <a:ln>
                          <a:noFill/>
                        </a:ln>
                        <a:solidFill>
                          <a:srgbClr val="0033CC"/>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214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Pejabat Penilai</a:t>
                      </a:r>
                      <a:endParaRPr kumimoji="0" lang="id-ID" sz="1200" b="0" i="0" u="none" strike="noStrike" cap="none" normalizeH="0" baseline="0" noProof="0" dirty="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33CC"/>
                          </a:solidFill>
                          <a:effectLst/>
                          <a:latin typeface="Arial Narrow" pitchFamily="34" charset="0"/>
                          <a:cs typeface="Times New Roman" pitchFamily="18" charset="0"/>
                        </a:rPr>
                        <a:t>Pegawai Negeri Sipil Yang Dinilai</a:t>
                      </a:r>
                      <a:endParaRPr kumimoji="0" lang="id-ID" sz="1200" b="0" i="0" u="none" strike="noStrike" cap="none" normalizeH="0" baseline="0" noProof="0">
                        <a:ln>
                          <a:noFill/>
                        </a:ln>
                        <a:solidFill>
                          <a:srgbClr val="0033CC"/>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214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rgbClr val="0033CC"/>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14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rgbClr val="0033CC"/>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1414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sng" strike="noStrike" cap="none" normalizeH="0" baseline="0" noProof="0" dirty="0">
                          <a:ln>
                            <a:noFill/>
                          </a:ln>
                          <a:solidFill>
                            <a:srgbClr val="0033CC"/>
                          </a:solidFill>
                          <a:effectLst/>
                          <a:latin typeface="Arial Narrow" pitchFamily="34" charset="0"/>
                          <a:cs typeface="Times New Roman" pitchFamily="18" charset="0"/>
                        </a:rPr>
                        <a:t>(</a:t>
                      </a: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Drs. Indra Hidayat</a:t>
                      </a:r>
                      <a:r>
                        <a:rPr kumimoji="0" lang="id-ID" sz="1200" b="0" i="0" u="none" strike="noStrike" cap="none" normalizeH="0" baseline="0" noProof="0" dirty="0">
                          <a:ln>
                            <a:noFill/>
                          </a:ln>
                          <a:solidFill>
                            <a:srgbClr val="0033CC"/>
                          </a:solidFill>
                          <a:effectLst/>
                          <a:latin typeface="Arial" charset="0"/>
                          <a:cs typeface="Times New Roman" pitchFamily="18" charset="0"/>
                        </a:rPr>
                        <a:t>)</a:t>
                      </a:r>
                      <a:endParaRPr kumimoji="0" lang="id-ID" sz="1200" b="0" i="0" u="none" strike="noStrike" cap="none" normalizeH="0" baseline="0" noProof="0" dirty="0">
                        <a:ln>
                          <a:noFill/>
                        </a:ln>
                        <a:solidFill>
                          <a:srgbClr val="3333CC"/>
                        </a:solidFill>
                        <a:effectLst/>
                        <a:latin typeface="Arial Narrow"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none" strike="noStrike" cap="none" normalizeH="0" baseline="0" noProof="0">
                          <a:ln>
                            <a:noFill/>
                          </a:ln>
                          <a:solidFill>
                            <a:srgbClr val="0033CC"/>
                          </a:solidFill>
                          <a:effectLst/>
                          <a:latin typeface="Arial Narrow" pitchFamily="34" charset="0"/>
                          <a:cs typeface="Times New Roman" pitchFamily="18" charset="0"/>
                        </a:rPr>
                        <a:t>(Ali Muktar Raja, S.Sos)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2141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a:ln>
                            <a:noFill/>
                          </a:ln>
                          <a:solidFill>
                            <a:srgbClr val="3333CC"/>
                          </a:solidFill>
                          <a:effectLst/>
                          <a:latin typeface="Arial Narrow" pitchFamily="34" charset="0"/>
                        </a:rPr>
                        <a:t>19610412.198801.1.099</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a:ln>
                            <a:noFill/>
                          </a:ln>
                          <a:solidFill>
                            <a:srgbClr val="3333CC"/>
                          </a:solidFill>
                          <a:effectLst/>
                          <a:latin typeface="Arial Narrow" pitchFamily="34" charset="0"/>
                          <a:cs typeface="Times New Roman" pitchFamily="18" charset="0"/>
                        </a:rPr>
                        <a:t>19750718.200001.1.099</a:t>
                      </a:r>
                      <a:endParaRPr kumimoji="0" lang="id-ID" sz="1200" b="0" i="0" u="none" strike="noStrike" cap="none" normalizeH="0" baseline="0" noProof="0" dirty="0">
                        <a:ln>
                          <a:noFill/>
                        </a:ln>
                        <a:solidFill>
                          <a:srgbClr val="3333CC"/>
                        </a:solidFill>
                        <a:effectLst/>
                        <a:latin typeface="Arial Narrow"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41987" name="Rectangle 4"/>
          <p:cNvSpPr>
            <a:spLocks noChangeArrowheads="1"/>
          </p:cNvSpPr>
          <p:nvPr/>
        </p:nvSpPr>
        <p:spPr bwMode="auto">
          <a:xfrm>
            <a:off x="3348038" y="30163"/>
            <a:ext cx="2398712" cy="457200"/>
          </a:xfrm>
          <a:prstGeom prst="rect">
            <a:avLst/>
          </a:prstGeom>
          <a:noFill/>
          <a:ln w="9525">
            <a:noFill/>
            <a:miter lim="800000"/>
            <a:headEnd/>
            <a:tailEnd/>
          </a:ln>
        </p:spPr>
        <p:txBody>
          <a:bodyPr wrap="none" anchor="ctr">
            <a:spAutoFit/>
          </a:bodyPr>
          <a:lstStyle/>
          <a:p>
            <a:pPr algn="ctr"/>
            <a:r>
              <a:rPr lang="id-ID" sz="1200" b="1">
                <a:solidFill>
                  <a:srgbClr val="0033CC"/>
                </a:solidFill>
                <a:cs typeface="Times New Roman" pitchFamily="18" charset="0"/>
              </a:rPr>
              <a:t>PENILAIAN SASARAN KERJA </a:t>
            </a:r>
            <a:endParaRPr lang="en-US" sz="1200">
              <a:solidFill>
                <a:srgbClr val="0033CC"/>
              </a:solidFill>
            </a:endParaRPr>
          </a:p>
          <a:p>
            <a:pPr algn="ctr" eaLnBrk="0" hangingPunct="0"/>
            <a:r>
              <a:rPr lang="id-ID" sz="1200" b="1">
                <a:solidFill>
                  <a:srgbClr val="0033CC"/>
                </a:solidFill>
                <a:cs typeface="Times New Roman" pitchFamily="18" charset="0"/>
              </a:rPr>
              <a:t>PEGAWAI NEGERI SIPIL</a:t>
            </a:r>
            <a:endParaRPr lang="en-US" sz="1200">
              <a:solidFill>
                <a:srgbClr val="0033CC"/>
              </a:solidFill>
            </a:endParaRPr>
          </a:p>
        </p:txBody>
      </p:sp>
      <p:graphicFrame>
        <p:nvGraphicFramePr>
          <p:cNvPr id="6" name="Group 1059"/>
          <p:cNvGraphicFramePr>
            <a:graphicFrameLocks noGrp="1"/>
          </p:cNvGraphicFramePr>
          <p:nvPr/>
        </p:nvGraphicFramePr>
        <p:xfrm>
          <a:off x="144463" y="941388"/>
          <a:ext cx="8964487" cy="4398232"/>
        </p:xfrm>
        <a:graphic>
          <a:graphicData uri="http://schemas.openxmlformats.org/drawingml/2006/table">
            <a:tbl>
              <a:tblPr/>
              <a:tblGrid>
                <a:gridCol w="502170">
                  <a:extLst>
                    <a:ext uri="{9D8B030D-6E8A-4147-A177-3AD203B41FA5}">
                      <a16:colId xmlns:a16="http://schemas.microsoft.com/office/drawing/2014/main" xmlns="" val="20000"/>
                    </a:ext>
                  </a:extLst>
                </a:gridCol>
                <a:gridCol w="1773450">
                  <a:extLst>
                    <a:ext uri="{9D8B030D-6E8A-4147-A177-3AD203B41FA5}">
                      <a16:colId xmlns:a16="http://schemas.microsoft.com/office/drawing/2014/main" xmlns="" val="20001"/>
                    </a:ext>
                  </a:extLst>
                </a:gridCol>
                <a:gridCol w="251336">
                  <a:extLst>
                    <a:ext uri="{9D8B030D-6E8A-4147-A177-3AD203B41FA5}">
                      <a16:colId xmlns:a16="http://schemas.microsoft.com/office/drawing/2014/main" xmlns="" val="20002"/>
                    </a:ext>
                  </a:extLst>
                </a:gridCol>
                <a:gridCol w="503850">
                  <a:extLst>
                    <a:ext uri="{9D8B030D-6E8A-4147-A177-3AD203B41FA5}">
                      <a16:colId xmlns:a16="http://schemas.microsoft.com/office/drawing/2014/main" xmlns="" val="20003"/>
                    </a:ext>
                  </a:extLst>
                </a:gridCol>
                <a:gridCol w="502170">
                  <a:extLst>
                    <a:ext uri="{9D8B030D-6E8A-4147-A177-3AD203B41FA5}">
                      <a16:colId xmlns:a16="http://schemas.microsoft.com/office/drawing/2014/main" xmlns="" val="20004"/>
                    </a:ext>
                  </a:extLst>
                </a:gridCol>
                <a:gridCol w="502171">
                  <a:extLst>
                    <a:ext uri="{9D8B030D-6E8A-4147-A177-3AD203B41FA5}">
                      <a16:colId xmlns:a16="http://schemas.microsoft.com/office/drawing/2014/main" xmlns="" val="20005"/>
                    </a:ext>
                  </a:extLst>
                </a:gridCol>
                <a:gridCol w="529042">
                  <a:extLst>
                    <a:ext uri="{9D8B030D-6E8A-4147-A177-3AD203B41FA5}">
                      <a16:colId xmlns:a16="http://schemas.microsoft.com/office/drawing/2014/main" xmlns="" val="20006"/>
                    </a:ext>
                  </a:extLst>
                </a:gridCol>
                <a:gridCol w="475301">
                  <a:extLst>
                    <a:ext uri="{9D8B030D-6E8A-4147-A177-3AD203B41FA5}">
                      <a16:colId xmlns:a16="http://schemas.microsoft.com/office/drawing/2014/main" xmlns="" val="20007"/>
                    </a:ext>
                  </a:extLst>
                </a:gridCol>
                <a:gridCol w="544160">
                  <a:extLst>
                    <a:ext uri="{9D8B030D-6E8A-4147-A177-3AD203B41FA5}">
                      <a16:colId xmlns:a16="http://schemas.microsoft.com/office/drawing/2014/main" xmlns="" val="20008"/>
                    </a:ext>
                  </a:extLst>
                </a:gridCol>
                <a:gridCol w="440031">
                  <a:extLst>
                    <a:ext uri="{9D8B030D-6E8A-4147-A177-3AD203B41FA5}">
                      <a16:colId xmlns:a16="http://schemas.microsoft.com/office/drawing/2014/main" xmlns="" val="20009"/>
                    </a:ext>
                  </a:extLst>
                </a:gridCol>
                <a:gridCol w="564311">
                  <a:extLst>
                    <a:ext uri="{9D8B030D-6E8A-4147-A177-3AD203B41FA5}">
                      <a16:colId xmlns:a16="http://schemas.microsoft.com/office/drawing/2014/main" xmlns="" val="20010"/>
                    </a:ext>
                  </a:extLst>
                </a:gridCol>
                <a:gridCol w="540799">
                  <a:extLst>
                    <a:ext uri="{9D8B030D-6E8A-4147-A177-3AD203B41FA5}">
                      <a16:colId xmlns:a16="http://schemas.microsoft.com/office/drawing/2014/main" xmlns="" val="20011"/>
                    </a:ext>
                  </a:extLst>
                </a:gridCol>
                <a:gridCol w="1095037">
                  <a:extLst>
                    <a:ext uri="{9D8B030D-6E8A-4147-A177-3AD203B41FA5}">
                      <a16:colId xmlns:a16="http://schemas.microsoft.com/office/drawing/2014/main" xmlns="" val="20012"/>
                    </a:ext>
                  </a:extLst>
                </a:gridCol>
                <a:gridCol w="740659">
                  <a:extLst>
                    <a:ext uri="{9D8B030D-6E8A-4147-A177-3AD203B41FA5}">
                      <a16:colId xmlns:a16="http://schemas.microsoft.com/office/drawing/2014/main" xmlns="" val="20013"/>
                    </a:ext>
                  </a:extLst>
                </a:gridCol>
              </a:tblGrid>
              <a:tr h="22364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rgbClr val="0033CC"/>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NO</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I. Kegiatan Tugas Jabatan</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TARGET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REALISASI</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PENGHITUNGAN</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NILAI</a:t>
                      </a:r>
                      <a:endParaRPr kumimoji="0" lang="en-US" sz="1000" b="0" i="0" u="none" strike="noStrike" cap="none" normalizeH="0" baseline="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CAPAIAN</a:t>
                      </a:r>
                      <a:endParaRPr kumimoji="0" lang="en-US" sz="1000" b="0" i="0" u="none" strike="noStrike" cap="none" normalizeH="0" baseline="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SKP</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75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Kuant/output</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Kuant/ output</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1677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2</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3</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4</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5</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7</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8</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9</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10</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11</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12</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13</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14</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642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Menyelesaikan nota persetujuan KP Kementerian Luar Negeri golru III/d kebawah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500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250 NP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rPr>
                        <a:t>6</a:t>
                      </a:r>
                      <a:endParaRPr kumimoji="0" lang="id-ID" sz="1000" b="0" i="0" u="none" strike="noStrike" cap="none" normalizeH="0" baseline="0" dirty="0">
                        <a:ln>
                          <a:noFill/>
                        </a:ln>
                        <a:solidFill>
                          <a:srgbClr val="00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250 NP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276*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92</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2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2</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Menyelesaikan nota persetujuan KP  Kejaksaan Agunggolru III/d kebawah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1500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750 NP</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12</a:t>
                      </a:r>
                      <a:endParaRPr kumimoji="0" lang="en-US" sz="1000" b="0" i="0" u="none" strike="noStrike" cap="none" normalizeH="0" baseline="0" dirty="0">
                        <a:ln>
                          <a:noFill/>
                        </a:ln>
                        <a:solidFill>
                          <a:srgbClr val="0033CC"/>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700 NP</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269,33</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8</a:t>
                      </a:r>
                      <a:r>
                        <a:rPr kumimoji="0" lang="en-US" sz="1000" b="0" i="0" u="none" strike="noStrike" cap="none" normalizeH="0" baseline="0" dirty="0">
                          <a:ln>
                            <a:noFill/>
                          </a:ln>
                          <a:solidFill>
                            <a:srgbClr val="0033CC"/>
                          </a:solidFill>
                          <a:effectLst/>
                          <a:latin typeface="Arial Narrow" pitchFamily="34" charset="0"/>
                          <a:cs typeface="Times New Roman" pitchFamily="18" charset="0"/>
                        </a:rPr>
                        <a:t>9,78</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2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3</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Menyelesaikan nota persetujuan KP Kementerian Kesehatan golru III/d kebawah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1500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750</a:t>
                      </a:r>
                      <a:r>
                        <a:rPr kumimoji="0" lang="sv-SE" sz="1050" b="0" i="0" u="none" strike="noStrike" cap="none" normalizeH="0" baseline="0" dirty="0">
                          <a:ln>
                            <a:noFill/>
                          </a:ln>
                          <a:solidFill>
                            <a:srgbClr val="0033CC"/>
                          </a:solidFill>
                          <a:effectLst/>
                          <a:latin typeface="Arial Narrow" pitchFamily="34" charset="0"/>
                          <a:ea typeface="Times New Roman" pitchFamily="18" charset="0"/>
                          <a:cs typeface="Arial" charset="0"/>
                        </a:rPr>
                        <a:t> </a:t>
                      </a: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NP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12</a:t>
                      </a:r>
                      <a:endParaRPr kumimoji="0" lang="en-US" sz="1000" b="0" i="0" u="none" strike="noStrike" cap="none" normalizeH="0" baseline="0" dirty="0">
                        <a:ln>
                          <a:noFill/>
                        </a:ln>
                        <a:solidFill>
                          <a:srgbClr val="0033CC"/>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600 NP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256,00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85,33</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3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4</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Membuat laporan tahunan</a:t>
                      </a:r>
                      <a:r>
                        <a:rPr kumimoji="0" lang="en-US" sz="1000" b="0" i="0" u="none" strike="noStrike" cap="none" normalizeH="0" baseline="0" noProof="0" dirty="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dirty="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cs typeface="Times New Roman" pitchFamily="18" charset="0"/>
                        </a:rPr>
                        <a:t>1 lap</a:t>
                      </a:r>
                      <a:endParaRPr kumimoji="0" lang="sv-SE"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sv-SE"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7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II. Tugas Tambahan dan Kreativitas :</a:t>
                      </a:r>
                      <a:endParaRPr kumimoji="0" lang="id-ID" sz="1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2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 Tugas Tambahan</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2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b. Kreativitas</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51604">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rgbClr val="0033CC"/>
                          </a:solidFill>
                          <a:effectLst/>
                          <a:latin typeface="Arial Narrow" pitchFamily="34" charset="0"/>
                          <a:cs typeface="Times New Roman" pitchFamily="18" charset="0"/>
                        </a:rPr>
                        <a:t>NILAI CAPAIAN SKP</a:t>
                      </a:r>
                      <a:endParaRPr kumimoji="0" lang="id-ID" sz="12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rgbClr val="0033CC"/>
                          </a:solidFill>
                          <a:effectLst/>
                          <a:latin typeface="Arial Narrow" pitchFamily="34" charset="0"/>
                          <a:cs typeface="Times New Roman" pitchFamily="18" charset="0"/>
                        </a:rPr>
                        <a:t>8</a:t>
                      </a:r>
                      <a:r>
                        <a:rPr kumimoji="0" lang="en-US" sz="1200" b="1" i="0" u="none" strike="noStrike" cap="none" normalizeH="0" baseline="0" dirty="0">
                          <a:ln>
                            <a:noFill/>
                          </a:ln>
                          <a:solidFill>
                            <a:srgbClr val="0033CC"/>
                          </a:solidFill>
                          <a:effectLst/>
                          <a:latin typeface="Arial Narrow" pitchFamily="34" charset="0"/>
                          <a:cs typeface="Times New Roman" pitchFamily="18" charset="0"/>
                        </a:rPr>
                        <a:t>9</a:t>
                      </a:r>
                      <a:r>
                        <a:rPr kumimoji="0" lang="id-ID" sz="1200" b="1" i="0" u="none" strike="noStrike" cap="none" normalizeH="0" baseline="0" dirty="0">
                          <a:ln>
                            <a:noFill/>
                          </a:ln>
                          <a:solidFill>
                            <a:srgbClr val="0033CC"/>
                          </a:solidFill>
                          <a:effectLst/>
                          <a:latin typeface="Arial Narrow" pitchFamily="34" charset="0"/>
                          <a:cs typeface="Times New Roman" pitchFamily="18" charset="0"/>
                        </a:rPr>
                        <a:t>,0</a:t>
                      </a:r>
                      <a:r>
                        <a:rPr kumimoji="0" lang="en-US" sz="1200" b="1" i="0" u="none" strike="noStrike" cap="none" normalizeH="0" baseline="0" dirty="0">
                          <a:ln>
                            <a:noFill/>
                          </a:ln>
                          <a:solidFill>
                            <a:srgbClr val="0033CC"/>
                          </a:solidFill>
                          <a:effectLst/>
                          <a:latin typeface="Arial Narrow" pitchFamily="34" charset="0"/>
                          <a:cs typeface="Times New Roman" pitchFamily="18" charset="0"/>
                        </a:rPr>
                        <a:t>4</a:t>
                      </a:r>
                      <a:endParaRPr kumimoji="0" lang="id-ID" sz="12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51604">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rgbClr val="0033CC"/>
                          </a:solidFill>
                          <a:effectLst/>
                          <a:latin typeface="Arial Narrow" pitchFamily="34" charset="0"/>
                          <a:cs typeface="Times New Roman" pitchFamily="18" charset="0"/>
                        </a:rPr>
                        <a:t>(Baik)</a:t>
                      </a:r>
                      <a:endParaRPr kumimoji="0" lang="id-ID" sz="12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graphicFrame>
        <p:nvGraphicFramePr>
          <p:cNvPr id="7" name="Group 1060"/>
          <p:cNvGraphicFramePr>
            <a:graphicFrameLocks noGrp="1"/>
          </p:cNvGraphicFramePr>
          <p:nvPr/>
        </p:nvGraphicFramePr>
        <p:xfrm>
          <a:off x="3043238" y="5413375"/>
          <a:ext cx="5715000" cy="1310005"/>
        </p:xfrm>
        <a:graphic>
          <a:graphicData uri="http://schemas.openxmlformats.org/drawingml/2006/table">
            <a:tbl>
              <a:tblPr/>
              <a:tblGrid>
                <a:gridCol w="3200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Times New Roman" pitchFamily="18" charset="0"/>
                          <a:cs typeface="Times New Roman" pitchFamily="18" charset="0"/>
                        </a:rPr>
                        <a:t>Jakarta, </a:t>
                      </a:r>
                      <a:r>
                        <a:rPr kumimoji="0" lang="en-US" sz="1000" b="0" i="0" u="none" strike="noStrike" cap="none" normalizeH="0" baseline="0" dirty="0">
                          <a:ln>
                            <a:noFill/>
                          </a:ln>
                          <a:solidFill>
                            <a:srgbClr val="0033CC"/>
                          </a:solidFill>
                          <a:effectLst/>
                          <a:latin typeface="Times New Roman" pitchFamily="18" charset="0"/>
                          <a:cs typeface="Times New Roman" pitchFamily="18" charset="0"/>
                        </a:rPr>
                        <a:t> 30 </a:t>
                      </a:r>
                      <a:r>
                        <a:rPr kumimoji="0" lang="en-US" sz="1000" b="0" i="0" u="none" strike="noStrike" cap="none" normalizeH="0" baseline="0" dirty="0" err="1">
                          <a:ln>
                            <a:noFill/>
                          </a:ln>
                          <a:solidFill>
                            <a:srgbClr val="0033CC"/>
                          </a:solidFill>
                          <a:effectLst/>
                          <a:latin typeface="Times New Roman" pitchFamily="18" charset="0"/>
                          <a:cs typeface="Times New Roman" pitchFamily="18" charset="0"/>
                        </a:rPr>
                        <a:t>Juni</a:t>
                      </a:r>
                      <a:r>
                        <a:rPr kumimoji="0" lang="en-US" sz="1000" b="0" i="0" u="none" strike="noStrike" cap="none" normalizeH="0" baseline="0" dirty="0">
                          <a:ln>
                            <a:noFill/>
                          </a:ln>
                          <a:solidFill>
                            <a:srgbClr val="0033CC"/>
                          </a:solidFill>
                          <a:effectLst/>
                          <a:latin typeface="Times New Roman" pitchFamily="18" charset="0"/>
                          <a:cs typeface="Times New Roman" pitchFamily="18" charset="0"/>
                        </a:rPr>
                        <a:t> 2016</a:t>
                      </a:r>
                      <a:endParaRPr kumimoji="0" lang="id-ID" sz="1000" b="0" i="0" u="none" strike="noStrike" cap="none" normalizeH="0" baseline="0" dirty="0">
                        <a:ln>
                          <a:noFill/>
                        </a:ln>
                        <a:solidFill>
                          <a:srgbClr val="0033CC"/>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Times New Roman" pitchFamily="18" charset="0"/>
                          <a:cs typeface="Times New Roman" pitchFamily="18" charset="0"/>
                        </a:rPr>
                        <a:t>Pejabat Penila</a:t>
                      </a:r>
                      <a:r>
                        <a:rPr kumimoji="0" lang="en-US" sz="1000" b="0" i="0" u="none" strike="noStrike" cap="none" normalizeH="0" baseline="0" dirty="0" err="1">
                          <a:ln>
                            <a:noFill/>
                          </a:ln>
                          <a:solidFill>
                            <a:srgbClr val="0033CC"/>
                          </a:solidFill>
                          <a:effectLst/>
                          <a:latin typeface="Times New Roman" pitchFamily="18" charset="0"/>
                          <a:cs typeface="Times New Roman" pitchFamily="18" charset="0"/>
                        </a:rPr>
                        <a:t>i</a:t>
                      </a:r>
                      <a:endParaRPr kumimoji="0" lang="en-US" sz="1000" b="0" i="0" u="none" strike="noStrike" cap="none" normalizeH="0" baseline="0" dirty="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33CC"/>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000" b="0" i="0" u="sng" strike="noStrike" cap="none" normalizeH="0" baseline="0" noProof="0" dirty="0">
                          <a:ln>
                            <a:noFill/>
                          </a:ln>
                          <a:solidFill>
                            <a:srgbClr val="0033CC"/>
                          </a:solidFill>
                          <a:effectLst/>
                          <a:latin typeface="Arial Narrow" pitchFamily="34" charset="0"/>
                          <a:cs typeface="Times New Roman" pitchFamily="18" charset="0"/>
                        </a:rPr>
                        <a:t>(</a:t>
                      </a:r>
                      <a:r>
                        <a:rPr kumimoji="0" lang="id-ID" sz="1000" b="0" i="0" u="none" strike="noStrike" cap="none" normalizeH="0" baseline="0" noProof="0" dirty="0">
                          <a:ln>
                            <a:noFill/>
                          </a:ln>
                          <a:solidFill>
                            <a:srgbClr val="0033CC"/>
                          </a:solidFill>
                          <a:effectLst/>
                          <a:latin typeface="Arial Narrow" pitchFamily="34" charset="0"/>
                          <a:cs typeface="Times New Roman" pitchFamily="18" charset="0"/>
                        </a:rPr>
                        <a:t>Drs. Indra Hidayat</a:t>
                      </a:r>
                      <a:r>
                        <a:rPr kumimoji="0" lang="id-ID" sz="1000" b="0" i="0" u="none" strike="noStrike" cap="none" normalizeH="0" baseline="0" noProof="0" dirty="0">
                          <a:ln>
                            <a:noFill/>
                          </a:ln>
                          <a:solidFill>
                            <a:srgbClr val="0033CC"/>
                          </a:solidFill>
                          <a:effectLst/>
                          <a:latin typeface="Arial" charset="0"/>
                          <a:cs typeface="Times New Roman" pitchFamily="18" charset="0"/>
                        </a:rPr>
                        <a:t>)</a:t>
                      </a:r>
                      <a:endParaRPr kumimoji="0" lang="id-ID" sz="1000" b="0" i="0" u="none" strike="noStrike" cap="none" normalizeH="0" baseline="0" noProof="0" dirty="0">
                        <a:ln>
                          <a:noFill/>
                        </a:ln>
                        <a:solidFill>
                          <a:srgbClr val="3333CC"/>
                        </a:solidFill>
                        <a:effectLst/>
                        <a:latin typeface="Arial Narrow"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rgbClr val="0033CC"/>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0033CC"/>
                          </a:solidFill>
                          <a:effectLst/>
                          <a:latin typeface="Arial Narrow" pitchFamily="34" charset="0"/>
                          <a:cs typeface="Times New Roman" pitchFamily="18" charset="0"/>
                        </a:rPr>
                        <a:t> NIP. </a:t>
                      </a:r>
                      <a:r>
                        <a:rPr kumimoji="0" lang="id-ID" sz="1000" b="0" i="0" u="none" strike="noStrike" cap="none" normalizeH="0" baseline="0" noProof="0" dirty="0">
                          <a:ln>
                            <a:noFill/>
                          </a:ln>
                          <a:solidFill>
                            <a:srgbClr val="3333CC"/>
                          </a:solidFill>
                          <a:effectLst/>
                          <a:latin typeface="Arial Narrow" pitchFamily="34" charset="0"/>
                        </a:rPr>
                        <a:t>19610412.198801.1.099</a:t>
                      </a:r>
                      <a:endParaRPr kumimoji="0" lang="id-ID" sz="1000" b="0" i="0" u="none" strike="noStrike" cap="none" normalizeH="0" baseline="0" dirty="0">
                        <a:ln>
                          <a:noFill/>
                        </a:ln>
                        <a:solidFill>
                          <a:srgbClr val="0033CC"/>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2146" name="Text Box 1057"/>
          <p:cNvSpPr txBox="1">
            <a:spLocks noChangeArrowheads="1"/>
          </p:cNvSpPr>
          <p:nvPr/>
        </p:nvSpPr>
        <p:spPr bwMode="auto">
          <a:xfrm>
            <a:off x="103188" y="622300"/>
            <a:ext cx="4376737" cy="274638"/>
          </a:xfrm>
          <a:prstGeom prst="rect">
            <a:avLst/>
          </a:prstGeom>
          <a:noFill/>
          <a:ln w="9525">
            <a:noFill/>
            <a:miter lim="800000"/>
            <a:headEnd/>
            <a:tailEnd/>
          </a:ln>
        </p:spPr>
        <p:txBody>
          <a:bodyPr>
            <a:spAutoFit/>
          </a:bodyPr>
          <a:lstStyle/>
          <a:p>
            <a:pPr>
              <a:spcBef>
                <a:spcPct val="50000"/>
              </a:spcBef>
            </a:pPr>
            <a:r>
              <a:rPr lang="id-ID" sz="1200" dirty="0">
                <a:solidFill>
                  <a:srgbClr val="0033CC"/>
                </a:solidFill>
              </a:rPr>
              <a:t>Jangka waktu penilaian 5 Januari s/d </a:t>
            </a:r>
            <a:r>
              <a:rPr lang="en-US" sz="1200" dirty="0">
                <a:solidFill>
                  <a:srgbClr val="0033CC"/>
                </a:solidFill>
              </a:rPr>
              <a:t>30 </a:t>
            </a:r>
            <a:r>
              <a:rPr lang="en-US" sz="1200" dirty="0" err="1">
                <a:solidFill>
                  <a:srgbClr val="0033CC"/>
                </a:solidFill>
              </a:rPr>
              <a:t>Juni</a:t>
            </a:r>
            <a:r>
              <a:rPr lang="en-US" sz="1200" dirty="0">
                <a:solidFill>
                  <a:srgbClr val="0033CC"/>
                </a:solidFill>
              </a:rPr>
              <a:t> 2016</a:t>
            </a:r>
            <a:endParaRPr lang="id-ID" sz="1200" dirty="0">
              <a:solidFill>
                <a:srgbClr val="0033CC"/>
              </a:solidFill>
            </a:endParaRPr>
          </a:p>
        </p:txBody>
      </p:sp>
      <p:cxnSp>
        <p:nvCxnSpPr>
          <p:cNvPr id="11" name="Straight Connector 10"/>
          <p:cNvCxnSpPr/>
          <p:nvPr/>
        </p:nvCxnSpPr>
        <p:spPr>
          <a:xfrm>
            <a:off x="2819400" y="1703388"/>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49563" y="1865313"/>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49563" y="25146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1438" y="192405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1438" y="2589213"/>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7150" y="322262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3750" y="3724275"/>
            <a:ext cx="12192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68613" y="314007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9088" y="379412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89313" y="379412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76675" y="3811588"/>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3751263"/>
            <a:ext cx="1524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6" name="Rounded Rectangle 5"/>
          <p:cNvSpPr/>
          <p:nvPr/>
        </p:nvSpPr>
        <p:spPr>
          <a:xfrm>
            <a:off x="171450" y="187325"/>
            <a:ext cx="8667750"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3012" name="Title 1"/>
          <p:cNvSpPr>
            <a:spLocks noGrp="1"/>
          </p:cNvSpPr>
          <p:nvPr>
            <p:ph type="title"/>
          </p:nvPr>
        </p:nvSpPr>
        <p:spPr>
          <a:xfrm>
            <a:off x="228600" y="211138"/>
            <a:ext cx="8763000" cy="609600"/>
          </a:xfrm>
        </p:spPr>
        <p:txBody>
          <a:bodyPr>
            <a:noAutofit/>
          </a:bodyPr>
          <a:lstStyle/>
          <a:p>
            <a:pPr algn="l"/>
            <a:r>
              <a:rPr lang="fi-FI" sz="1600" dirty="0">
                <a:cs typeface="Aharoni" pitchFamily="2" charset="-79"/>
              </a:rPr>
              <a:t/>
            </a:r>
            <a:br>
              <a:rPr lang="fi-FI" sz="1600" dirty="0">
                <a:cs typeface="Aharoni" pitchFamily="2" charset="-79"/>
              </a:rPr>
            </a:br>
            <a:r>
              <a:rPr lang="fi-FI" sz="1600" dirty="0">
                <a:cs typeface="Aharoni" pitchFamily="2" charset="-79"/>
              </a:rPr>
              <a:t>Pada unit kerja baru Sdr. Ali Muktar Raja, S.Sos., menyusun SKP yang baru untuk periode Juli sampai dengan Desember 2016, sebagai berikut:</a:t>
            </a:r>
            <a:r>
              <a:rPr lang="en-US" sz="1600" dirty="0">
                <a:cs typeface="Aharoni" pitchFamily="2" charset="-79"/>
              </a:rPr>
              <a:t/>
            </a:r>
            <a:br>
              <a:rPr lang="en-US" sz="1600" dirty="0">
                <a:cs typeface="Aharoni" pitchFamily="2" charset="-79"/>
              </a:rPr>
            </a:br>
            <a:endParaRPr lang="en-US" sz="1600" dirty="0">
              <a:cs typeface="Aharoni" pitchFamily="2" charset="-79"/>
            </a:endParaRPr>
          </a:p>
        </p:txBody>
      </p:sp>
      <p:sp>
        <p:nvSpPr>
          <p:cNvPr id="43013" name="Text Box 781"/>
          <p:cNvSpPr txBox="1">
            <a:spLocks noChangeArrowheads="1"/>
          </p:cNvSpPr>
          <p:nvPr/>
        </p:nvSpPr>
        <p:spPr bwMode="auto">
          <a:xfrm>
            <a:off x="2311400" y="996950"/>
            <a:ext cx="4392613" cy="523220"/>
          </a:xfrm>
          <a:prstGeom prst="rect">
            <a:avLst/>
          </a:prstGeom>
          <a:noFill/>
          <a:ln w="9525">
            <a:noFill/>
            <a:miter lim="800000"/>
            <a:headEnd/>
            <a:tailEnd/>
          </a:ln>
        </p:spPr>
        <p:txBody>
          <a:bodyPr>
            <a:spAutoFit/>
          </a:bodyPr>
          <a:lstStyle/>
          <a:p>
            <a:pPr algn="ctr"/>
            <a:r>
              <a:rPr lang="en-US" sz="1400" b="1" dirty="0">
                <a:solidFill>
                  <a:srgbClr val="0033CC"/>
                </a:solidFill>
              </a:rPr>
              <a:t>FORMULIR SASARAN KERJA</a:t>
            </a:r>
          </a:p>
          <a:p>
            <a:pPr algn="ctr"/>
            <a:r>
              <a:rPr lang="en-US" sz="1400" b="1" dirty="0">
                <a:solidFill>
                  <a:srgbClr val="0033CC"/>
                </a:solidFill>
              </a:rPr>
              <a:t>PEGAWAI NEGERI SIPIL</a:t>
            </a:r>
          </a:p>
        </p:txBody>
      </p:sp>
      <p:graphicFrame>
        <p:nvGraphicFramePr>
          <p:cNvPr id="8" name="Group 1996"/>
          <p:cNvGraphicFramePr>
            <a:graphicFrameLocks noGrp="1"/>
          </p:cNvGraphicFramePr>
          <p:nvPr/>
        </p:nvGraphicFramePr>
        <p:xfrm>
          <a:off x="304800" y="1600200"/>
          <a:ext cx="8534399" cy="3428049"/>
        </p:xfrm>
        <a:graphic>
          <a:graphicData uri="http://schemas.openxmlformats.org/drawingml/2006/table">
            <a:tbl>
              <a:tblPr/>
              <a:tblGrid>
                <a:gridCol w="585455">
                  <a:extLst>
                    <a:ext uri="{9D8B030D-6E8A-4147-A177-3AD203B41FA5}">
                      <a16:colId xmlns:a16="http://schemas.microsoft.com/office/drawing/2014/main" xmlns="" val="20000"/>
                    </a:ext>
                  </a:extLst>
                </a:gridCol>
                <a:gridCol w="1491516">
                  <a:extLst>
                    <a:ext uri="{9D8B030D-6E8A-4147-A177-3AD203B41FA5}">
                      <a16:colId xmlns:a16="http://schemas.microsoft.com/office/drawing/2014/main" xmlns="" val="20001"/>
                    </a:ext>
                  </a:extLst>
                </a:gridCol>
                <a:gridCol w="1700607">
                  <a:extLst>
                    <a:ext uri="{9D8B030D-6E8A-4147-A177-3AD203B41FA5}">
                      <a16:colId xmlns:a16="http://schemas.microsoft.com/office/drawing/2014/main" xmlns="" val="20002"/>
                    </a:ext>
                  </a:extLst>
                </a:gridCol>
                <a:gridCol w="756212">
                  <a:extLst>
                    <a:ext uri="{9D8B030D-6E8A-4147-A177-3AD203B41FA5}">
                      <a16:colId xmlns:a16="http://schemas.microsoft.com/office/drawing/2014/main" xmlns="" val="20003"/>
                    </a:ext>
                  </a:extLst>
                </a:gridCol>
                <a:gridCol w="1482804">
                  <a:extLst>
                    <a:ext uri="{9D8B030D-6E8A-4147-A177-3AD203B41FA5}">
                      <a16:colId xmlns:a16="http://schemas.microsoft.com/office/drawing/2014/main" xmlns="" val="20004"/>
                    </a:ext>
                  </a:extLst>
                </a:gridCol>
                <a:gridCol w="670834">
                  <a:extLst>
                    <a:ext uri="{9D8B030D-6E8A-4147-A177-3AD203B41FA5}">
                      <a16:colId xmlns:a16="http://schemas.microsoft.com/office/drawing/2014/main" xmlns="" val="20005"/>
                    </a:ext>
                  </a:extLst>
                </a:gridCol>
                <a:gridCol w="754470">
                  <a:extLst>
                    <a:ext uri="{9D8B030D-6E8A-4147-A177-3AD203B41FA5}">
                      <a16:colId xmlns:a16="http://schemas.microsoft.com/office/drawing/2014/main" xmlns="" val="20006"/>
                    </a:ext>
                  </a:extLst>
                </a:gridCol>
                <a:gridCol w="1092501">
                  <a:extLst>
                    <a:ext uri="{9D8B030D-6E8A-4147-A177-3AD203B41FA5}">
                      <a16:colId xmlns:a16="http://schemas.microsoft.com/office/drawing/2014/main" xmlns="" val="20007"/>
                    </a:ext>
                  </a:extLst>
                </a:gridCol>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I. PEJABAT PENILAI</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II. PEGAWAI  NEGERI SIPIL YANG DINILAI</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0033CC"/>
                          </a:solidFill>
                          <a:effectLst/>
                          <a:latin typeface="Arial Narrow" pitchFamily="34" charset="0"/>
                          <a:cs typeface="Times New Roman" pitchFamily="18" charset="0"/>
                        </a:rPr>
                        <a:t>Drs. Indira</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0033CC"/>
                          </a:solidFill>
                          <a:effectLst/>
                          <a:latin typeface="Arial Narrow" pitchFamily="34" charset="0"/>
                          <a:cs typeface="Times New Roman" pitchFamily="18" charset="0"/>
                        </a:rPr>
                        <a:t>Ali Muktar Raja, S.Sos</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rPr>
                        <a:t>19600211. 198401.2.099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19750718.200001.1.099</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rPr>
                        <a:t>Pembina/IVa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Penata/IIIc</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rPr>
                        <a:t>Kabag Perbendaharaan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noProof="0" dirty="0" err="1">
                          <a:ln>
                            <a:noFill/>
                          </a:ln>
                          <a:solidFill>
                            <a:srgbClr val="3333CC"/>
                          </a:solidFill>
                          <a:effectLst/>
                          <a:latin typeface="Arial Narrow" pitchFamily="34" charset="0"/>
                        </a:rPr>
                        <a:t>Kasubbag</a:t>
                      </a:r>
                      <a:r>
                        <a:rPr kumimoji="0" lang="en-US" sz="900" b="0" i="0" u="none" strike="noStrike" cap="none" normalizeH="0" baseline="0" noProof="0" dirty="0">
                          <a:ln>
                            <a:noFill/>
                          </a:ln>
                          <a:solidFill>
                            <a:srgbClr val="3333CC"/>
                          </a:solidFill>
                          <a:effectLst/>
                          <a:latin typeface="Arial Narrow" pitchFamily="34" charset="0"/>
                        </a:rPr>
                        <a:t> </a:t>
                      </a:r>
                      <a:r>
                        <a:rPr kumimoji="0" lang="en-US" sz="900" b="0" i="0" u="none" strike="noStrike" cap="none" normalizeH="0" baseline="0" noProof="0" dirty="0" err="1">
                          <a:ln>
                            <a:noFill/>
                          </a:ln>
                          <a:solidFill>
                            <a:srgbClr val="3333CC"/>
                          </a:solidFill>
                          <a:effectLst/>
                          <a:latin typeface="Arial Narrow" pitchFamily="34" charset="0"/>
                        </a:rPr>
                        <a:t>Keuangan</a:t>
                      </a:r>
                      <a:endParaRPr kumimoji="0" lang="id-ID" sz="9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rPr>
                        <a:t>Biro Keuangan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noProof="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noProof="0" dirty="0">
                          <a:ln>
                            <a:noFill/>
                          </a:ln>
                          <a:solidFill>
                            <a:srgbClr val="3333CC"/>
                          </a:solidFill>
                          <a:effectLst/>
                          <a:latin typeface="Arial Narrow" pitchFamily="34" charset="0"/>
                        </a:rPr>
                        <a:t>Biro </a:t>
                      </a:r>
                      <a:r>
                        <a:rPr kumimoji="0" lang="en-US" sz="900" b="0" i="0" u="none" strike="noStrike" cap="none" normalizeH="0" baseline="0" noProof="0" dirty="0" err="1">
                          <a:ln>
                            <a:noFill/>
                          </a:ln>
                          <a:solidFill>
                            <a:srgbClr val="3333CC"/>
                          </a:solidFill>
                          <a:effectLst/>
                          <a:latin typeface="Arial Narrow" pitchFamily="34" charset="0"/>
                        </a:rPr>
                        <a:t>Keuangan</a:t>
                      </a:r>
                      <a:endParaRPr kumimoji="0" lang="id-ID" sz="900" b="0" i="0" u="none" strike="noStrike" cap="none" normalizeH="0" baseline="0" noProof="0" dirty="0">
                        <a:ln>
                          <a:noFill/>
                        </a:ln>
                        <a:solidFill>
                          <a:srgbClr val="33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000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III. Kegiatan Tugas Jabatan</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ANGKA KREDIT</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3333CC"/>
                          </a:solidFill>
                          <a:effectLst/>
                          <a:latin typeface="Arial Narrow" pitchFamily="34" charset="0"/>
                          <a:cs typeface="Times New Roman" pitchFamily="18" charset="0"/>
                        </a:rPr>
                        <a:t>TARGET</a:t>
                      </a:r>
                      <a:endParaRPr kumimoji="0" lang="id-ID" sz="12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36550">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KUANT/</a:t>
                      </a:r>
                      <a:endParaRPr kumimoji="0" lang="id-ID" sz="1000" b="0" i="0" u="none" strike="noStrike" cap="none" normalizeH="0" baseline="0" noProof="0">
                        <a:ln>
                          <a:noFill/>
                        </a:ln>
                        <a:solidFill>
                          <a:srgbClr val="33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OUTPUT</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KUAL/ MUTU</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WAKTU</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a:ln>
                            <a:noFill/>
                          </a:ln>
                          <a:solidFill>
                            <a:srgbClr val="3333CC"/>
                          </a:solidFill>
                          <a:effectLst/>
                          <a:latin typeface="Arial Narrow" pitchFamily="34" charset="0"/>
                          <a:cs typeface="Times New Roman" pitchFamily="18" charset="0"/>
                        </a:rPr>
                        <a:t>BIAYA</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1</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Memeriksa kelengkapan dan menganalisa SPP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ea typeface="Times New Roman" pitchFamily="18" charset="0"/>
                          <a:cs typeface="Arial" charset="0"/>
                        </a:rPr>
                        <a:t>5000 SPP</a:t>
                      </a:r>
                      <a:endParaRPr kumimoji="0" lang="id-ID" sz="1000" b="0" i="0" u="none" strike="noStrike" cap="none" normalizeH="0" baseline="0" noProof="0">
                        <a:ln>
                          <a:noFill/>
                        </a:ln>
                        <a:solidFill>
                          <a:srgbClr val="3333CC"/>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6 bln</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2</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Memeriksa dan menganalisa kelengkapan SPM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5000 SPM</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6 bln</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3</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Membuat laporan tatalaksana keuangan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ea typeface="Times New Roman" pitchFamily="18" charset="0"/>
                          <a:cs typeface="Arial" charset="0"/>
                        </a:rPr>
                        <a:t>1 laporan</a:t>
                      </a:r>
                      <a:endParaRPr kumimoji="0" lang="id-ID" sz="1000" b="0" i="0" u="none" strike="noStrike" cap="none" normalizeH="0" baseline="0" noProof="0">
                        <a:ln>
                          <a:noFill/>
                        </a:ln>
                        <a:solidFill>
                          <a:srgbClr val="33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rPr>
                        <a:t>6 bln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dirty="0">
                        <a:ln>
                          <a:noFill/>
                        </a:ln>
                        <a:solidFill>
                          <a:srgbClr val="33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graphicFrame>
        <p:nvGraphicFramePr>
          <p:cNvPr id="11" name="Group 1994"/>
          <p:cNvGraphicFramePr>
            <a:graphicFrameLocks noGrp="1"/>
          </p:cNvGraphicFramePr>
          <p:nvPr/>
        </p:nvGraphicFramePr>
        <p:xfrm>
          <a:off x="539750" y="5105400"/>
          <a:ext cx="8064500" cy="1371600"/>
        </p:xfrm>
        <a:graphic>
          <a:graphicData uri="http://schemas.openxmlformats.org/drawingml/2006/table">
            <a:tbl>
              <a:tblPr/>
              <a:tblGrid>
                <a:gridCol w="3584575">
                  <a:extLst>
                    <a:ext uri="{9D8B030D-6E8A-4147-A177-3AD203B41FA5}">
                      <a16:colId xmlns:a16="http://schemas.microsoft.com/office/drawing/2014/main" xmlns="" val="20000"/>
                    </a:ext>
                  </a:extLst>
                </a:gridCol>
                <a:gridCol w="895350">
                  <a:extLst>
                    <a:ext uri="{9D8B030D-6E8A-4147-A177-3AD203B41FA5}">
                      <a16:colId xmlns:a16="http://schemas.microsoft.com/office/drawing/2014/main" xmlns="" val="20001"/>
                    </a:ext>
                  </a:extLst>
                </a:gridCol>
                <a:gridCol w="3584575">
                  <a:extLst>
                    <a:ext uri="{9D8B030D-6E8A-4147-A177-3AD203B41FA5}">
                      <a16:colId xmlns:a16="http://schemas.microsoft.com/office/drawing/2014/main" xmlns="" val="20002"/>
                    </a:ext>
                  </a:extLst>
                </a:gridCol>
              </a:tblGrid>
              <a:tr h="214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Jakarta, 1 Juli 201</a:t>
                      </a:r>
                      <a:r>
                        <a:rPr kumimoji="0" lang="en-US" sz="1200" b="0" i="0" u="none" strike="noStrike" cap="none" normalizeH="0" baseline="0" noProof="0" dirty="0">
                          <a:ln>
                            <a:noFill/>
                          </a:ln>
                          <a:solidFill>
                            <a:srgbClr val="0033CC"/>
                          </a:solidFill>
                          <a:effectLst/>
                          <a:latin typeface="Arial Narrow" pitchFamily="34" charset="0"/>
                          <a:cs typeface="Times New Roman" pitchFamily="18" charset="0"/>
                        </a:rPr>
                        <a:t>6</a:t>
                      </a:r>
                      <a:endParaRPr kumimoji="0" lang="id-ID" sz="1200" b="0" i="0" u="none" strike="noStrike" cap="none" normalizeH="0" baseline="0" noProof="0" dirty="0">
                        <a:ln>
                          <a:noFill/>
                        </a:ln>
                        <a:solidFill>
                          <a:srgbClr val="0033CC"/>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214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Pejabat Penilai</a:t>
                      </a:r>
                      <a:endParaRPr kumimoji="0" lang="id-ID" sz="1200" b="0" i="0" u="none" strike="noStrike" cap="none" normalizeH="0" baseline="0" noProof="0" dirty="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Pegawai Negeri Sipil Yang Dinilai</a:t>
                      </a:r>
                      <a:endParaRPr kumimoji="0" lang="id-ID" sz="1200" b="0" i="0" u="none" strike="noStrike" cap="none" normalizeH="0" baseline="0" noProof="0" dirty="0">
                        <a:ln>
                          <a:noFill/>
                        </a:ln>
                        <a:solidFill>
                          <a:srgbClr val="0033CC"/>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214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rgbClr val="0033CC"/>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14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                                          (Drs. Indira)</a:t>
                      </a:r>
                      <a:endParaRPr kumimoji="0" lang="id-ID" sz="1200" b="0" i="0" u="none" strike="noStrike" cap="none" normalizeH="0" baseline="0" noProof="0" dirty="0">
                        <a:ln>
                          <a:noFill/>
                        </a:ln>
                        <a:solidFill>
                          <a:srgbClr val="3333CC"/>
                        </a:solidFill>
                        <a:effectLst/>
                        <a:latin typeface="Arial Narrow"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none" strike="noStrike" cap="none" normalizeH="0" baseline="0" noProof="0">
                          <a:ln>
                            <a:noFill/>
                          </a:ln>
                          <a:solidFill>
                            <a:srgbClr val="0033CC"/>
                          </a:solidFill>
                          <a:effectLst/>
                          <a:latin typeface="Arial Narrow" pitchFamily="34" charset="0"/>
                          <a:cs typeface="Times New Roman" pitchFamily="18" charset="0"/>
                        </a:rPr>
                        <a:t>(Ali Muktar Raja, S.Sos)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141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a:ln>
                            <a:noFill/>
                          </a:ln>
                          <a:solidFill>
                            <a:srgbClr val="3333CC"/>
                          </a:solidFill>
                          <a:effectLst/>
                          <a:latin typeface="Arial Narrow" pitchFamily="34" charset="0"/>
                        </a:rPr>
                        <a:t>19600211. 198401.2.099</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a:ln>
                            <a:noFill/>
                          </a:ln>
                          <a:solidFill>
                            <a:srgbClr val="3333CC"/>
                          </a:solidFill>
                          <a:effectLst/>
                          <a:latin typeface="Arial Narrow" pitchFamily="34" charset="0"/>
                          <a:cs typeface="Times New Roman" pitchFamily="18" charset="0"/>
                        </a:rPr>
                        <a:t>19750718.200001.1.099</a:t>
                      </a:r>
                      <a:endParaRPr kumimoji="0" lang="id-ID" sz="1200" b="0" i="0" u="none" strike="noStrike" cap="none" normalizeH="0" baseline="0" noProof="0" dirty="0">
                        <a:ln>
                          <a:noFill/>
                        </a:ln>
                        <a:solidFill>
                          <a:srgbClr val="3333CC"/>
                        </a:solidFill>
                        <a:effectLst/>
                        <a:latin typeface="Arial Narrow"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44035" name="Rectangle 4"/>
          <p:cNvSpPr>
            <a:spLocks noChangeArrowheads="1"/>
          </p:cNvSpPr>
          <p:nvPr/>
        </p:nvSpPr>
        <p:spPr bwMode="auto">
          <a:xfrm>
            <a:off x="3348038" y="30163"/>
            <a:ext cx="2398712" cy="457200"/>
          </a:xfrm>
          <a:prstGeom prst="rect">
            <a:avLst/>
          </a:prstGeom>
          <a:noFill/>
          <a:ln w="9525">
            <a:noFill/>
            <a:miter lim="800000"/>
            <a:headEnd/>
            <a:tailEnd/>
          </a:ln>
        </p:spPr>
        <p:txBody>
          <a:bodyPr wrap="none" anchor="ctr">
            <a:spAutoFit/>
          </a:bodyPr>
          <a:lstStyle/>
          <a:p>
            <a:pPr algn="ctr"/>
            <a:r>
              <a:rPr lang="id-ID" sz="1200" b="1">
                <a:solidFill>
                  <a:srgbClr val="0033CC"/>
                </a:solidFill>
                <a:cs typeface="Times New Roman" pitchFamily="18" charset="0"/>
              </a:rPr>
              <a:t>PENILAIAN SASARAN KERJA </a:t>
            </a:r>
            <a:endParaRPr lang="en-US" sz="1200">
              <a:solidFill>
                <a:srgbClr val="0033CC"/>
              </a:solidFill>
            </a:endParaRPr>
          </a:p>
          <a:p>
            <a:pPr algn="ctr" eaLnBrk="0" hangingPunct="0"/>
            <a:r>
              <a:rPr lang="id-ID" sz="1200" b="1">
                <a:solidFill>
                  <a:srgbClr val="0033CC"/>
                </a:solidFill>
                <a:cs typeface="Times New Roman" pitchFamily="18" charset="0"/>
              </a:rPr>
              <a:t>PEGAWAI NEGERI SIPIL</a:t>
            </a:r>
            <a:endParaRPr lang="en-US" sz="1200">
              <a:solidFill>
                <a:srgbClr val="0033CC"/>
              </a:solidFill>
            </a:endParaRPr>
          </a:p>
        </p:txBody>
      </p:sp>
      <p:sp>
        <p:nvSpPr>
          <p:cNvPr id="44036" name="Text Box 1057"/>
          <p:cNvSpPr txBox="1">
            <a:spLocks noChangeArrowheads="1"/>
          </p:cNvSpPr>
          <p:nvPr/>
        </p:nvSpPr>
        <p:spPr bwMode="auto">
          <a:xfrm>
            <a:off x="103188" y="622300"/>
            <a:ext cx="4376737" cy="274638"/>
          </a:xfrm>
          <a:prstGeom prst="rect">
            <a:avLst/>
          </a:prstGeom>
          <a:noFill/>
          <a:ln w="9525">
            <a:noFill/>
            <a:miter lim="800000"/>
            <a:headEnd/>
            <a:tailEnd/>
          </a:ln>
        </p:spPr>
        <p:txBody>
          <a:bodyPr>
            <a:spAutoFit/>
          </a:bodyPr>
          <a:lstStyle/>
          <a:p>
            <a:pPr>
              <a:spcBef>
                <a:spcPct val="50000"/>
              </a:spcBef>
            </a:pPr>
            <a:r>
              <a:rPr lang="id-ID" sz="1200" dirty="0">
                <a:solidFill>
                  <a:srgbClr val="0033CC"/>
                </a:solidFill>
              </a:rPr>
              <a:t>Jangka waktu penilaian </a:t>
            </a:r>
            <a:r>
              <a:rPr lang="en-US" sz="1200" dirty="0">
                <a:solidFill>
                  <a:srgbClr val="0033CC"/>
                </a:solidFill>
              </a:rPr>
              <a:t>1</a:t>
            </a:r>
            <a:r>
              <a:rPr lang="id-ID" sz="1200" dirty="0">
                <a:solidFill>
                  <a:srgbClr val="0033CC"/>
                </a:solidFill>
              </a:rPr>
              <a:t> </a:t>
            </a:r>
            <a:r>
              <a:rPr lang="en-US" sz="1200" dirty="0" err="1">
                <a:solidFill>
                  <a:srgbClr val="0033CC"/>
                </a:solidFill>
              </a:rPr>
              <a:t>Juli</a:t>
            </a:r>
            <a:r>
              <a:rPr lang="id-ID" sz="1200" dirty="0">
                <a:solidFill>
                  <a:srgbClr val="0033CC"/>
                </a:solidFill>
              </a:rPr>
              <a:t> s/d 31 Desember 201</a:t>
            </a:r>
            <a:r>
              <a:rPr lang="en-US" sz="1200" dirty="0">
                <a:solidFill>
                  <a:srgbClr val="0033CC"/>
                </a:solidFill>
              </a:rPr>
              <a:t>6</a:t>
            </a:r>
            <a:endParaRPr lang="id-ID" sz="1200" dirty="0">
              <a:solidFill>
                <a:srgbClr val="0033CC"/>
              </a:solidFill>
            </a:endParaRPr>
          </a:p>
        </p:txBody>
      </p:sp>
      <p:graphicFrame>
        <p:nvGraphicFramePr>
          <p:cNvPr id="7" name="Group 1059"/>
          <p:cNvGraphicFramePr>
            <a:graphicFrameLocks noGrp="1"/>
          </p:cNvGraphicFramePr>
          <p:nvPr/>
        </p:nvGraphicFramePr>
        <p:xfrm>
          <a:off x="144463" y="941388"/>
          <a:ext cx="8964487" cy="4398232"/>
        </p:xfrm>
        <a:graphic>
          <a:graphicData uri="http://schemas.openxmlformats.org/drawingml/2006/table">
            <a:tbl>
              <a:tblPr/>
              <a:tblGrid>
                <a:gridCol w="502170">
                  <a:extLst>
                    <a:ext uri="{9D8B030D-6E8A-4147-A177-3AD203B41FA5}">
                      <a16:colId xmlns:a16="http://schemas.microsoft.com/office/drawing/2014/main" xmlns="" val="20000"/>
                    </a:ext>
                  </a:extLst>
                </a:gridCol>
                <a:gridCol w="1773450">
                  <a:extLst>
                    <a:ext uri="{9D8B030D-6E8A-4147-A177-3AD203B41FA5}">
                      <a16:colId xmlns:a16="http://schemas.microsoft.com/office/drawing/2014/main" xmlns="" val="20001"/>
                    </a:ext>
                  </a:extLst>
                </a:gridCol>
                <a:gridCol w="251336">
                  <a:extLst>
                    <a:ext uri="{9D8B030D-6E8A-4147-A177-3AD203B41FA5}">
                      <a16:colId xmlns:a16="http://schemas.microsoft.com/office/drawing/2014/main" xmlns="" val="20002"/>
                    </a:ext>
                  </a:extLst>
                </a:gridCol>
                <a:gridCol w="503850">
                  <a:extLst>
                    <a:ext uri="{9D8B030D-6E8A-4147-A177-3AD203B41FA5}">
                      <a16:colId xmlns:a16="http://schemas.microsoft.com/office/drawing/2014/main" xmlns="" val="20003"/>
                    </a:ext>
                  </a:extLst>
                </a:gridCol>
                <a:gridCol w="502170">
                  <a:extLst>
                    <a:ext uri="{9D8B030D-6E8A-4147-A177-3AD203B41FA5}">
                      <a16:colId xmlns:a16="http://schemas.microsoft.com/office/drawing/2014/main" xmlns="" val="20004"/>
                    </a:ext>
                  </a:extLst>
                </a:gridCol>
                <a:gridCol w="502171">
                  <a:extLst>
                    <a:ext uri="{9D8B030D-6E8A-4147-A177-3AD203B41FA5}">
                      <a16:colId xmlns:a16="http://schemas.microsoft.com/office/drawing/2014/main" xmlns="" val="20005"/>
                    </a:ext>
                  </a:extLst>
                </a:gridCol>
                <a:gridCol w="529042">
                  <a:extLst>
                    <a:ext uri="{9D8B030D-6E8A-4147-A177-3AD203B41FA5}">
                      <a16:colId xmlns:a16="http://schemas.microsoft.com/office/drawing/2014/main" xmlns="" val="20006"/>
                    </a:ext>
                  </a:extLst>
                </a:gridCol>
                <a:gridCol w="475301">
                  <a:extLst>
                    <a:ext uri="{9D8B030D-6E8A-4147-A177-3AD203B41FA5}">
                      <a16:colId xmlns:a16="http://schemas.microsoft.com/office/drawing/2014/main" xmlns="" val="20007"/>
                    </a:ext>
                  </a:extLst>
                </a:gridCol>
                <a:gridCol w="544160">
                  <a:extLst>
                    <a:ext uri="{9D8B030D-6E8A-4147-A177-3AD203B41FA5}">
                      <a16:colId xmlns:a16="http://schemas.microsoft.com/office/drawing/2014/main" xmlns="" val="20008"/>
                    </a:ext>
                  </a:extLst>
                </a:gridCol>
                <a:gridCol w="440031">
                  <a:extLst>
                    <a:ext uri="{9D8B030D-6E8A-4147-A177-3AD203B41FA5}">
                      <a16:colId xmlns:a16="http://schemas.microsoft.com/office/drawing/2014/main" xmlns="" val="20009"/>
                    </a:ext>
                  </a:extLst>
                </a:gridCol>
                <a:gridCol w="564311">
                  <a:extLst>
                    <a:ext uri="{9D8B030D-6E8A-4147-A177-3AD203B41FA5}">
                      <a16:colId xmlns:a16="http://schemas.microsoft.com/office/drawing/2014/main" xmlns="" val="20010"/>
                    </a:ext>
                  </a:extLst>
                </a:gridCol>
                <a:gridCol w="540799">
                  <a:extLst>
                    <a:ext uri="{9D8B030D-6E8A-4147-A177-3AD203B41FA5}">
                      <a16:colId xmlns:a16="http://schemas.microsoft.com/office/drawing/2014/main" xmlns="" val="20011"/>
                    </a:ext>
                  </a:extLst>
                </a:gridCol>
                <a:gridCol w="1095037">
                  <a:extLst>
                    <a:ext uri="{9D8B030D-6E8A-4147-A177-3AD203B41FA5}">
                      <a16:colId xmlns:a16="http://schemas.microsoft.com/office/drawing/2014/main" xmlns="" val="20012"/>
                    </a:ext>
                  </a:extLst>
                </a:gridCol>
                <a:gridCol w="740659">
                  <a:extLst>
                    <a:ext uri="{9D8B030D-6E8A-4147-A177-3AD203B41FA5}">
                      <a16:colId xmlns:a16="http://schemas.microsoft.com/office/drawing/2014/main" xmlns="" val="20013"/>
                    </a:ext>
                  </a:extLst>
                </a:gridCol>
              </a:tblGrid>
              <a:tr h="22364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rgbClr val="0033CC"/>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NO</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I. Kegiatan Tugas Jabatan</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TARGET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rgbClr val="0033CC"/>
                          </a:solidFill>
                          <a:effectLst/>
                          <a:latin typeface="Arial Narrow" pitchFamily="34" charset="0"/>
                          <a:cs typeface="Times New Roman" pitchFamily="18" charset="0"/>
                        </a:rPr>
                        <a:t>REALISASI</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PENGHITUNGAN</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NILAI</a:t>
                      </a:r>
                      <a:endParaRPr kumimoji="0" lang="en-US" sz="1000" b="0" i="0" u="none" strike="noStrike" cap="none" normalizeH="0" baseline="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CAPAIAN</a:t>
                      </a:r>
                      <a:endParaRPr kumimoji="0" lang="en-US" sz="1000" b="0" i="0" u="none" strike="noStrike" cap="none" normalizeH="0" baseline="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a:ln>
                            <a:noFill/>
                          </a:ln>
                          <a:solidFill>
                            <a:srgbClr val="0033CC"/>
                          </a:solidFill>
                          <a:effectLst/>
                          <a:latin typeface="Arial Narrow" pitchFamily="34" charset="0"/>
                          <a:cs typeface="Times New Roman" pitchFamily="18" charset="0"/>
                        </a:rPr>
                        <a:t>SKP</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75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Kuant/output</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Kuant/ output</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1677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2</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3</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4</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5</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7</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8</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9</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10</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11</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12</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0033CC"/>
                          </a:solidFill>
                          <a:effectLst/>
                          <a:latin typeface="Arial Narrow" pitchFamily="34" charset="0"/>
                          <a:cs typeface="Times New Roman" pitchFamily="18" charset="0"/>
                        </a:rPr>
                        <a:t>13</a:t>
                      </a:r>
                      <a:endParaRPr kumimoji="0" lang="id-ID" sz="18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0033CC"/>
                          </a:solidFill>
                          <a:effectLst/>
                          <a:latin typeface="Arial Narrow" pitchFamily="34" charset="0"/>
                          <a:cs typeface="Times New Roman" pitchFamily="18" charset="0"/>
                        </a:rPr>
                        <a:t>14</a:t>
                      </a:r>
                      <a:endParaRPr kumimoji="0" lang="id-ID" sz="18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642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Memeriksa kelengkapan dan menganalisa SPP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5000 SPP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rPr>
                        <a:t>6</a:t>
                      </a:r>
                      <a:endParaRPr kumimoji="0" lang="id-ID" sz="1000" b="0" i="0" u="none" strike="noStrike" cap="none" normalizeH="0" baseline="0" dirty="0">
                        <a:ln>
                          <a:noFill/>
                        </a:ln>
                        <a:solidFill>
                          <a:srgbClr val="0033CC"/>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2000 SPP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90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206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68,67</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2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2</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Memeriksa dan menganalisa kelengkapan SPM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5000 SPM</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2500 SPM</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85</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211</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70,33</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2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3</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3333CC"/>
                          </a:solidFill>
                          <a:effectLst/>
                          <a:latin typeface="Arial Narrow" pitchFamily="34" charset="0"/>
                          <a:cs typeface="Times New Roman" pitchFamily="18" charset="0"/>
                        </a:rPr>
                        <a:t>Membuat laporan tatalaksana keuangan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1 lap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a:ln>
                            <a:noFill/>
                          </a:ln>
                          <a:solidFill>
                            <a:srgbClr val="0033CC"/>
                          </a:solidFill>
                          <a:effectLst/>
                          <a:latin typeface="Arial Narrow" pitchFamily="34" charset="0"/>
                          <a:ea typeface="Times New Roman" pitchFamily="18" charset="0"/>
                          <a:cs typeface="Arial" charset="0"/>
                        </a:rPr>
                        <a:t>1 Lap</a:t>
                      </a:r>
                      <a:endParaRPr kumimoji="0" lang="sv-SE" sz="1000" b="0" i="0" u="none" strike="noStrike" cap="none" normalizeH="0" baseline="0" dirty="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276</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CC"/>
                          </a:solidFill>
                          <a:effectLst/>
                          <a:latin typeface="Arial Narrow" pitchFamily="34" charset="0"/>
                          <a:cs typeface="Times New Roman" pitchFamily="18" charset="0"/>
                        </a:rPr>
                        <a:t>92</a:t>
                      </a: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3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dirty="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7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rgbClr val="0033CC"/>
                          </a:solidFill>
                          <a:effectLst/>
                          <a:latin typeface="Arial Narrow" pitchFamily="34" charset="0"/>
                          <a:cs typeface="Times New Roman" pitchFamily="18" charset="0"/>
                        </a:rPr>
                        <a:t>II. Tugas Tambahan dan Kreativitas :</a:t>
                      </a:r>
                      <a:endParaRPr kumimoji="0" lang="id-ID" sz="1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2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 Tugas Tambahan</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2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b. Kreativitas</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51604">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rgbClr val="0033CC"/>
                          </a:solidFill>
                          <a:effectLst/>
                          <a:latin typeface="Arial Narrow" pitchFamily="34" charset="0"/>
                          <a:cs typeface="Times New Roman" pitchFamily="18" charset="0"/>
                        </a:rPr>
                        <a:t>NILAI CAPAIAN SKP</a:t>
                      </a:r>
                      <a:endParaRPr kumimoji="0" lang="id-ID" sz="1200" b="0" i="0" u="none" strike="noStrike" cap="none" normalizeH="0" baseline="0" dirty="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33CC"/>
                          </a:solidFill>
                          <a:effectLst/>
                          <a:latin typeface="Arial Narrow" pitchFamily="34" charset="0"/>
                          <a:cs typeface="Times New Roman" pitchFamily="18" charset="0"/>
                        </a:rPr>
                        <a:t>77</a:t>
                      </a:r>
                      <a:endParaRPr kumimoji="0" lang="id-ID" sz="12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51604">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rgbClr val="0033CC"/>
                          </a:solidFill>
                          <a:effectLst/>
                          <a:latin typeface="Arial Narrow" pitchFamily="34" charset="0"/>
                          <a:cs typeface="Times New Roman" pitchFamily="18" charset="0"/>
                        </a:rPr>
                        <a:t>(Baik)</a:t>
                      </a:r>
                      <a:endParaRPr kumimoji="0" lang="id-ID" sz="1200" b="0" i="0" u="none" strike="noStrike" cap="none" normalizeH="0" baseline="0" dirty="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graphicFrame>
        <p:nvGraphicFramePr>
          <p:cNvPr id="8" name="Group 1060"/>
          <p:cNvGraphicFramePr>
            <a:graphicFrameLocks noGrp="1"/>
          </p:cNvGraphicFramePr>
          <p:nvPr/>
        </p:nvGraphicFramePr>
        <p:xfrm>
          <a:off x="3043238" y="5413375"/>
          <a:ext cx="5715000" cy="1310005"/>
        </p:xfrm>
        <a:graphic>
          <a:graphicData uri="http://schemas.openxmlformats.org/drawingml/2006/table">
            <a:tbl>
              <a:tblPr/>
              <a:tblGrid>
                <a:gridCol w="3200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Times New Roman" pitchFamily="18" charset="0"/>
                          <a:cs typeface="Times New Roman" pitchFamily="18" charset="0"/>
                        </a:rPr>
                        <a:t>Jakarta, </a:t>
                      </a:r>
                      <a:r>
                        <a:rPr kumimoji="0" lang="en-US" sz="1000" b="0" i="0" u="none" strike="noStrike" cap="none" normalizeH="0" baseline="0" dirty="0">
                          <a:ln>
                            <a:noFill/>
                          </a:ln>
                          <a:solidFill>
                            <a:srgbClr val="0033CC"/>
                          </a:solidFill>
                          <a:effectLst/>
                          <a:latin typeface="Times New Roman" pitchFamily="18" charset="0"/>
                          <a:cs typeface="Times New Roman" pitchFamily="18" charset="0"/>
                        </a:rPr>
                        <a:t> 31 </a:t>
                      </a:r>
                      <a:r>
                        <a:rPr kumimoji="0" lang="en-US" sz="1000" b="0" i="0" u="none" strike="noStrike" cap="none" normalizeH="0" baseline="0" dirty="0" err="1">
                          <a:ln>
                            <a:noFill/>
                          </a:ln>
                          <a:solidFill>
                            <a:srgbClr val="0033CC"/>
                          </a:solidFill>
                          <a:effectLst/>
                          <a:latin typeface="Times New Roman" pitchFamily="18" charset="0"/>
                          <a:cs typeface="Times New Roman" pitchFamily="18" charset="0"/>
                        </a:rPr>
                        <a:t>Desember</a:t>
                      </a:r>
                      <a:r>
                        <a:rPr kumimoji="0" lang="en-US" sz="1000" b="0" i="0" u="none" strike="noStrike" cap="none" normalizeH="0" baseline="0" dirty="0">
                          <a:ln>
                            <a:noFill/>
                          </a:ln>
                          <a:solidFill>
                            <a:srgbClr val="0033CC"/>
                          </a:solidFill>
                          <a:effectLst/>
                          <a:latin typeface="Times New Roman" pitchFamily="18" charset="0"/>
                          <a:cs typeface="Times New Roman" pitchFamily="18" charset="0"/>
                        </a:rPr>
                        <a:t> 2016</a:t>
                      </a:r>
                      <a:endParaRPr kumimoji="0" lang="id-ID" sz="1000" b="0" i="0" u="none" strike="noStrike" cap="none" normalizeH="0" baseline="0" dirty="0">
                        <a:ln>
                          <a:noFill/>
                        </a:ln>
                        <a:solidFill>
                          <a:srgbClr val="0033CC"/>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a:ln>
                            <a:noFill/>
                          </a:ln>
                          <a:solidFill>
                            <a:srgbClr val="0033CC"/>
                          </a:solidFill>
                          <a:effectLst/>
                          <a:latin typeface="Times New Roman" pitchFamily="18" charset="0"/>
                          <a:cs typeface="Times New Roman" pitchFamily="18" charset="0"/>
                        </a:rPr>
                        <a:t>Pejabat Penila</a:t>
                      </a:r>
                      <a:r>
                        <a:rPr kumimoji="0" lang="en-US" sz="1000" b="0" i="0" u="none" strike="noStrike" cap="none" normalizeH="0" baseline="0" dirty="0" err="1">
                          <a:ln>
                            <a:noFill/>
                          </a:ln>
                          <a:solidFill>
                            <a:srgbClr val="0033CC"/>
                          </a:solidFill>
                          <a:effectLst/>
                          <a:latin typeface="Times New Roman" pitchFamily="18" charset="0"/>
                          <a:cs typeface="Times New Roman" pitchFamily="18" charset="0"/>
                        </a:rPr>
                        <a:t>i</a:t>
                      </a:r>
                      <a:endParaRPr kumimoji="0" lang="en-US" sz="1000" b="0" i="0" u="none" strike="noStrike" cap="none" normalizeH="0" baseline="0" dirty="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33CC"/>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rgbClr val="0033CC"/>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000" b="0" i="0" u="none" strike="noStrike" cap="none" normalizeH="0" baseline="0" noProof="0" dirty="0">
                          <a:ln>
                            <a:noFill/>
                          </a:ln>
                          <a:solidFill>
                            <a:srgbClr val="0033CC"/>
                          </a:solidFill>
                          <a:effectLst/>
                          <a:latin typeface="Arial Narrow" pitchFamily="34" charset="0"/>
                          <a:cs typeface="Times New Roman" pitchFamily="18" charset="0"/>
                        </a:rPr>
                        <a:t> (Drs. Indira)</a:t>
                      </a:r>
                      <a:endParaRPr kumimoji="0" lang="id-ID" sz="1000" b="0" i="0" u="none" strike="noStrike" cap="none" normalizeH="0" baseline="0" noProof="0" dirty="0">
                        <a:ln>
                          <a:noFill/>
                        </a:ln>
                        <a:solidFill>
                          <a:srgbClr val="3333CC"/>
                        </a:solidFill>
                        <a:effectLst/>
                        <a:latin typeface="Arial Narrow"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rgbClr val="0033CC"/>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a:ln>
                            <a:noFill/>
                          </a:ln>
                          <a:solidFill>
                            <a:srgbClr val="0033CC"/>
                          </a:solidFill>
                          <a:effectLst/>
                          <a:latin typeface="Arial Narrow" pitchFamily="34" charset="0"/>
                          <a:cs typeface="Times New Roman" pitchFamily="18" charset="0"/>
                        </a:rPr>
                        <a:t> NIP. </a:t>
                      </a:r>
                      <a:r>
                        <a:rPr kumimoji="0" lang="id-ID" sz="1000" b="0" i="0" u="none" strike="noStrike" cap="none" normalizeH="0" baseline="0" noProof="0" dirty="0">
                          <a:ln>
                            <a:noFill/>
                          </a:ln>
                          <a:solidFill>
                            <a:srgbClr val="3333CC"/>
                          </a:solidFill>
                          <a:effectLst/>
                          <a:latin typeface="Arial Narrow" pitchFamily="34" charset="0"/>
                        </a:rPr>
                        <a:t>19600211. 198401.2.099</a:t>
                      </a:r>
                      <a:endParaRPr kumimoji="0" lang="id-ID" sz="1000" b="0" i="0" u="none" strike="noStrike" cap="none" normalizeH="0" baseline="0" dirty="0">
                        <a:ln>
                          <a:noFill/>
                        </a:ln>
                        <a:solidFill>
                          <a:srgbClr val="0033CC"/>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9586"/>
            <a:ext cx="8915400" cy="6477000"/>
          </a:xfrm>
          <a:solidFill>
            <a:schemeClr val="accent3">
              <a:lumMod val="60000"/>
              <a:lumOff val="40000"/>
            </a:schemeClr>
          </a:solidFill>
        </p:spPr>
        <p:txBody>
          <a:bodyPr/>
          <a:lstStyle/>
          <a:p>
            <a:pPr algn="ctr" eaLnBrk="1" hangingPunct="1">
              <a:buFont typeface="Arial" charset="0"/>
              <a:buNone/>
              <a:defRPr/>
            </a:pPr>
            <a:r>
              <a:rPr lang="id-ID" sz="2000" b="1" dirty="0"/>
              <a:t>BUKU CATATAN PENILAIAN PERILAKU KERJA PNS</a:t>
            </a:r>
          </a:p>
          <a:p>
            <a:pPr algn="just" eaLnBrk="1" hangingPunct="1">
              <a:buFont typeface="Arial" charset="0"/>
              <a:buNone/>
              <a:defRPr/>
            </a:pPr>
            <a:r>
              <a:rPr lang="id-ID" sz="2000" dirty="0"/>
              <a:t>Nama: Ali Muktar Raja, S.Sos</a:t>
            </a:r>
          </a:p>
          <a:p>
            <a:pPr algn="just" eaLnBrk="1" hangingPunct="1">
              <a:buFont typeface="Arial" charset="0"/>
              <a:buNone/>
              <a:defRPr/>
            </a:pPr>
            <a:r>
              <a:rPr lang="id-ID" sz="2000" dirty="0"/>
              <a:t>NIP     : 19750713 200001 1 099</a:t>
            </a:r>
          </a:p>
          <a:p>
            <a:pPr algn="just" eaLnBrk="1" hangingPunct="1">
              <a:buFont typeface="Arial" charset="0"/>
              <a:buNone/>
              <a:defRPr/>
            </a:pPr>
            <a:endParaRPr lang="id-ID" sz="2000" dirty="0"/>
          </a:p>
        </p:txBody>
      </p:sp>
      <p:graphicFrame>
        <p:nvGraphicFramePr>
          <p:cNvPr id="5" name="Table 4"/>
          <p:cNvGraphicFramePr>
            <a:graphicFrameLocks noGrp="1"/>
          </p:cNvGraphicFramePr>
          <p:nvPr/>
        </p:nvGraphicFramePr>
        <p:xfrm>
          <a:off x="228600" y="1590281"/>
          <a:ext cx="8686802" cy="4767677"/>
        </p:xfrm>
        <a:graphic>
          <a:graphicData uri="http://schemas.openxmlformats.org/drawingml/2006/table">
            <a:tbl>
              <a:tblPr firstRow="1" bandRow="1">
                <a:tableStyleId>{5C22544A-7EE6-4342-B048-85BDC9FD1C3A}</a:tableStyleId>
              </a:tblPr>
              <a:tblGrid>
                <a:gridCol w="510128">
                  <a:extLst>
                    <a:ext uri="{9D8B030D-6E8A-4147-A177-3AD203B41FA5}">
                      <a16:colId xmlns:a16="http://schemas.microsoft.com/office/drawing/2014/main" xmlns="" val="20000"/>
                    </a:ext>
                  </a:extLst>
                </a:gridCol>
                <a:gridCol w="1775872">
                  <a:extLst>
                    <a:ext uri="{9D8B030D-6E8A-4147-A177-3AD203B41FA5}">
                      <a16:colId xmlns:a16="http://schemas.microsoft.com/office/drawing/2014/main" xmlns="" val="20001"/>
                    </a:ext>
                  </a:extLst>
                </a:gridCol>
                <a:gridCol w="3352801">
                  <a:extLst>
                    <a:ext uri="{9D8B030D-6E8A-4147-A177-3AD203B41FA5}">
                      <a16:colId xmlns:a16="http://schemas.microsoft.com/office/drawing/2014/main" xmlns="" val="20002"/>
                    </a:ext>
                  </a:extLst>
                </a:gridCol>
                <a:gridCol w="3048001">
                  <a:extLst>
                    <a:ext uri="{9D8B030D-6E8A-4147-A177-3AD203B41FA5}">
                      <a16:colId xmlns:a16="http://schemas.microsoft.com/office/drawing/2014/main" xmlns="" val="20003"/>
                    </a:ext>
                  </a:extLst>
                </a:gridCol>
              </a:tblGrid>
              <a:tr h="678082">
                <a:tc>
                  <a:txBody>
                    <a:bodyPr/>
                    <a:lstStyle/>
                    <a:p>
                      <a:pPr algn="ctr"/>
                      <a:r>
                        <a:rPr lang="id-ID" sz="1600" b="0" noProof="0" dirty="0"/>
                        <a:t>No.</a:t>
                      </a:r>
                    </a:p>
                  </a:txBody>
                  <a:tcPr/>
                </a:tc>
                <a:tc>
                  <a:txBody>
                    <a:bodyPr/>
                    <a:lstStyle/>
                    <a:p>
                      <a:pPr algn="ctr"/>
                      <a:r>
                        <a:rPr lang="id-ID" sz="1600" b="0" noProof="0"/>
                        <a:t>Tanggal</a:t>
                      </a:r>
                    </a:p>
                  </a:txBody>
                  <a:tcPr/>
                </a:tc>
                <a:tc>
                  <a:txBody>
                    <a:bodyPr/>
                    <a:lstStyle/>
                    <a:p>
                      <a:pPr algn="ctr"/>
                      <a:r>
                        <a:rPr lang="id-ID" sz="1600" b="0" noProof="0"/>
                        <a:t>Uraian</a:t>
                      </a:r>
                    </a:p>
                  </a:txBody>
                  <a:tcPr/>
                </a:tc>
                <a:tc>
                  <a:txBody>
                    <a:bodyPr/>
                    <a:lstStyle/>
                    <a:p>
                      <a:pPr algn="ctr"/>
                      <a:r>
                        <a:rPr lang="id-ID" sz="1600" b="0" noProof="0"/>
                        <a:t>Nama/NIP dan Paraf Pejabat Penilai</a:t>
                      </a:r>
                    </a:p>
                  </a:txBody>
                  <a:tcPr/>
                </a:tc>
                <a:extLst>
                  <a:ext uri="{0D108BD9-81ED-4DB2-BD59-A6C34878D82A}">
                    <a16:rowId xmlns:a16="http://schemas.microsoft.com/office/drawing/2014/main" xmlns="" val="10000"/>
                  </a:ext>
                </a:extLst>
              </a:tr>
              <a:tr h="263699">
                <a:tc>
                  <a:txBody>
                    <a:bodyPr/>
                    <a:lstStyle/>
                    <a:p>
                      <a:pPr algn="ctr"/>
                      <a:r>
                        <a:rPr lang="id-ID" sz="700" b="0" noProof="0"/>
                        <a:t>1</a:t>
                      </a:r>
                    </a:p>
                  </a:txBody>
                  <a:tcPr/>
                </a:tc>
                <a:tc>
                  <a:txBody>
                    <a:bodyPr/>
                    <a:lstStyle/>
                    <a:p>
                      <a:pPr algn="ctr"/>
                      <a:r>
                        <a:rPr lang="id-ID" sz="700" b="0" noProof="0"/>
                        <a:t>2</a:t>
                      </a:r>
                    </a:p>
                  </a:txBody>
                  <a:tcPr/>
                </a:tc>
                <a:tc>
                  <a:txBody>
                    <a:bodyPr/>
                    <a:lstStyle/>
                    <a:p>
                      <a:pPr algn="ctr"/>
                      <a:r>
                        <a:rPr lang="id-ID" sz="700" b="0" noProof="0"/>
                        <a:t>3</a:t>
                      </a:r>
                    </a:p>
                  </a:txBody>
                  <a:tcPr/>
                </a:tc>
                <a:tc>
                  <a:txBody>
                    <a:bodyPr/>
                    <a:lstStyle/>
                    <a:p>
                      <a:pPr algn="ctr"/>
                      <a:r>
                        <a:rPr lang="id-ID" sz="700" b="0" noProof="0"/>
                        <a:t>4</a:t>
                      </a:r>
                    </a:p>
                  </a:txBody>
                  <a:tcPr/>
                </a:tc>
                <a:extLst>
                  <a:ext uri="{0D108BD9-81ED-4DB2-BD59-A6C34878D82A}">
                    <a16:rowId xmlns:a16="http://schemas.microsoft.com/office/drawing/2014/main" xmlns="" val="10001"/>
                  </a:ext>
                </a:extLst>
              </a:tr>
              <a:tr h="3002936">
                <a:tc rowSpan="2">
                  <a:txBody>
                    <a:bodyPr/>
                    <a:lstStyle/>
                    <a:p>
                      <a:r>
                        <a:rPr lang="id-ID" sz="1600" noProof="0"/>
                        <a:t>1.</a:t>
                      </a:r>
                    </a:p>
                  </a:txBody>
                  <a:tcPr/>
                </a:tc>
                <a:tc rowSpan="2">
                  <a:txBody>
                    <a:bodyPr/>
                    <a:lstStyle/>
                    <a:p>
                      <a:pPr algn="ctr"/>
                      <a:r>
                        <a:rPr lang="id-ID" sz="1600" noProof="0" dirty="0"/>
                        <a:t>2 Januari 201</a:t>
                      </a:r>
                      <a:r>
                        <a:rPr lang="en-US" sz="1600" noProof="0" dirty="0"/>
                        <a:t>6</a:t>
                      </a:r>
                      <a:r>
                        <a:rPr lang="id-ID" sz="1600" noProof="0" dirty="0"/>
                        <a:t> s.d. </a:t>
                      </a:r>
                    </a:p>
                    <a:p>
                      <a:pPr algn="ctr"/>
                      <a:r>
                        <a:rPr lang="id-ID" sz="1600" noProof="0" dirty="0"/>
                        <a:t>30 Juni 201</a:t>
                      </a:r>
                      <a:r>
                        <a:rPr lang="en-US" sz="1600" noProof="0" dirty="0"/>
                        <a:t>6</a:t>
                      </a:r>
                      <a:endParaRPr lang="id-ID" sz="1600" noProof="0" dirty="0"/>
                    </a:p>
                  </a:txBody>
                  <a:tcPr/>
                </a:tc>
                <a:tc>
                  <a:txBody>
                    <a:bodyPr/>
                    <a:lstStyle/>
                    <a:p>
                      <a:r>
                        <a:rPr lang="id-ID" sz="1600" noProof="0" dirty="0"/>
                        <a:t>Penilaian SKP sampai dengan akhir Juni 2014</a:t>
                      </a:r>
                      <a:r>
                        <a:rPr lang="id-ID" sz="1600" baseline="0" noProof="0" dirty="0"/>
                        <a:t> = 89,04 sedangkan penilaian perilaku kerjanya adalah sebagai berikut:</a:t>
                      </a:r>
                    </a:p>
                    <a:p>
                      <a:r>
                        <a:rPr lang="id-ID" sz="1600" baseline="0" noProof="0" dirty="0"/>
                        <a:t>Orientasi Pelayanan = 85 (Baik)</a:t>
                      </a:r>
                    </a:p>
                    <a:p>
                      <a:r>
                        <a:rPr lang="id-ID" sz="1600" baseline="0" noProof="0" dirty="0"/>
                        <a:t>Integritas                    = 80 (Baik)</a:t>
                      </a:r>
                    </a:p>
                    <a:p>
                      <a:r>
                        <a:rPr lang="id-ID" sz="1600" baseline="0" noProof="0" dirty="0"/>
                        <a:t>Komitmen                  = 84 (Baik)</a:t>
                      </a:r>
                    </a:p>
                    <a:p>
                      <a:r>
                        <a:rPr lang="id-ID" sz="1600" baseline="0" noProof="0" dirty="0"/>
                        <a:t>Disiplin                       = 85 (Baik)</a:t>
                      </a:r>
                    </a:p>
                    <a:p>
                      <a:r>
                        <a:rPr lang="id-ID" sz="1600" baseline="0" noProof="0" dirty="0"/>
                        <a:t>Kerja sama                 = 87 (Baik)</a:t>
                      </a:r>
                    </a:p>
                    <a:p>
                      <a:r>
                        <a:rPr lang="id-ID" sz="1600" baseline="0" noProof="0" dirty="0"/>
                        <a:t>Kepemimpinan         = 88 (Baik) </a:t>
                      </a:r>
                      <a:endParaRPr lang="id-ID" sz="1600" noProof="0" dirty="0"/>
                    </a:p>
                  </a:txBody>
                  <a:tcPr/>
                </a:tc>
                <a:tc rowSpan="2">
                  <a:txBody>
                    <a:bodyPr/>
                    <a:lstStyle/>
                    <a:p>
                      <a:pPr algn="ctr"/>
                      <a:r>
                        <a:rPr lang="id-ID" sz="1600" noProof="0" dirty="0"/>
                        <a:t>Kepala Subdirektorat Mutasi II</a:t>
                      </a:r>
                    </a:p>
                    <a:p>
                      <a:endParaRPr lang="id-ID" sz="1600" noProof="0" dirty="0"/>
                    </a:p>
                    <a:p>
                      <a:endParaRPr lang="id-ID" sz="1600" noProof="0" dirty="0"/>
                    </a:p>
                    <a:p>
                      <a:endParaRPr lang="id-ID" sz="1600" noProof="0" dirty="0"/>
                    </a:p>
                    <a:p>
                      <a:pPr algn="ctr"/>
                      <a:r>
                        <a:rPr lang="id-ID" sz="1600" u="sng" noProof="0" dirty="0"/>
                        <a:t>Drs. Indra Hidayat</a:t>
                      </a:r>
                    </a:p>
                    <a:p>
                      <a:r>
                        <a:rPr lang="id-ID" sz="1600" noProof="0" dirty="0"/>
                        <a:t>NIP. 19610412 198301 1 099</a:t>
                      </a:r>
                    </a:p>
                  </a:txBody>
                  <a:tcPr/>
                </a:tc>
                <a:extLst>
                  <a:ext uri="{0D108BD9-81ED-4DB2-BD59-A6C34878D82A}">
                    <a16:rowId xmlns:a16="http://schemas.microsoft.com/office/drawing/2014/main" xmlns="" val="10002"/>
                  </a:ext>
                </a:extLst>
              </a:tr>
              <a:tr h="678082">
                <a:tc vMerge="1">
                  <a:txBody>
                    <a:bodyPr/>
                    <a:lstStyle/>
                    <a:p>
                      <a:endParaRPr lang="en-US" dirty="0"/>
                    </a:p>
                  </a:txBody>
                  <a:tcPr/>
                </a:tc>
                <a:tc vMerge="1">
                  <a:txBody>
                    <a:bodyPr/>
                    <a:lstStyle/>
                    <a:p>
                      <a:endParaRPr lang="en-US" dirty="0"/>
                    </a:p>
                  </a:txBody>
                  <a:tcPr/>
                </a:tc>
                <a:tc>
                  <a:txBody>
                    <a:bodyPr/>
                    <a:lstStyle/>
                    <a:p>
                      <a:r>
                        <a:rPr lang="id-ID" sz="1600" noProof="0" dirty="0"/>
                        <a:t>Jumlah                       = 509</a:t>
                      </a:r>
                    </a:p>
                    <a:p>
                      <a:r>
                        <a:rPr lang="id-ID" sz="1600" noProof="0" dirty="0"/>
                        <a:t>Nilai Rata-rata          =  84,83 (Baik)</a:t>
                      </a:r>
                    </a:p>
                  </a:txBody>
                  <a:tcPr/>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cxnSp>
        <p:nvCxnSpPr>
          <p:cNvPr id="7" name="Straight Connector 6"/>
          <p:cNvCxnSpPr/>
          <p:nvPr/>
        </p:nvCxnSpPr>
        <p:spPr>
          <a:xfrm>
            <a:off x="2667000" y="5105400"/>
            <a:ext cx="3200400" cy="1588"/>
          </a:xfrm>
          <a:prstGeom prst="line">
            <a:avLst/>
          </a:prstGeom>
          <a:ln cmpd="thickThi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00052" y="850919"/>
            <a:ext cx="8229600" cy="5364163"/>
          </a:xfrm>
        </p:spPr>
        <p:txBody>
          <a:bodyPr/>
          <a:lstStyle/>
          <a:p>
            <a:pPr algn="just">
              <a:buFont typeface="Arial" charset="0"/>
              <a:buNone/>
            </a:pPr>
            <a:r>
              <a:rPr lang="en-US" sz="2000" dirty="0"/>
              <a:t>     </a:t>
            </a:r>
            <a:r>
              <a:rPr lang="en-US" sz="2400" dirty="0" err="1" smtClean="0"/>
              <a:t>Maka</a:t>
            </a:r>
            <a:r>
              <a:rPr lang="en-US" sz="2400" dirty="0" smtClean="0"/>
              <a:t> </a:t>
            </a:r>
            <a:r>
              <a:rPr lang="en-US" sz="2400" dirty="0" err="1"/>
              <a:t>pada</a:t>
            </a:r>
            <a:r>
              <a:rPr lang="en-US" sz="2400" dirty="0"/>
              <a:t> </a:t>
            </a:r>
            <a:r>
              <a:rPr lang="en-US" sz="2400" dirty="0" err="1"/>
              <a:t>akhir</a:t>
            </a:r>
            <a:r>
              <a:rPr lang="en-US" sz="2400" dirty="0"/>
              <a:t> </a:t>
            </a:r>
            <a:r>
              <a:rPr lang="en-US" sz="2400" dirty="0" err="1"/>
              <a:t>tahun</a:t>
            </a:r>
            <a:r>
              <a:rPr lang="en-US" sz="2400" dirty="0"/>
              <a:t> </a:t>
            </a:r>
            <a:r>
              <a:rPr lang="en-US" sz="2400" dirty="0" smtClean="0"/>
              <a:t>2016,yang </a:t>
            </a:r>
            <a:r>
              <a:rPr lang="en-US" sz="2400" dirty="0" err="1" smtClean="0"/>
              <a:t>berangkutan</a:t>
            </a:r>
            <a:r>
              <a:rPr lang="en-US" sz="2400" dirty="0" smtClean="0"/>
              <a:t> </a:t>
            </a:r>
            <a:r>
              <a:rPr lang="en-US" sz="2400" dirty="0" err="1" smtClean="0"/>
              <a:t>memperoleh</a:t>
            </a:r>
            <a:r>
              <a:rPr lang="en-US" sz="2400" dirty="0" smtClean="0"/>
              <a:t> </a:t>
            </a:r>
            <a:r>
              <a:rPr lang="en-US" sz="2400" dirty="0" err="1"/>
              <a:t>penilaian</a:t>
            </a:r>
            <a:r>
              <a:rPr lang="en-US" sz="2400" dirty="0"/>
              <a:t> SKP </a:t>
            </a:r>
            <a:r>
              <a:rPr lang="en-US" sz="2400" dirty="0" err="1"/>
              <a:t>sebagai</a:t>
            </a:r>
            <a:r>
              <a:rPr lang="en-US" sz="2400" dirty="0"/>
              <a:t> </a:t>
            </a:r>
            <a:r>
              <a:rPr lang="en-US" sz="2400" dirty="0" err="1"/>
              <a:t>berikut</a:t>
            </a:r>
            <a:r>
              <a:rPr lang="en-US" sz="2400" dirty="0"/>
              <a:t>:</a:t>
            </a:r>
          </a:p>
          <a:p>
            <a:pPr>
              <a:buFont typeface="Arial" charset="0"/>
              <a:buNone/>
            </a:pPr>
            <a:r>
              <a:rPr lang="en-US" sz="2400" dirty="0"/>
              <a:t>    </a:t>
            </a:r>
            <a:r>
              <a:rPr lang="en-US" sz="2400" dirty="0" err="1" smtClean="0"/>
              <a:t>Penilaian</a:t>
            </a:r>
            <a:r>
              <a:rPr lang="en-US" sz="2400" dirty="0" smtClean="0"/>
              <a:t> </a:t>
            </a:r>
            <a:r>
              <a:rPr lang="en-US" sz="2400" dirty="0"/>
              <a:t>SKP unit </a:t>
            </a:r>
            <a:r>
              <a:rPr lang="en-US" sz="2400" dirty="0" err="1"/>
              <a:t>kerja</a:t>
            </a:r>
            <a:r>
              <a:rPr lang="en-US" sz="2400" dirty="0"/>
              <a:t> lama + </a:t>
            </a:r>
            <a:r>
              <a:rPr lang="en-US" sz="2400" dirty="0" err="1"/>
              <a:t>penilaian</a:t>
            </a:r>
            <a:r>
              <a:rPr lang="en-US" sz="2400" dirty="0"/>
              <a:t> SKP unit 	         </a:t>
            </a:r>
            <a:r>
              <a:rPr lang="en-US" sz="2400" dirty="0" err="1"/>
              <a:t>kerja</a:t>
            </a:r>
            <a:r>
              <a:rPr lang="en-US" sz="2400" dirty="0"/>
              <a:t> </a:t>
            </a:r>
            <a:r>
              <a:rPr lang="en-US" sz="2400" dirty="0" err="1"/>
              <a:t>baru</a:t>
            </a:r>
            <a:r>
              <a:rPr lang="en-US" sz="2400" dirty="0"/>
              <a:t> </a:t>
            </a:r>
            <a:r>
              <a:rPr lang="en-US" sz="2400" dirty="0" err="1"/>
              <a:t>dibagi</a:t>
            </a:r>
            <a:r>
              <a:rPr lang="en-US" sz="2400" dirty="0"/>
              <a:t> 2</a:t>
            </a:r>
          </a:p>
          <a:p>
            <a:pPr lvl="3"/>
            <a:r>
              <a:rPr lang="en-US" sz="2400" dirty="0" err="1"/>
              <a:t>Nilai</a:t>
            </a:r>
            <a:r>
              <a:rPr lang="en-US" sz="2400" dirty="0"/>
              <a:t> SKP </a:t>
            </a:r>
            <a:r>
              <a:rPr lang="en-US" sz="2400" dirty="0" err="1"/>
              <a:t>pada</a:t>
            </a:r>
            <a:r>
              <a:rPr lang="en-US" sz="2400" dirty="0"/>
              <a:t> unit </a:t>
            </a:r>
            <a:r>
              <a:rPr lang="en-US" sz="2400" dirty="0" err="1"/>
              <a:t>kerja</a:t>
            </a:r>
            <a:r>
              <a:rPr lang="en-US" sz="2400" dirty="0"/>
              <a:t> lama = 89, 04</a:t>
            </a:r>
          </a:p>
          <a:p>
            <a:pPr lvl="3"/>
            <a:r>
              <a:rPr lang="en-US" sz="2400" dirty="0" err="1"/>
              <a:t>Nilai</a:t>
            </a:r>
            <a:r>
              <a:rPr lang="en-US" sz="2400" dirty="0"/>
              <a:t> SKP </a:t>
            </a:r>
            <a:r>
              <a:rPr lang="en-US" sz="2400" dirty="0" err="1"/>
              <a:t>pada</a:t>
            </a:r>
            <a:r>
              <a:rPr lang="en-US" sz="2400" dirty="0"/>
              <a:t> unit </a:t>
            </a:r>
            <a:r>
              <a:rPr lang="en-US" sz="2400" dirty="0" err="1"/>
              <a:t>kerja</a:t>
            </a:r>
            <a:r>
              <a:rPr lang="en-US" sz="2400" dirty="0"/>
              <a:t> </a:t>
            </a:r>
            <a:r>
              <a:rPr lang="en-US" sz="2400" dirty="0" err="1"/>
              <a:t>baru</a:t>
            </a:r>
            <a:r>
              <a:rPr lang="en-US" sz="2400" dirty="0"/>
              <a:t> = 77</a:t>
            </a:r>
          </a:p>
          <a:p>
            <a:endParaRPr lang="en-US" sz="2400" dirty="0"/>
          </a:p>
          <a:p>
            <a:pPr lvl="2">
              <a:buFont typeface="Arial" charset="0"/>
              <a:buNone/>
            </a:pPr>
            <a:endParaRPr lang="en-US" dirty="0"/>
          </a:p>
          <a:p>
            <a:pPr lvl="2">
              <a:buFont typeface="Arial" charset="0"/>
              <a:buNone/>
            </a:pPr>
            <a:endParaRPr lang="en-US" dirty="0"/>
          </a:p>
          <a:p>
            <a:pPr lvl="2">
              <a:buFont typeface="Arial" charset="0"/>
              <a:buNone/>
            </a:pPr>
            <a:endParaRPr lang="en-US" dirty="0"/>
          </a:p>
          <a:p>
            <a:pPr lvl="2" algn="ctr">
              <a:buFont typeface="Arial" charset="0"/>
              <a:buNone/>
            </a:pPr>
            <a:r>
              <a:rPr lang="en-US" dirty="0" err="1"/>
              <a:t>Sehingga</a:t>
            </a:r>
            <a:r>
              <a:rPr lang="en-US" dirty="0"/>
              <a:t> </a:t>
            </a:r>
            <a:r>
              <a:rPr lang="en-US" dirty="0" err="1"/>
              <a:t>nilai</a:t>
            </a:r>
            <a:r>
              <a:rPr lang="en-US" dirty="0"/>
              <a:t> SKP </a:t>
            </a:r>
            <a:r>
              <a:rPr lang="en-US" dirty="0" err="1"/>
              <a:t>Sdr</a:t>
            </a:r>
            <a:r>
              <a:rPr lang="en-US" dirty="0"/>
              <a:t>. Ali </a:t>
            </a:r>
            <a:r>
              <a:rPr lang="en-US" dirty="0" err="1"/>
              <a:t>Muktar</a:t>
            </a:r>
            <a:r>
              <a:rPr lang="en-US" dirty="0"/>
              <a:t> Raja, S. </a:t>
            </a:r>
            <a:r>
              <a:rPr lang="en-US" dirty="0" err="1"/>
              <a:t>Sos</a:t>
            </a:r>
            <a:r>
              <a:rPr lang="en-US" dirty="0"/>
              <a:t> </a:t>
            </a:r>
            <a:r>
              <a:rPr lang="en-US" dirty="0" err="1"/>
              <a:t>tahun</a:t>
            </a:r>
            <a:r>
              <a:rPr lang="en-US" dirty="0"/>
              <a:t> 2016 </a:t>
            </a:r>
            <a:r>
              <a:rPr lang="en-US" dirty="0" err="1"/>
              <a:t>adalah</a:t>
            </a:r>
            <a:r>
              <a:rPr lang="en-US" dirty="0"/>
              <a:t> </a:t>
            </a:r>
            <a:r>
              <a:rPr lang="en-US" b="1" dirty="0"/>
              <a:t>83,02</a:t>
            </a:r>
            <a:r>
              <a:rPr lang="en-US" dirty="0"/>
              <a:t>.</a:t>
            </a:r>
          </a:p>
          <a:p>
            <a:pPr>
              <a:buFont typeface="Arial" charset="0"/>
              <a:buNone/>
            </a:pPr>
            <a:endParaRPr lang="en-US" dirty="0"/>
          </a:p>
        </p:txBody>
      </p:sp>
      <p:sp>
        <p:nvSpPr>
          <p:cNvPr id="6" name="Rounded Rectangle 5"/>
          <p:cNvSpPr/>
          <p:nvPr/>
        </p:nvSpPr>
        <p:spPr>
          <a:xfrm>
            <a:off x="1766902" y="3786190"/>
            <a:ext cx="48768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5">
                    <a:lumMod val="50000"/>
                  </a:schemeClr>
                </a:solidFill>
              </a:rPr>
              <a:t>89,04 + 77 = </a:t>
            </a:r>
            <a:r>
              <a:rPr lang="en-US" sz="2800" u="sng" dirty="0">
                <a:solidFill>
                  <a:schemeClr val="accent5">
                    <a:lumMod val="50000"/>
                  </a:schemeClr>
                </a:solidFill>
              </a:rPr>
              <a:t>166,04</a:t>
            </a:r>
            <a:r>
              <a:rPr lang="en-US" sz="2800" dirty="0">
                <a:solidFill>
                  <a:schemeClr val="accent5">
                    <a:lumMod val="50000"/>
                  </a:schemeClr>
                </a:solidFill>
              </a:rPr>
              <a:t> = 83,02</a:t>
            </a:r>
          </a:p>
          <a:p>
            <a:pPr algn="ctr">
              <a:defRPr/>
            </a:pPr>
            <a:r>
              <a:rPr lang="en-US" sz="2800" dirty="0">
                <a:solidFill>
                  <a:schemeClr val="accent5">
                    <a:lumMod val="50000"/>
                  </a:schemeClr>
                </a:solidFill>
              </a:rPr>
              <a:t>         2</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4076700"/>
            <a:ext cx="9144000" cy="2781300"/>
            <a:chOff x="0" y="4076700"/>
            <a:chExt cx="9144000" cy="2781300"/>
          </a:xfrm>
          <a:gradFill>
            <a:gsLst>
              <a:gs pos="0">
                <a:schemeClr val="accent2">
                  <a:lumMod val="75000"/>
                  <a:alpha val="0"/>
                </a:schemeClr>
              </a:gs>
              <a:gs pos="50000">
                <a:schemeClr val="accent1">
                  <a:tint val="44500"/>
                  <a:satMod val="160000"/>
                </a:schemeClr>
              </a:gs>
              <a:gs pos="100000">
                <a:schemeClr val="accent1">
                  <a:tint val="23500"/>
                  <a:satMod val="160000"/>
                </a:schemeClr>
              </a:gs>
            </a:gsLst>
            <a:lin ang="5400000" scaled="0"/>
          </a:gradFill>
        </p:grpSpPr>
        <p:pic>
          <p:nvPicPr>
            <p:cNvPr id="6" name="Picture 5"/>
            <p:cNvPicPr>
              <a:picLocks noChangeAspect="1" noChangeArrowheads="1"/>
            </p:cNvPicPr>
            <p:nvPr/>
          </p:nvPicPr>
          <p:blipFill>
            <a:blip r:embed="rId3" cstate="print"/>
            <a:srcRect/>
            <a:stretch>
              <a:fillRect/>
            </a:stretch>
          </p:blipFill>
          <p:spPr bwMode="auto">
            <a:xfrm>
              <a:off x="0" y="4076700"/>
              <a:ext cx="9144000" cy="2781300"/>
            </a:xfrm>
            <a:prstGeom prst="rect">
              <a:avLst/>
            </a:prstGeom>
            <a:grpFill/>
            <a:ln w="9525" algn="ctr">
              <a:noFill/>
              <a:miter lim="800000"/>
              <a:headEnd/>
              <a:tailEnd/>
            </a:ln>
          </p:spPr>
        </p:pic>
        <p:graphicFrame>
          <p:nvGraphicFramePr>
            <p:cNvPr id="7" name="Object 2"/>
            <p:cNvGraphicFramePr>
              <a:graphicFrameLocks noChangeAspect="1"/>
            </p:cNvGraphicFramePr>
            <p:nvPr/>
          </p:nvGraphicFramePr>
          <p:xfrm>
            <a:off x="7810500" y="6108700"/>
            <a:ext cx="1181100" cy="635000"/>
          </p:xfrm>
          <a:graphic>
            <a:graphicData uri="http://schemas.openxmlformats.org/presentationml/2006/ole">
              <mc:AlternateContent xmlns:mc="http://schemas.openxmlformats.org/markup-compatibility/2006">
                <mc:Choice xmlns:v="urn:schemas-microsoft-com:vml" Requires="v">
                  <p:oleObj spid="_x0000_s143364" name="CorelDRAW" r:id="rId4" imgW="6742080" imgH="2937240" progId="">
                    <p:embed/>
                  </p:oleObj>
                </mc:Choice>
                <mc:Fallback>
                  <p:oleObj name="CorelDRAW" r:id="rId4" imgW="6742080" imgH="2937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6108700"/>
                          <a:ext cx="1181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8" name="Content Placeholder 3"/>
          <p:cNvGraphicFramePr>
            <a:graphicFrameLocks noGrp="1"/>
          </p:cNvGraphicFramePr>
          <p:nvPr>
            <p:ph idx="1"/>
          </p:nvPr>
        </p:nvGraphicFramePr>
        <p:xfrm>
          <a:off x="228600" y="914403"/>
          <a:ext cx="8763001" cy="5575450"/>
        </p:xfrm>
        <a:graphic>
          <a:graphicData uri="http://schemas.openxmlformats.org/drawingml/2006/table">
            <a:tbl>
              <a:tblPr firstRow="1" bandRow="1">
                <a:tableStyleId>{5C22544A-7EE6-4342-B048-85BDC9FD1C3A}</a:tableStyleId>
              </a:tblPr>
              <a:tblGrid>
                <a:gridCol w="433331">
                  <a:extLst>
                    <a:ext uri="{9D8B030D-6E8A-4147-A177-3AD203B41FA5}">
                      <a16:colId xmlns:a16="http://schemas.microsoft.com/office/drawing/2014/main" xmlns="" val="20000"/>
                    </a:ext>
                  </a:extLst>
                </a:gridCol>
                <a:gridCol w="2309869">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1066801">
                  <a:extLst>
                    <a:ext uri="{9D8B030D-6E8A-4147-A177-3AD203B41FA5}">
                      <a16:colId xmlns:a16="http://schemas.microsoft.com/office/drawing/2014/main" xmlns="" val="20005"/>
                    </a:ext>
                  </a:extLst>
                </a:gridCol>
              </a:tblGrid>
              <a:tr h="446365">
                <a:tc>
                  <a:txBody>
                    <a:bodyPr/>
                    <a:lstStyle/>
                    <a:p>
                      <a:pPr algn="ctr"/>
                      <a:endParaRPr lang="id-ID" noProof="0" dirty="0"/>
                    </a:p>
                  </a:txBody>
                  <a:tcPr/>
                </a:tc>
                <a:tc gridSpan="4">
                  <a:txBody>
                    <a:bodyPr/>
                    <a:lstStyle/>
                    <a:p>
                      <a:pPr algn="ctr"/>
                      <a:r>
                        <a:rPr lang="id-ID" noProof="0"/>
                        <a:t>UNSUR</a:t>
                      </a:r>
                      <a:r>
                        <a:rPr lang="id-ID" baseline="0" noProof="0"/>
                        <a:t> YANG DINILAI</a:t>
                      </a:r>
                      <a:endParaRPr lang="id-ID" noProof="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id-ID" noProof="0"/>
                        <a:t>Jumlah</a:t>
                      </a:r>
                    </a:p>
                  </a:txBody>
                  <a:tcPr/>
                </a:tc>
                <a:extLst>
                  <a:ext uri="{0D108BD9-81ED-4DB2-BD59-A6C34878D82A}">
                    <a16:rowId xmlns:a16="http://schemas.microsoft.com/office/drawing/2014/main" xmlns="" val="10000"/>
                  </a:ext>
                </a:extLst>
              </a:tr>
              <a:tr h="641597">
                <a:tc rowSpan="10">
                  <a:txBody>
                    <a:bodyPr/>
                    <a:lstStyle/>
                    <a:p>
                      <a:pPr algn="just"/>
                      <a:r>
                        <a:rPr lang="id-ID" noProof="0" dirty="0"/>
                        <a:t>4.</a:t>
                      </a:r>
                    </a:p>
                  </a:txBody>
                  <a:tcPr/>
                </a:tc>
                <a:tc gridSpan="4">
                  <a:txBody>
                    <a:bodyPr/>
                    <a:lstStyle/>
                    <a:p>
                      <a:pPr marL="342900" indent="-342900" algn="just">
                        <a:buAutoNum type="alphaLcPeriod"/>
                      </a:pPr>
                      <a:r>
                        <a:rPr lang="id-ID" noProof="0" dirty="0"/>
                        <a:t>Sasaran Kerja Pegawai (SKP)/                                               </a:t>
                      </a:r>
                      <a:r>
                        <a:rPr lang="en-US" b="1" noProof="0" dirty="0">
                          <a:solidFill>
                            <a:srgbClr val="FF0000"/>
                          </a:solidFill>
                        </a:rPr>
                        <a:t>83</a:t>
                      </a:r>
                      <a:r>
                        <a:rPr lang="id-ID" b="1" noProof="0" dirty="0">
                          <a:solidFill>
                            <a:srgbClr val="FF0000"/>
                          </a:solidFill>
                        </a:rPr>
                        <a:t>,</a:t>
                      </a:r>
                      <a:r>
                        <a:rPr lang="en-US" b="1" noProof="0" dirty="0">
                          <a:solidFill>
                            <a:srgbClr val="FF0000"/>
                          </a:solidFill>
                        </a:rPr>
                        <a:t>0</a:t>
                      </a:r>
                      <a:r>
                        <a:rPr lang="id-ID" b="1" noProof="0" dirty="0">
                          <a:solidFill>
                            <a:srgbClr val="FF0000"/>
                          </a:solidFill>
                        </a:rPr>
                        <a:t>2</a:t>
                      </a:r>
                      <a:r>
                        <a:rPr lang="id-ID" noProof="0" dirty="0"/>
                        <a:t> x 60 %</a:t>
                      </a:r>
                    </a:p>
                    <a:p>
                      <a:pPr marL="342900" indent="-342900" algn="just">
                        <a:buNone/>
                      </a:pPr>
                      <a:r>
                        <a:rPr lang="id-ID" noProof="0" dirty="0"/>
                        <a:t>       Nilai</a:t>
                      </a:r>
                      <a:r>
                        <a:rPr lang="id-ID" baseline="0" noProof="0" dirty="0"/>
                        <a:t> Akademi</a:t>
                      </a:r>
                      <a:r>
                        <a:rPr lang="en-US" baseline="0" noProof="0" dirty="0"/>
                        <a:t>k</a:t>
                      </a:r>
                      <a:r>
                        <a:rPr lang="id-ID" noProof="0" dirty="0"/>
                        <a:t>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id-ID" noProof="0" dirty="0"/>
                        <a:t>4</a:t>
                      </a:r>
                      <a:r>
                        <a:rPr lang="en-US" noProof="0" dirty="0"/>
                        <a:t>9</a:t>
                      </a:r>
                      <a:r>
                        <a:rPr lang="id-ID" noProof="0" dirty="0"/>
                        <a:t>,</a:t>
                      </a:r>
                      <a:r>
                        <a:rPr lang="en-US" noProof="0" dirty="0"/>
                        <a:t>81</a:t>
                      </a:r>
                      <a:endParaRPr lang="id-ID" noProof="0" dirty="0"/>
                    </a:p>
                  </a:txBody>
                  <a:tcPr/>
                </a:tc>
                <a:extLst>
                  <a:ext uri="{0D108BD9-81ED-4DB2-BD59-A6C34878D82A}">
                    <a16:rowId xmlns:a16="http://schemas.microsoft.com/office/drawing/2014/main" xmlns="" val="10001"/>
                  </a:ext>
                </a:extLst>
              </a:tr>
              <a:tr h="366626">
                <a:tc vMerge="1">
                  <a:txBody>
                    <a:bodyPr/>
                    <a:lstStyle/>
                    <a:p>
                      <a:pPr algn="l"/>
                      <a:endParaRPr lang="en-US" dirty="0"/>
                    </a:p>
                  </a:txBody>
                  <a:tcPr/>
                </a:tc>
                <a:tc rowSpan="9">
                  <a:txBody>
                    <a:bodyPr/>
                    <a:lstStyle/>
                    <a:p>
                      <a:pPr algn="l"/>
                      <a:r>
                        <a:rPr lang="id-ID" noProof="0"/>
                        <a:t>b. Perilaku Kerja </a:t>
                      </a:r>
                    </a:p>
                    <a:p>
                      <a:pPr algn="l"/>
                      <a:r>
                        <a:rPr lang="id-ID" noProof="0"/>
                        <a:t>                </a:t>
                      </a:r>
                    </a:p>
                  </a:txBody>
                  <a:tcPr/>
                </a:tc>
                <a:tc>
                  <a:txBody>
                    <a:bodyPr/>
                    <a:lstStyle/>
                    <a:p>
                      <a:r>
                        <a:rPr lang="id-ID" noProof="0"/>
                        <a:t>1. Orientasi pelayanan</a:t>
                      </a:r>
                    </a:p>
                  </a:txBody>
                  <a:tcPr/>
                </a:tc>
                <a:tc>
                  <a:txBody>
                    <a:bodyPr/>
                    <a:lstStyle/>
                    <a:p>
                      <a:pPr algn="ctr"/>
                      <a:r>
                        <a:rPr lang="id-ID" noProof="0" dirty="0"/>
                        <a:t>82</a:t>
                      </a:r>
                    </a:p>
                  </a:txBody>
                  <a:tcPr/>
                </a:tc>
                <a:tc>
                  <a:txBody>
                    <a:bodyPr/>
                    <a:lstStyle/>
                    <a:p>
                      <a:pPr algn="ctr"/>
                      <a:r>
                        <a:rPr lang="id-ID" noProof="0"/>
                        <a:t>Baik</a:t>
                      </a:r>
                    </a:p>
                  </a:txBody>
                  <a:tcPr/>
                </a:tc>
                <a:tc>
                  <a:txBody>
                    <a:bodyPr/>
                    <a:lstStyle/>
                    <a:p>
                      <a:endParaRPr lang="id-ID" noProof="0"/>
                    </a:p>
                  </a:txBody>
                  <a:tcPr/>
                </a:tc>
                <a:extLst>
                  <a:ext uri="{0D108BD9-81ED-4DB2-BD59-A6C34878D82A}">
                    <a16:rowId xmlns:a16="http://schemas.microsoft.com/office/drawing/2014/main" xmlns="" val="10002"/>
                  </a:ext>
                </a:extLst>
              </a:tr>
              <a:tr h="366626">
                <a:tc vMerge="1">
                  <a:txBody>
                    <a:bodyPr/>
                    <a:lstStyle/>
                    <a:p>
                      <a:endParaRPr lang="en-US"/>
                    </a:p>
                  </a:txBody>
                  <a:tcPr/>
                </a:tc>
                <a:tc vMerge="1">
                  <a:txBody>
                    <a:bodyPr/>
                    <a:lstStyle/>
                    <a:p>
                      <a:endParaRPr lang="en-US" dirty="0"/>
                    </a:p>
                  </a:txBody>
                  <a:tcPr/>
                </a:tc>
                <a:tc>
                  <a:txBody>
                    <a:bodyPr/>
                    <a:lstStyle/>
                    <a:p>
                      <a:r>
                        <a:rPr lang="id-ID" noProof="0"/>
                        <a:t>2. Integritas</a:t>
                      </a:r>
                    </a:p>
                  </a:txBody>
                  <a:tcPr/>
                </a:tc>
                <a:tc>
                  <a:txBody>
                    <a:bodyPr/>
                    <a:lstStyle/>
                    <a:p>
                      <a:pPr algn="ctr"/>
                      <a:r>
                        <a:rPr lang="id-ID" noProof="0" dirty="0"/>
                        <a:t>85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a:t>Baik</a:t>
                      </a:r>
                    </a:p>
                  </a:txBody>
                  <a:tcPr/>
                </a:tc>
                <a:tc>
                  <a:txBody>
                    <a:bodyPr/>
                    <a:lstStyle/>
                    <a:p>
                      <a:endParaRPr lang="id-ID" noProof="0"/>
                    </a:p>
                  </a:txBody>
                  <a:tcPr/>
                </a:tc>
                <a:extLst>
                  <a:ext uri="{0D108BD9-81ED-4DB2-BD59-A6C34878D82A}">
                    <a16:rowId xmlns:a16="http://schemas.microsoft.com/office/drawing/2014/main" xmlns="" val="10003"/>
                  </a:ext>
                </a:extLst>
              </a:tr>
              <a:tr h="366626">
                <a:tc vMerge="1">
                  <a:txBody>
                    <a:bodyPr/>
                    <a:lstStyle/>
                    <a:p>
                      <a:endParaRPr lang="en-US"/>
                    </a:p>
                  </a:txBody>
                  <a:tcPr/>
                </a:tc>
                <a:tc vMerge="1">
                  <a:txBody>
                    <a:bodyPr/>
                    <a:lstStyle/>
                    <a:p>
                      <a:endParaRPr lang="en-US" dirty="0"/>
                    </a:p>
                  </a:txBody>
                  <a:tcPr/>
                </a:tc>
                <a:tc>
                  <a:txBody>
                    <a:bodyPr/>
                    <a:lstStyle/>
                    <a:p>
                      <a:r>
                        <a:rPr lang="id-ID" noProof="0"/>
                        <a:t>3. Komitmen</a:t>
                      </a:r>
                    </a:p>
                  </a:txBody>
                  <a:tcPr/>
                </a:tc>
                <a:tc>
                  <a:txBody>
                    <a:bodyPr/>
                    <a:lstStyle/>
                    <a:p>
                      <a:pPr algn="ctr"/>
                      <a:r>
                        <a:rPr lang="id-ID" noProof="0" dirty="0"/>
                        <a:t>8</a:t>
                      </a:r>
                      <a:r>
                        <a:rPr lang="en-US" noProof="0" dirty="0"/>
                        <a:t>4</a:t>
                      </a:r>
                      <a:endParaRPr lang="id-ID"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a:t>Baik</a:t>
                      </a:r>
                    </a:p>
                  </a:txBody>
                  <a:tcPr/>
                </a:tc>
                <a:tc>
                  <a:txBody>
                    <a:bodyPr/>
                    <a:lstStyle/>
                    <a:p>
                      <a:endParaRPr lang="id-ID" noProof="0"/>
                    </a:p>
                  </a:txBody>
                  <a:tcPr/>
                </a:tc>
                <a:extLst>
                  <a:ext uri="{0D108BD9-81ED-4DB2-BD59-A6C34878D82A}">
                    <a16:rowId xmlns:a16="http://schemas.microsoft.com/office/drawing/2014/main" xmlns="" val="10004"/>
                  </a:ext>
                </a:extLst>
              </a:tr>
              <a:tr h="366626">
                <a:tc vMerge="1">
                  <a:txBody>
                    <a:bodyPr/>
                    <a:lstStyle/>
                    <a:p>
                      <a:endParaRPr lang="en-US"/>
                    </a:p>
                  </a:txBody>
                  <a:tcPr/>
                </a:tc>
                <a:tc vMerge="1">
                  <a:txBody>
                    <a:bodyPr/>
                    <a:lstStyle/>
                    <a:p>
                      <a:endParaRPr lang="en-US" dirty="0"/>
                    </a:p>
                  </a:txBody>
                  <a:tcPr/>
                </a:tc>
                <a:tc>
                  <a:txBody>
                    <a:bodyPr/>
                    <a:lstStyle/>
                    <a:p>
                      <a:r>
                        <a:rPr lang="id-ID" noProof="0"/>
                        <a:t>4. Disiplin</a:t>
                      </a:r>
                    </a:p>
                  </a:txBody>
                  <a:tcPr/>
                </a:tc>
                <a:tc>
                  <a:txBody>
                    <a:bodyPr/>
                    <a:lstStyle/>
                    <a:p>
                      <a:pPr algn="ctr"/>
                      <a:r>
                        <a:rPr lang="id-ID" noProof="0" dirty="0"/>
                        <a:t>86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a:t>Baik</a:t>
                      </a:r>
                    </a:p>
                  </a:txBody>
                  <a:tcPr/>
                </a:tc>
                <a:tc>
                  <a:txBody>
                    <a:bodyPr/>
                    <a:lstStyle/>
                    <a:p>
                      <a:endParaRPr lang="id-ID" noProof="0"/>
                    </a:p>
                  </a:txBody>
                  <a:tcPr/>
                </a:tc>
                <a:extLst>
                  <a:ext uri="{0D108BD9-81ED-4DB2-BD59-A6C34878D82A}">
                    <a16:rowId xmlns:a16="http://schemas.microsoft.com/office/drawing/2014/main" xmlns="" val="10005"/>
                  </a:ext>
                </a:extLst>
              </a:tr>
              <a:tr h="366626">
                <a:tc vMerge="1">
                  <a:txBody>
                    <a:bodyPr/>
                    <a:lstStyle/>
                    <a:p>
                      <a:endParaRPr lang="en-US"/>
                    </a:p>
                  </a:txBody>
                  <a:tcPr/>
                </a:tc>
                <a:tc vMerge="1">
                  <a:txBody>
                    <a:bodyPr/>
                    <a:lstStyle/>
                    <a:p>
                      <a:endParaRPr lang="en-US" dirty="0"/>
                    </a:p>
                  </a:txBody>
                  <a:tcPr/>
                </a:tc>
                <a:tc>
                  <a:txBody>
                    <a:bodyPr/>
                    <a:lstStyle/>
                    <a:p>
                      <a:r>
                        <a:rPr lang="id-ID" noProof="0"/>
                        <a:t>5. Kerja sama</a:t>
                      </a:r>
                    </a:p>
                  </a:txBody>
                  <a:tcPr/>
                </a:tc>
                <a:tc>
                  <a:txBody>
                    <a:bodyPr/>
                    <a:lstStyle/>
                    <a:p>
                      <a:pPr algn="ctr"/>
                      <a:r>
                        <a:rPr lang="id-ID" noProof="0" dirty="0"/>
                        <a:t>87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dirty="0"/>
                        <a:t>Baik</a:t>
                      </a:r>
                    </a:p>
                  </a:txBody>
                  <a:tcPr/>
                </a:tc>
                <a:tc>
                  <a:txBody>
                    <a:bodyPr/>
                    <a:lstStyle/>
                    <a:p>
                      <a:endParaRPr lang="id-ID" noProof="0"/>
                    </a:p>
                  </a:txBody>
                  <a:tcPr/>
                </a:tc>
                <a:extLst>
                  <a:ext uri="{0D108BD9-81ED-4DB2-BD59-A6C34878D82A}">
                    <a16:rowId xmlns:a16="http://schemas.microsoft.com/office/drawing/2014/main" xmlns="" val="10006"/>
                  </a:ext>
                </a:extLst>
              </a:tr>
              <a:tr h="366626">
                <a:tc vMerge="1">
                  <a:txBody>
                    <a:bodyPr/>
                    <a:lstStyle/>
                    <a:p>
                      <a:endParaRPr lang="en-US"/>
                    </a:p>
                  </a:txBody>
                  <a:tcPr/>
                </a:tc>
                <a:tc vMerge="1">
                  <a:txBody>
                    <a:bodyPr/>
                    <a:lstStyle/>
                    <a:p>
                      <a:endParaRPr lang="en-US" dirty="0"/>
                    </a:p>
                  </a:txBody>
                  <a:tcPr/>
                </a:tc>
                <a:tc>
                  <a:txBody>
                    <a:bodyPr/>
                    <a:lstStyle/>
                    <a:p>
                      <a:r>
                        <a:rPr lang="id-ID" noProof="0"/>
                        <a:t>6. Kepemimpinan</a:t>
                      </a:r>
                    </a:p>
                  </a:txBody>
                  <a:tcPr/>
                </a:tc>
                <a:tc>
                  <a:txBody>
                    <a:bodyPr/>
                    <a:lstStyle/>
                    <a:p>
                      <a:pPr algn="ctr"/>
                      <a:r>
                        <a:rPr lang="en-US" noProof="0" dirty="0"/>
                        <a:t>88</a:t>
                      </a:r>
                      <a:endParaRPr lang="id-ID"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dirty="0"/>
                        <a:t>Baik</a:t>
                      </a:r>
                    </a:p>
                  </a:txBody>
                  <a:tcPr/>
                </a:tc>
                <a:tc>
                  <a:txBody>
                    <a:bodyPr/>
                    <a:lstStyle/>
                    <a:p>
                      <a:endParaRPr lang="id-ID" noProof="0"/>
                    </a:p>
                  </a:txBody>
                  <a:tcPr/>
                </a:tc>
                <a:extLst>
                  <a:ext uri="{0D108BD9-81ED-4DB2-BD59-A6C34878D82A}">
                    <a16:rowId xmlns:a16="http://schemas.microsoft.com/office/drawing/2014/main" xmlns="" val="10007"/>
                  </a:ext>
                </a:extLst>
              </a:tr>
              <a:tr h="366626">
                <a:tc vMerge="1">
                  <a:txBody>
                    <a:bodyPr/>
                    <a:lstStyle/>
                    <a:p>
                      <a:endParaRPr lang="en-US"/>
                    </a:p>
                  </a:txBody>
                  <a:tcPr/>
                </a:tc>
                <a:tc vMerge="1">
                  <a:txBody>
                    <a:bodyPr/>
                    <a:lstStyle/>
                    <a:p>
                      <a:endParaRPr lang="en-US" dirty="0"/>
                    </a:p>
                  </a:txBody>
                  <a:tcPr/>
                </a:tc>
                <a:tc>
                  <a:txBody>
                    <a:bodyPr/>
                    <a:lstStyle/>
                    <a:p>
                      <a:r>
                        <a:rPr lang="id-ID" noProof="0"/>
                        <a:t>Jumlah </a:t>
                      </a:r>
                    </a:p>
                  </a:txBody>
                  <a:tcPr/>
                </a:tc>
                <a:tc>
                  <a:txBody>
                    <a:bodyPr/>
                    <a:lstStyle/>
                    <a:p>
                      <a:pPr algn="ctr"/>
                      <a:r>
                        <a:rPr lang="en-US" noProof="0" dirty="0"/>
                        <a:t>512</a:t>
                      </a:r>
                      <a:endParaRPr lang="id-ID" noProof="0" dirty="0"/>
                    </a:p>
                  </a:txBody>
                  <a:tcPr/>
                </a:tc>
                <a:tc>
                  <a:txBody>
                    <a:bodyPr/>
                    <a:lstStyle/>
                    <a:p>
                      <a:pPr algn="ctr"/>
                      <a:endParaRPr lang="id-ID" noProof="0"/>
                    </a:p>
                  </a:txBody>
                  <a:tcPr/>
                </a:tc>
                <a:tc>
                  <a:txBody>
                    <a:bodyPr/>
                    <a:lstStyle/>
                    <a:p>
                      <a:endParaRPr lang="id-ID" noProof="0" dirty="0"/>
                    </a:p>
                  </a:txBody>
                  <a:tcPr/>
                </a:tc>
                <a:extLst>
                  <a:ext uri="{0D108BD9-81ED-4DB2-BD59-A6C34878D82A}">
                    <a16:rowId xmlns:a16="http://schemas.microsoft.com/office/drawing/2014/main" xmlns="" val="10008"/>
                  </a:ext>
                </a:extLst>
              </a:tr>
              <a:tr h="366626">
                <a:tc vMerge="1">
                  <a:txBody>
                    <a:bodyPr/>
                    <a:lstStyle/>
                    <a:p>
                      <a:endParaRPr lang="en-US"/>
                    </a:p>
                  </a:txBody>
                  <a:tcPr/>
                </a:tc>
                <a:tc vMerge="1">
                  <a:txBody>
                    <a:bodyPr/>
                    <a:lstStyle/>
                    <a:p>
                      <a:endParaRPr lang="en-US" dirty="0"/>
                    </a:p>
                  </a:txBody>
                  <a:tcPr/>
                </a:tc>
                <a:tc>
                  <a:txBody>
                    <a:bodyPr/>
                    <a:lstStyle/>
                    <a:p>
                      <a:r>
                        <a:rPr lang="id-ID" noProof="0"/>
                        <a:t>Nilai rata-rata</a:t>
                      </a:r>
                    </a:p>
                  </a:txBody>
                  <a:tcPr/>
                </a:tc>
                <a:tc>
                  <a:txBody>
                    <a:bodyPr/>
                    <a:lstStyle/>
                    <a:p>
                      <a:pPr algn="ctr"/>
                      <a:r>
                        <a:rPr lang="id-ID" noProof="0" dirty="0"/>
                        <a:t>8</a:t>
                      </a:r>
                      <a:r>
                        <a:rPr lang="en-US" noProof="0" dirty="0"/>
                        <a:t>5,33</a:t>
                      </a:r>
                      <a:endParaRPr lang="id-ID"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a:t>Baik</a:t>
                      </a:r>
                    </a:p>
                  </a:txBody>
                  <a:tcPr/>
                </a:tc>
                <a:tc>
                  <a:txBody>
                    <a:bodyPr/>
                    <a:lstStyle/>
                    <a:p>
                      <a:endParaRPr lang="id-ID" noProof="0"/>
                    </a:p>
                  </a:txBody>
                  <a:tcPr/>
                </a:tc>
                <a:extLst>
                  <a:ext uri="{0D108BD9-81ED-4DB2-BD59-A6C34878D82A}">
                    <a16:rowId xmlns:a16="http://schemas.microsoft.com/office/drawing/2014/main" xmlns="" val="10009"/>
                  </a:ext>
                </a:extLst>
              </a:tr>
              <a:tr h="366626">
                <a:tc vMerge="1">
                  <a:txBody>
                    <a:bodyPr/>
                    <a:lstStyle/>
                    <a:p>
                      <a:endParaRPr lang="en-US"/>
                    </a:p>
                  </a:txBody>
                  <a:tcPr/>
                </a:tc>
                <a:tc vMerge="1">
                  <a:txBody>
                    <a:bodyPr/>
                    <a:lstStyle/>
                    <a:p>
                      <a:endParaRPr lang="en-US" dirty="0"/>
                    </a:p>
                  </a:txBody>
                  <a:tcPr/>
                </a:tc>
                <a:tc gridSpan="3">
                  <a:txBody>
                    <a:bodyPr/>
                    <a:lstStyle/>
                    <a:p>
                      <a:r>
                        <a:rPr lang="id-ID" noProof="0" dirty="0"/>
                        <a:t>Nilai Perilaku Kerja                                </a:t>
                      </a:r>
                      <a:r>
                        <a:rPr lang="en-US" noProof="0" dirty="0"/>
                        <a:t>85,33</a:t>
                      </a:r>
                      <a:r>
                        <a:rPr lang="id-ID" noProof="0" dirty="0"/>
                        <a:t> x 40 %</a:t>
                      </a:r>
                    </a:p>
                  </a:txBody>
                  <a:tcPr/>
                </a:tc>
                <a:tc hMerge="1">
                  <a:txBody>
                    <a:bodyPr/>
                    <a:lstStyle/>
                    <a:p>
                      <a:endParaRPr lang="en-US" dirty="0"/>
                    </a:p>
                  </a:txBody>
                  <a:tcPr/>
                </a:tc>
                <a:tc hMerge="1">
                  <a:txBody>
                    <a:bodyPr/>
                    <a:lstStyle/>
                    <a:p>
                      <a:endParaRPr lang="en-US" dirty="0"/>
                    </a:p>
                  </a:txBody>
                  <a:tcPr/>
                </a:tc>
                <a:tc>
                  <a:txBody>
                    <a:bodyPr/>
                    <a:lstStyle/>
                    <a:p>
                      <a:pPr algn="ctr"/>
                      <a:r>
                        <a:rPr lang="id-ID" noProof="0" dirty="0"/>
                        <a:t>34</a:t>
                      </a:r>
                      <a:r>
                        <a:rPr lang="en-US" noProof="0" dirty="0"/>
                        <a:t>,13</a:t>
                      </a:r>
                      <a:endParaRPr lang="id-ID" noProof="0" dirty="0"/>
                    </a:p>
                  </a:txBody>
                  <a:tcPr/>
                </a:tc>
                <a:extLst>
                  <a:ext uri="{0D108BD9-81ED-4DB2-BD59-A6C34878D82A}">
                    <a16:rowId xmlns:a16="http://schemas.microsoft.com/office/drawing/2014/main" xmlns="" val="10010"/>
                  </a:ext>
                </a:extLst>
              </a:tr>
              <a:tr h="641597">
                <a:tc>
                  <a:txBody>
                    <a:bodyPr/>
                    <a:lstStyle/>
                    <a:p>
                      <a:endParaRPr lang="id-ID" noProof="0"/>
                    </a:p>
                  </a:txBody>
                  <a:tcPr/>
                </a:tc>
                <a:tc gridSpan="4">
                  <a:txBody>
                    <a:bodyPr/>
                    <a:lstStyle/>
                    <a:p>
                      <a:r>
                        <a:rPr lang="id-ID" noProof="0" dirty="0"/>
                        <a:t>NILAI PRESTASI KERJA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id-ID" noProof="0" dirty="0"/>
                        <a:t>8</a:t>
                      </a:r>
                      <a:r>
                        <a:rPr lang="en-US" noProof="0" dirty="0"/>
                        <a:t>3</a:t>
                      </a:r>
                      <a:r>
                        <a:rPr lang="id-ID" noProof="0" dirty="0"/>
                        <a:t>,</a:t>
                      </a:r>
                      <a:r>
                        <a:rPr lang="en-US" noProof="0" dirty="0"/>
                        <a:t>94</a:t>
                      </a:r>
                      <a:endParaRPr lang="id-ID" noProof="0" dirty="0"/>
                    </a:p>
                    <a:p>
                      <a:pPr algn="ctr"/>
                      <a:r>
                        <a:rPr lang="id-ID" noProof="0" dirty="0"/>
                        <a:t>(Baik)</a:t>
                      </a:r>
                    </a:p>
                  </a:txBody>
                  <a:tcPr/>
                </a:tc>
                <a:extLst>
                  <a:ext uri="{0D108BD9-81ED-4DB2-BD59-A6C34878D82A}">
                    <a16:rowId xmlns:a16="http://schemas.microsoft.com/office/drawing/2014/main" xmlns="" val="10011"/>
                  </a:ext>
                </a:extLst>
              </a:tr>
            </a:tbl>
          </a:graphicData>
        </a:graphic>
      </p:graphicFrame>
      <p:sp>
        <p:nvSpPr>
          <p:cNvPr id="9" name="TextBox 8"/>
          <p:cNvSpPr txBox="1"/>
          <p:nvPr/>
        </p:nvSpPr>
        <p:spPr>
          <a:xfrm>
            <a:off x="0" y="0"/>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dirty="0">
                <a:effectLst>
                  <a:outerShdw blurRad="38100" dist="38100" dir="2700000" algn="tl">
                    <a:srgbClr val="000000">
                      <a:alpha val="43137"/>
                    </a:srgbClr>
                  </a:outerShdw>
                </a:effectLst>
              </a:rPr>
              <a:t>HASIL PENILAIAN PRESTASI KERJA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142984"/>
            <a:ext cx="8166531" cy="1446550"/>
          </a:xfrm>
          <a:prstGeom prst="rect">
            <a:avLst/>
          </a:prstGeom>
          <a:noFill/>
        </p:spPr>
        <p:txBody>
          <a:bodyPr wrap="none" lIns="91440" tIns="45720" rIns="91440" bIns="45720">
            <a:spAutoFit/>
            <a:scene3d>
              <a:camera prst="perspectiveContrastingRightFacing"/>
              <a:lightRig rig="threePt" dir="t"/>
            </a:scene3d>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TANYA JAWAB</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0226" name="AutoShape 2" descr="Hasil gambar untuk TANYA JAWA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0228" name="AutoShape 4" descr="Hasil gambar untuk TANYA JAWA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download.jpg"/>
          <p:cNvPicPr>
            <a:picLocks noChangeAspect="1"/>
          </p:cNvPicPr>
          <p:nvPr/>
        </p:nvPicPr>
        <p:blipFill>
          <a:blip r:embed="rId2"/>
          <a:stretch>
            <a:fillRect/>
          </a:stretch>
        </p:blipFill>
        <p:spPr>
          <a:xfrm>
            <a:off x="785786" y="3500438"/>
            <a:ext cx="7643866" cy="292895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8001056" cy="1214438"/>
          </a:xfrm>
        </p:spPr>
        <p:txBody>
          <a:bodyPr/>
          <a:lstStyle/>
          <a:p>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PERMASALAHAN </a:t>
            </a:r>
            <a:r>
              <a:rPr lang="id-ID"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SECARA UMUM </a:t>
            </a: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DALAM </a:t>
            </a: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IMPLEMENTASI PP. 46 TH.2011</a:t>
            </a:r>
            <a:endParaRPr lang="en-US" sz="3200" dirty="0"/>
          </a:p>
        </p:txBody>
      </p:sp>
      <p:graphicFrame>
        <p:nvGraphicFramePr>
          <p:cNvPr id="4" name="Diagram 3"/>
          <p:cNvGraphicFramePr/>
          <p:nvPr/>
        </p:nvGraphicFramePr>
        <p:xfrm>
          <a:off x="428596" y="2000240"/>
          <a:ext cx="835824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289" y="198438"/>
            <a:ext cx="4168778" cy="1143000"/>
          </a:xfrm>
        </p:spPr>
        <p:txBody>
          <a:bodyPr/>
          <a:lstStyle/>
          <a:p>
            <a:r>
              <a:rPr lang="en-ID" dirty="0" smtClean="0"/>
              <a:t>SIMULASI</a:t>
            </a:r>
            <a:endParaRPr lang="en-US" dirty="0"/>
          </a:p>
        </p:txBody>
      </p:sp>
      <p:sp>
        <p:nvSpPr>
          <p:cNvPr id="3" name="Content Placeholder 2"/>
          <p:cNvSpPr>
            <a:spLocks noGrp="1"/>
          </p:cNvSpPr>
          <p:nvPr>
            <p:ph idx="1"/>
          </p:nvPr>
        </p:nvSpPr>
        <p:spPr>
          <a:xfrm>
            <a:off x="457200" y="1600201"/>
            <a:ext cx="8229600" cy="3471874"/>
          </a:xfrm>
        </p:spPr>
        <p:txBody>
          <a:bodyPr/>
          <a:lstStyle/>
          <a:p>
            <a:r>
              <a:rPr lang="en-ID" dirty="0" smtClean="0"/>
              <a:t>SUSUNLAH SKP TAHUN 2019</a:t>
            </a:r>
          </a:p>
          <a:p>
            <a:r>
              <a:rPr lang="en-ID" dirty="0" smtClean="0"/>
              <a:t>BREAKDOWN KEGIATAN TAHUNAN MENJADI KEGIATAN BULANAN</a:t>
            </a:r>
          </a:p>
          <a:p>
            <a:r>
              <a:rPr lang="en-ID" dirty="0" smtClean="0"/>
              <a:t>APABILA ADA, BREAKDOWN KEGIATAN BULANAN MENJADI KEGIATAN HARIAN</a:t>
            </a:r>
            <a:endParaRPr lang="en-US" dirty="0"/>
          </a:p>
        </p:txBody>
      </p:sp>
      <p:pic>
        <p:nvPicPr>
          <p:cNvPr id="4" name="Picture 3" descr="download (1).jpg"/>
          <p:cNvPicPr>
            <a:picLocks noChangeAspect="1"/>
          </p:cNvPicPr>
          <p:nvPr/>
        </p:nvPicPr>
        <p:blipFill>
          <a:blip r:embed="rId2"/>
          <a:stretch>
            <a:fillRect/>
          </a:stretch>
        </p:blipFill>
        <p:spPr>
          <a:xfrm>
            <a:off x="4643438" y="4572008"/>
            <a:ext cx="4143404" cy="2019300"/>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14290"/>
            <a:ext cx="3097208" cy="1143000"/>
          </a:xfrm>
        </p:spPr>
        <p:txBody>
          <a:bodyPr/>
          <a:lstStyle/>
          <a:p>
            <a:r>
              <a:rPr lang="en-ID" dirty="0" smtClean="0"/>
              <a:t>E -</a:t>
            </a:r>
            <a:r>
              <a:rPr lang="en-ID" dirty="0" err="1" smtClean="0"/>
              <a:t>Kinerja</a:t>
            </a:r>
            <a:endParaRPr lang="en-US" dirty="0"/>
          </a:p>
        </p:txBody>
      </p:sp>
      <p:sp>
        <p:nvSpPr>
          <p:cNvPr id="3" name="Content Placeholder 2"/>
          <p:cNvSpPr>
            <a:spLocks noGrp="1"/>
          </p:cNvSpPr>
          <p:nvPr>
            <p:ph idx="1"/>
          </p:nvPr>
        </p:nvSpPr>
        <p:spPr>
          <a:xfrm>
            <a:off x="428596" y="3286124"/>
            <a:ext cx="8229600" cy="3186122"/>
          </a:xfrm>
        </p:spPr>
        <p:txBody>
          <a:bodyPr/>
          <a:lstStyle/>
          <a:p>
            <a:pPr algn="ctr">
              <a:buNone/>
            </a:pPr>
            <a:r>
              <a:rPr lang="en-US" spc="-5" dirty="0" smtClean="0">
                <a:cs typeface="Arial"/>
              </a:rPr>
              <a:t>   </a:t>
            </a:r>
            <a:r>
              <a:rPr lang="en-US" spc="-5" dirty="0" err="1" smtClean="0">
                <a:cs typeface="Arial"/>
              </a:rPr>
              <a:t>Suatu</a:t>
            </a:r>
            <a:r>
              <a:rPr lang="en-US" spc="-5" dirty="0" smtClean="0">
                <a:cs typeface="Arial"/>
              </a:rPr>
              <a:t> </a:t>
            </a:r>
            <a:r>
              <a:rPr lang="en-US" spc="-5" dirty="0">
                <a:cs typeface="Arial"/>
              </a:rPr>
              <a:t>system </a:t>
            </a:r>
            <a:r>
              <a:rPr lang="en-US" spc="-5" dirty="0" err="1">
                <a:cs typeface="Arial"/>
              </a:rPr>
              <a:t>informasi</a:t>
            </a:r>
            <a:r>
              <a:rPr lang="en-US" spc="-5" dirty="0">
                <a:cs typeface="Arial"/>
              </a:rPr>
              <a:t> </a:t>
            </a:r>
            <a:r>
              <a:rPr lang="en-US" spc="-5" dirty="0" err="1">
                <a:cs typeface="Arial"/>
              </a:rPr>
              <a:t>berbasis</a:t>
            </a:r>
            <a:r>
              <a:rPr lang="en-US" spc="-5" dirty="0">
                <a:cs typeface="Arial"/>
              </a:rPr>
              <a:t> </a:t>
            </a:r>
            <a:r>
              <a:rPr lang="en-US" dirty="0">
                <a:cs typeface="Arial"/>
              </a:rPr>
              <a:t>TI </a:t>
            </a:r>
            <a:r>
              <a:rPr lang="en-US" spc="-5" dirty="0">
                <a:cs typeface="Arial"/>
              </a:rPr>
              <a:t>yang </a:t>
            </a:r>
            <a:r>
              <a:rPr lang="en-US" dirty="0" err="1">
                <a:cs typeface="Arial"/>
              </a:rPr>
              <a:t>dibuat</a:t>
            </a:r>
            <a:r>
              <a:rPr lang="en-US" dirty="0">
                <a:cs typeface="Arial"/>
              </a:rPr>
              <a:t> </a:t>
            </a:r>
            <a:r>
              <a:rPr lang="en-US" spc="-5" dirty="0" err="1">
                <a:cs typeface="Arial"/>
              </a:rPr>
              <a:t>oleh</a:t>
            </a:r>
            <a:r>
              <a:rPr lang="en-US" spc="-5" dirty="0">
                <a:cs typeface="Arial"/>
              </a:rPr>
              <a:t> </a:t>
            </a:r>
            <a:r>
              <a:rPr lang="en-US" spc="-10" dirty="0" err="1">
                <a:cs typeface="Arial"/>
              </a:rPr>
              <a:t>Badan</a:t>
            </a:r>
            <a:r>
              <a:rPr lang="en-US" spc="-10" dirty="0">
                <a:cs typeface="Arial"/>
              </a:rPr>
              <a:t>  </a:t>
            </a:r>
            <a:r>
              <a:rPr lang="en-US" spc="-5" dirty="0" err="1">
                <a:cs typeface="Arial"/>
              </a:rPr>
              <a:t>Kepegawaian</a:t>
            </a:r>
            <a:r>
              <a:rPr lang="en-US" spc="-5" dirty="0">
                <a:cs typeface="Arial"/>
              </a:rPr>
              <a:t> Negara, </a:t>
            </a:r>
            <a:r>
              <a:rPr lang="en-US" spc="-5" dirty="0" err="1">
                <a:cs typeface="Arial"/>
              </a:rPr>
              <a:t>sebagai</a:t>
            </a:r>
            <a:r>
              <a:rPr lang="en-US" spc="-5" dirty="0">
                <a:cs typeface="Arial"/>
              </a:rPr>
              <a:t> </a:t>
            </a:r>
            <a:r>
              <a:rPr lang="en-US" spc="-5" dirty="0" err="1">
                <a:cs typeface="Arial"/>
              </a:rPr>
              <a:t>salah</a:t>
            </a:r>
            <a:r>
              <a:rPr lang="en-US" spc="-5" dirty="0">
                <a:cs typeface="Arial"/>
              </a:rPr>
              <a:t> </a:t>
            </a:r>
            <a:r>
              <a:rPr lang="en-US" spc="-5" dirty="0" err="1">
                <a:cs typeface="Arial"/>
              </a:rPr>
              <a:t>satu</a:t>
            </a:r>
            <a:r>
              <a:rPr lang="en-US" spc="-5" dirty="0">
                <a:cs typeface="Arial"/>
              </a:rPr>
              <a:t> </a:t>
            </a:r>
            <a:r>
              <a:rPr lang="en-US" spc="-5" dirty="0" err="1">
                <a:cs typeface="Arial"/>
              </a:rPr>
              <a:t>upaya</a:t>
            </a:r>
            <a:r>
              <a:rPr lang="en-US" spc="-5" dirty="0">
                <a:cs typeface="Arial"/>
              </a:rPr>
              <a:t> </a:t>
            </a:r>
            <a:r>
              <a:rPr lang="en-US" dirty="0" err="1">
                <a:cs typeface="Arial"/>
              </a:rPr>
              <a:t>untuk</a:t>
            </a:r>
            <a:r>
              <a:rPr lang="en-US" dirty="0">
                <a:cs typeface="Arial"/>
              </a:rPr>
              <a:t> </a:t>
            </a:r>
            <a:r>
              <a:rPr lang="en-US" spc="-5" dirty="0" err="1">
                <a:cs typeface="Arial"/>
              </a:rPr>
              <a:t>mempermudah</a:t>
            </a:r>
            <a:r>
              <a:rPr lang="en-US" spc="-5" dirty="0">
                <a:cs typeface="Arial"/>
              </a:rPr>
              <a:t> </a:t>
            </a:r>
            <a:r>
              <a:rPr lang="en-US" spc="-5" dirty="0" err="1">
                <a:cs typeface="Arial"/>
              </a:rPr>
              <a:t>proses</a:t>
            </a:r>
            <a:r>
              <a:rPr lang="en-US" spc="-5" dirty="0">
                <a:cs typeface="Arial"/>
              </a:rPr>
              <a:t>  monitoring </a:t>
            </a:r>
            <a:r>
              <a:rPr lang="en-US" spc="-5" dirty="0" err="1">
                <a:cs typeface="Arial"/>
              </a:rPr>
              <a:t>dan</a:t>
            </a:r>
            <a:r>
              <a:rPr lang="en-US" spc="-5" dirty="0">
                <a:cs typeface="Arial"/>
              </a:rPr>
              <a:t> </a:t>
            </a:r>
            <a:r>
              <a:rPr lang="en-US" spc="-5" dirty="0" err="1">
                <a:cs typeface="Arial"/>
              </a:rPr>
              <a:t>evaluasi</a:t>
            </a:r>
            <a:r>
              <a:rPr lang="en-US" spc="-5" dirty="0">
                <a:cs typeface="Arial"/>
              </a:rPr>
              <a:t> </a:t>
            </a:r>
            <a:r>
              <a:rPr lang="en-US" spc="-5" dirty="0" err="1">
                <a:cs typeface="Arial"/>
              </a:rPr>
              <a:t>penerapan</a:t>
            </a:r>
            <a:r>
              <a:rPr lang="en-US" spc="-5" dirty="0">
                <a:cs typeface="Arial"/>
              </a:rPr>
              <a:t> </a:t>
            </a:r>
            <a:r>
              <a:rPr lang="en-US" spc="-5" dirty="0" err="1">
                <a:cs typeface="Arial"/>
              </a:rPr>
              <a:t>Peraturan</a:t>
            </a:r>
            <a:r>
              <a:rPr lang="en-US" spc="-5" dirty="0">
                <a:cs typeface="Arial"/>
              </a:rPr>
              <a:t> </a:t>
            </a:r>
            <a:r>
              <a:rPr lang="en-US" spc="-5" dirty="0" err="1">
                <a:cs typeface="Arial"/>
              </a:rPr>
              <a:t>Pemerintah</a:t>
            </a:r>
            <a:r>
              <a:rPr lang="en-US" spc="-5" dirty="0">
                <a:cs typeface="Arial"/>
              </a:rPr>
              <a:t> (PP) </a:t>
            </a:r>
            <a:r>
              <a:rPr lang="en-US" dirty="0" err="1">
                <a:cs typeface="Arial"/>
              </a:rPr>
              <a:t>Nomor</a:t>
            </a:r>
            <a:r>
              <a:rPr lang="en-US" dirty="0">
                <a:cs typeface="Arial"/>
              </a:rPr>
              <a:t> </a:t>
            </a:r>
            <a:r>
              <a:rPr lang="en-US" spc="-10" dirty="0">
                <a:cs typeface="Arial"/>
              </a:rPr>
              <a:t>46 </a:t>
            </a:r>
            <a:r>
              <a:rPr lang="en-US" spc="-10" dirty="0" err="1">
                <a:cs typeface="Arial"/>
              </a:rPr>
              <a:t>tahun</a:t>
            </a:r>
            <a:r>
              <a:rPr lang="en-US" spc="-10" dirty="0">
                <a:cs typeface="Arial"/>
              </a:rPr>
              <a:t>  </a:t>
            </a:r>
            <a:r>
              <a:rPr lang="en-US" spc="-5" dirty="0">
                <a:cs typeface="Arial"/>
              </a:rPr>
              <a:t>2011</a:t>
            </a:r>
            <a:endParaRPr lang="en-US" dirty="0"/>
          </a:p>
        </p:txBody>
      </p:sp>
      <p:pic>
        <p:nvPicPr>
          <p:cNvPr id="4" name="Picture 1" descr="C:\Users\Kinerja ASN\Desktop\DES 2016 Fitur Improve\Gambar\Logo.png"/>
          <p:cNvPicPr>
            <a:picLocks noChangeAspect="1" noChangeArrowheads="1"/>
          </p:cNvPicPr>
          <p:nvPr/>
        </p:nvPicPr>
        <p:blipFill>
          <a:blip r:embed="rId2"/>
          <a:srcRect/>
          <a:stretch>
            <a:fillRect/>
          </a:stretch>
        </p:blipFill>
        <p:spPr bwMode="auto">
          <a:xfrm>
            <a:off x="214282" y="1071546"/>
            <a:ext cx="2328863" cy="2316163"/>
          </a:xfrm>
          <a:prstGeom prst="rect">
            <a:avLst/>
          </a:prstGeom>
          <a:noFill/>
          <a:ln w="9525">
            <a:noFill/>
            <a:miter lim="800000"/>
            <a:headEnd/>
            <a:tailEnd/>
          </a:ln>
        </p:spPr>
      </p:pic>
      <p:pic>
        <p:nvPicPr>
          <p:cNvPr id="5" name="Picture 2" descr="C:\Users\Kinerja ASN\Desktop\E-Kinerja DES (Versi Mei) Gift Package\kinerja\images\header.png"/>
          <p:cNvPicPr>
            <a:picLocks noChangeAspect="1" noChangeArrowheads="1"/>
          </p:cNvPicPr>
          <p:nvPr/>
        </p:nvPicPr>
        <p:blipFill>
          <a:blip r:embed="rId3"/>
          <a:srcRect/>
          <a:stretch>
            <a:fillRect/>
          </a:stretch>
        </p:blipFill>
        <p:spPr bwMode="auto">
          <a:xfrm>
            <a:off x="3143240" y="1785926"/>
            <a:ext cx="4967287" cy="1001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Latar</a:t>
            </a:r>
            <a:r>
              <a:rPr lang="en-ID" dirty="0" smtClean="0"/>
              <a:t> </a:t>
            </a:r>
            <a:r>
              <a:rPr lang="en-ID" dirty="0" err="1" smtClean="0"/>
              <a:t>Belakang</a:t>
            </a:r>
            <a:endParaRPr lang="en-US" dirty="0"/>
          </a:p>
        </p:txBody>
      </p:sp>
      <p:graphicFrame>
        <p:nvGraphicFramePr>
          <p:cNvPr id="5" name="Diagram 4"/>
          <p:cNvGraphicFramePr/>
          <p:nvPr/>
        </p:nvGraphicFramePr>
        <p:xfrm>
          <a:off x="500034" y="785794"/>
          <a:ext cx="8001056"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nimasi-bergerak-komputer-0019.gif"/>
          <p:cNvPicPr>
            <a:picLocks noChangeAspect="1"/>
          </p:cNvPicPr>
          <p:nvPr/>
        </p:nvPicPr>
        <p:blipFill>
          <a:blip r:embed="rId7"/>
          <a:stretch>
            <a:fillRect/>
          </a:stretch>
        </p:blipFill>
        <p:spPr>
          <a:xfrm>
            <a:off x="2571736" y="3929066"/>
            <a:ext cx="1785950" cy="1635730"/>
          </a:xfrm>
          <a:prstGeom prst="rect">
            <a:avLst/>
          </a:prstGeom>
        </p:spPr>
      </p:pic>
      <p:sp>
        <p:nvSpPr>
          <p:cNvPr id="7" name="TextBox 6"/>
          <p:cNvSpPr txBox="1"/>
          <p:nvPr/>
        </p:nvSpPr>
        <p:spPr>
          <a:xfrm>
            <a:off x="500034" y="5643578"/>
            <a:ext cx="8143932"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pc="-5" dirty="0" err="1" smtClean="0">
                <a:latin typeface="Arial"/>
                <a:cs typeface="Arial"/>
              </a:rPr>
              <a:t>memberikan</a:t>
            </a:r>
            <a:r>
              <a:rPr lang="en-US" spc="-5" dirty="0" smtClean="0">
                <a:latin typeface="Arial"/>
                <a:cs typeface="Arial"/>
              </a:rPr>
              <a:t> </a:t>
            </a:r>
            <a:r>
              <a:rPr lang="en-US" spc="-5" dirty="0" err="1" smtClean="0">
                <a:latin typeface="Arial"/>
                <a:cs typeface="Arial"/>
              </a:rPr>
              <a:t>rekomendasi</a:t>
            </a:r>
            <a:r>
              <a:rPr lang="en-US" spc="-5" dirty="0" smtClean="0">
                <a:latin typeface="Arial"/>
                <a:cs typeface="Arial"/>
              </a:rPr>
              <a:t> </a:t>
            </a:r>
            <a:r>
              <a:rPr lang="en-US" spc="-5" dirty="0" err="1" smtClean="0">
                <a:latin typeface="Arial"/>
                <a:cs typeface="Arial"/>
              </a:rPr>
              <a:t>dalam</a:t>
            </a:r>
            <a:r>
              <a:rPr lang="en-US" spc="-5" dirty="0" smtClean="0">
                <a:latin typeface="Arial"/>
                <a:cs typeface="Arial"/>
              </a:rPr>
              <a:t> </a:t>
            </a:r>
            <a:r>
              <a:rPr lang="en-US" spc="-5" dirty="0" err="1" smtClean="0">
                <a:latin typeface="Arial"/>
                <a:cs typeface="Arial"/>
              </a:rPr>
              <a:t>bentuk</a:t>
            </a:r>
            <a:r>
              <a:rPr lang="en-US" spc="-5" dirty="0" smtClean="0">
                <a:latin typeface="Arial"/>
                <a:cs typeface="Arial"/>
              </a:rPr>
              <a:t> data </a:t>
            </a:r>
            <a:r>
              <a:rPr lang="en-US" spc="-5" dirty="0" err="1" smtClean="0">
                <a:latin typeface="Arial"/>
                <a:cs typeface="Arial"/>
              </a:rPr>
              <a:t>kepada</a:t>
            </a:r>
            <a:r>
              <a:rPr lang="en-US" spc="-5" dirty="0" smtClean="0">
                <a:latin typeface="Arial"/>
                <a:cs typeface="Arial"/>
              </a:rPr>
              <a:t> </a:t>
            </a:r>
            <a:r>
              <a:rPr lang="en-US" spc="-5" dirty="0" err="1" smtClean="0">
                <a:latin typeface="Arial"/>
                <a:cs typeface="Arial"/>
              </a:rPr>
              <a:t>organisasi</a:t>
            </a:r>
            <a:r>
              <a:rPr lang="en-US" spc="-5" dirty="0" smtClean="0">
                <a:latin typeface="Arial"/>
                <a:cs typeface="Arial"/>
              </a:rPr>
              <a:t> </a:t>
            </a:r>
            <a:r>
              <a:rPr lang="en-US" spc="-5" dirty="0" err="1" smtClean="0">
                <a:latin typeface="Arial"/>
                <a:cs typeface="Arial"/>
              </a:rPr>
              <a:t>dalam</a:t>
            </a:r>
            <a:r>
              <a:rPr lang="en-US" spc="-5" dirty="0" smtClean="0">
                <a:latin typeface="Arial"/>
                <a:cs typeface="Arial"/>
              </a:rPr>
              <a:t> </a:t>
            </a:r>
            <a:r>
              <a:rPr lang="en-US" spc="-5" dirty="0" err="1" smtClean="0">
                <a:latin typeface="Arial"/>
                <a:cs typeface="Arial"/>
              </a:rPr>
              <a:t>rangka</a:t>
            </a:r>
            <a:r>
              <a:rPr lang="en-US" spc="-5" dirty="0" smtClean="0">
                <a:latin typeface="Arial"/>
                <a:cs typeface="Arial"/>
              </a:rPr>
              <a:t>  </a:t>
            </a:r>
            <a:r>
              <a:rPr lang="en-US" spc="-5" dirty="0" err="1" smtClean="0">
                <a:latin typeface="Arial"/>
                <a:cs typeface="Arial"/>
              </a:rPr>
              <a:t>melakukan</a:t>
            </a:r>
            <a:r>
              <a:rPr lang="en-US" spc="-5" dirty="0" smtClean="0">
                <a:latin typeface="Arial"/>
                <a:cs typeface="Arial"/>
              </a:rPr>
              <a:t> </a:t>
            </a:r>
            <a:r>
              <a:rPr lang="en-US" spc="-5" dirty="0" err="1" smtClean="0">
                <a:latin typeface="Arial"/>
                <a:cs typeface="Arial"/>
              </a:rPr>
              <a:t>pembenahan</a:t>
            </a:r>
            <a:r>
              <a:rPr lang="en-US" spc="-5" dirty="0" smtClean="0">
                <a:latin typeface="Arial"/>
                <a:cs typeface="Arial"/>
              </a:rPr>
              <a:t> </a:t>
            </a:r>
            <a:r>
              <a:rPr lang="en-US" spc="-5" dirty="0" err="1" smtClean="0">
                <a:latin typeface="Arial"/>
                <a:cs typeface="Arial"/>
              </a:rPr>
              <a:t>tata</a:t>
            </a:r>
            <a:r>
              <a:rPr lang="en-US" spc="-5" dirty="0" smtClean="0">
                <a:latin typeface="Arial"/>
                <a:cs typeface="Arial"/>
              </a:rPr>
              <a:t> </a:t>
            </a:r>
            <a:r>
              <a:rPr lang="en-US" spc="-5" dirty="0" err="1" smtClean="0">
                <a:latin typeface="Arial"/>
                <a:cs typeface="Arial"/>
              </a:rPr>
              <a:t>kelola</a:t>
            </a:r>
            <a:r>
              <a:rPr lang="en-US" spc="-5" dirty="0" smtClean="0">
                <a:latin typeface="Arial"/>
                <a:cs typeface="Arial"/>
              </a:rPr>
              <a:t> </a:t>
            </a:r>
            <a:r>
              <a:rPr lang="en-US" spc="-5" dirty="0" err="1" smtClean="0">
                <a:latin typeface="Arial"/>
                <a:cs typeface="Arial"/>
              </a:rPr>
              <a:t>organisasi</a:t>
            </a:r>
            <a:r>
              <a:rPr lang="en-US" spc="-5" dirty="0" smtClean="0">
                <a:latin typeface="Arial"/>
                <a:cs typeface="Arial"/>
              </a:rPr>
              <a:t> </a:t>
            </a:r>
            <a:r>
              <a:rPr lang="en-US" spc="-5" dirty="0" err="1" smtClean="0">
                <a:latin typeface="Arial"/>
                <a:cs typeface="Arial"/>
              </a:rPr>
              <a:t>dan</a:t>
            </a:r>
            <a:r>
              <a:rPr lang="en-US" spc="-5" dirty="0" smtClean="0">
                <a:latin typeface="Arial"/>
                <a:cs typeface="Arial"/>
              </a:rPr>
              <a:t> </a:t>
            </a:r>
            <a:r>
              <a:rPr lang="en-US" spc="-5" dirty="0" err="1" smtClean="0">
                <a:latin typeface="Arial"/>
                <a:cs typeface="Arial"/>
              </a:rPr>
              <a:t>informasi</a:t>
            </a:r>
            <a:r>
              <a:rPr lang="en-US" spc="-5" dirty="0" smtClean="0">
                <a:latin typeface="Arial"/>
                <a:cs typeface="Arial"/>
              </a:rPr>
              <a:t> </a:t>
            </a:r>
            <a:r>
              <a:rPr lang="en-US" spc="-5" dirty="0" err="1" smtClean="0">
                <a:latin typeface="Arial"/>
                <a:cs typeface="Arial"/>
              </a:rPr>
              <a:t>bagi</a:t>
            </a:r>
            <a:r>
              <a:rPr lang="en-US" spc="-5" dirty="0" smtClean="0">
                <a:latin typeface="Arial"/>
                <a:cs typeface="Arial"/>
              </a:rPr>
              <a:t> </a:t>
            </a:r>
            <a:r>
              <a:rPr lang="en-US" spc="-5" dirty="0" err="1" smtClean="0">
                <a:latin typeface="Arial"/>
                <a:cs typeface="Arial"/>
              </a:rPr>
              <a:t>setiap</a:t>
            </a:r>
            <a:r>
              <a:rPr lang="en-US" spc="-5" dirty="0" smtClean="0">
                <a:latin typeface="Arial"/>
                <a:cs typeface="Arial"/>
              </a:rPr>
              <a:t> </a:t>
            </a:r>
            <a:r>
              <a:rPr lang="en-US" spc="-5" dirty="0" err="1" smtClean="0">
                <a:latin typeface="Arial"/>
                <a:cs typeface="Arial"/>
              </a:rPr>
              <a:t>individu</a:t>
            </a:r>
            <a:r>
              <a:rPr lang="en-US" spc="-5" dirty="0" smtClean="0">
                <a:latin typeface="Arial"/>
                <a:cs typeface="Arial"/>
              </a:rPr>
              <a:t>  </a:t>
            </a:r>
            <a:r>
              <a:rPr lang="en-US" spc="-5" dirty="0" err="1" smtClean="0">
                <a:latin typeface="Arial"/>
                <a:cs typeface="Arial"/>
              </a:rPr>
              <a:t>dalam</a:t>
            </a:r>
            <a:r>
              <a:rPr lang="en-US" spc="-5" dirty="0" smtClean="0">
                <a:latin typeface="Arial"/>
                <a:cs typeface="Arial"/>
              </a:rPr>
              <a:t> </a:t>
            </a:r>
            <a:r>
              <a:rPr lang="en-US" spc="-5" dirty="0" err="1" smtClean="0">
                <a:latin typeface="Arial"/>
                <a:cs typeface="Arial"/>
              </a:rPr>
              <a:t>rangka</a:t>
            </a:r>
            <a:r>
              <a:rPr lang="en-US" spc="-5" dirty="0" smtClean="0">
                <a:latin typeface="Arial"/>
                <a:cs typeface="Arial"/>
              </a:rPr>
              <a:t> </a:t>
            </a:r>
            <a:r>
              <a:rPr lang="en-US" spc="-5" dirty="0" err="1" smtClean="0">
                <a:latin typeface="Arial"/>
                <a:cs typeface="Arial"/>
              </a:rPr>
              <a:t>meningkatkan</a:t>
            </a:r>
            <a:r>
              <a:rPr lang="en-US" spc="-5" dirty="0" smtClean="0">
                <a:latin typeface="Arial"/>
                <a:cs typeface="Arial"/>
              </a:rPr>
              <a:t> </a:t>
            </a:r>
            <a:r>
              <a:rPr lang="en-US" spc="-5" dirty="0" err="1" smtClean="0">
                <a:latin typeface="Arial"/>
                <a:cs typeface="Arial"/>
              </a:rPr>
              <a:t>kinerja</a:t>
            </a:r>
            <a:r>
              <a:rPr lang="en-US" spc="-5" dirty="0" smtClean="0">
                <a:latin typeface="Arial"/>
                <a:cs typeface="Arial"/>
              </a:rPr>
              <a:t> </a:t>
            </a:r>
            <a:r>
              <a:rPr lang="en-US" spc="-5" dirty="0" err="1" smtClean="0">
                <a:latin typeface="Arial"/>
                <a:cs typeface="Arial"/>
              </a:rPr>
              <a:t>setiap</a:t>
            </a:r>
            <a:r>
              <a:rPr lang="en-US" spc="-5" dirty="0" smtClean="0">
                <a:latin typeface="Arial"/>
                <a:cs typeface="Arial"/>
              </a:rPr>
              <a:t> </a:t>
            </a:r>
            <a:r>
              <a:rPr lang="en-US" spc="-5" dirty="0" err="1" smtClean="0">
                <a:latin typeface="Arial"/>
                <a:cs typeface="Arial"/>
              </a:rPr>
              <a:t>individu</a:t>
            </a:r>
            <a:r>
              <a:rPr lang="en-US" spc="10" dirty="0" smtClean="0">
                <a:latin typeface="Arial"/>
                <a:cs typeface="Arial"/>
              </a:rPr>
              <a:t> </a:t>
            </a:r>
            <a:r>
              <a:rPr lang="en-US" dirty="0" smtClean="0">
                <a:latin typeface="Arial"/>
                <a:cs typeface="Arial"/>
              </a:rPr>
              <a:t>PNS</a:t>
            </a:r>
            <a:endParaRPr lang="en-US" dirty="0"/>
          </a:p>
        </p:txBody>
      </p:sp>
      <p:sp>
        <p:nvSpPr>
          <p:cNvPr id="8" name="Up-Down Arrow 7"/>
          <p:cNvSpPr/>
          <p:nvPr/>
        </p:nvSpPr>
        <p:spPr>
          <a:xfrm>
            <a:off x="4572000" y="3857628"/>
            <a:ext cx="1000132" cy="1643074"/>
          </a:xfrm>
          <a:prstGeom prst="up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Proses</a:t>
            </a:r>
            <a:r>
              <a:rPr lang="en-ID" dirty="0" smtClean="0"/>
              <a:t> </a:t>
            </a:r>
            <a:r>
              <a:rPr lang="en-ID" dirty="0" err="1" smtClean="0"/>
              <a:t>Dasar</a:t>
            </a:r>
            <a:endParaRPr lang="en-US" dirty="0"/>
          </a:p>
        </p:txBody>
      </p:sp>
      <p:graphicFrame>
        <p:nvGraphicFramePr>
          <p:cNvPr id="4" name="Diagram 3"/>
          <p:cNvGraphicFramePr/>
          <p:nvPr/>
        </p:nvGraphicFramePr>
        <p:xfrm>
          <a:off x="1524000" y="1397000"/>
          <a:ext cx="609600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nimasi-bergerak-komputer-0033.gif"/>
          <p:cNvPicPr>
            <a:picLocks noChangeAspect="1"/>
          </p:cNvPicPr>
          <p:nvPr/>
        </p:nvPicPr>
        <p:blipFill>
          <a:blip r:embed="rId7"/>
          <a:stretch>
            <a:fillRect/>
          </a:stretch>
        </p:blipFill>
        <p:spPr>
          <a:xfrm>
            <a:off x="6858015" y="928670"/>
            <a:ext cx="2155457" cy="2500330"/>
          </a:xfrm>
          <a:prstGeom prst="rect">
            <a:avLst/>
          </a:prstGeom>
        </p:spPr>
      </p:pic>
      <p:pic>
        <p:nvPicPr>
          <p:cNvPr id="7" name="Picture 4" descr="C:\Users\Beben\Downloads\kamera.png"/>
          <p:cNvPicPr>
            <a:picLocks noChangeAspect="1" noChangeArrowheads="1"/>
          </p:cNvPicPr>
          <p:nvPr/>
        </p:nvPicPr>
        <p:blipFill>
          <a:blip r:embed="rId8" cstate="print"/>
          <a:srcRect/>
          <a:stretch>
            <a:fillRect/>
          </a:stretch>
        </p:blipFill>
        <p:spPr bwMode="auto">
          <a:xfrm>
            <a:off x="4351332" y="2214554"/>
            <a:ext cx="1563680" cy="1611459"/>
          </a:xfrm>
          <a:prstGeom prst="rect">
            <a:avLst/>
          </a:prstGeom>
          <a:noFill/>
          <a:ln w="9525">
            <a:noFill/>
            <a:miter lim="800000"/>
            <a:headEnd/>
            <a:tailEnd/>
          </a:ln>
          <a:effectLst>
            <a:outerShdw blurRad="50800" dist="38100" dir="16200000" rotWithShape="0">
              <a:prstClr val="black">
                <a:alpha val="40000"/>
              </a:prstClr>
            </a:outerShdw>
          </a:effectLst>
        </p:spPr>
      </p:pic>
      <p:pic>
        <p:nvPicPr>
          <p:cNvPr id="6" name="Picture 5" descr="animasi-bergerak-komputer-0040.gif"/>
          <p:cNvPicPr>
            <a:picLocks noChangeAspect="1"/>
          </p:cNvPicPr>
          <p:nvPr/>
        </p:nvPicPr>
        <p:blipFill>
          <a:blip r:embed="rId9"/>
          <a:stretch>
            <a:fillRect/>
          </a:stretch>
        </p:blipFill>
        <p:spPr>
          <a:xfrm>
            <a:off x="0" y="4071942"/>
            <a:ext cx="2500298" cy="2500298"/>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71472" y="1428736"/>
          <a:ext cx="77724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rot="10800000">
            <a:off x="1928794" y="1785926"/>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3504" y="1785926"/>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93803" y="2321711"/>
            <a:ext cx="107077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929322" y="2285992"/>
            <a:ext cx="100013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slide bu neny\slide 3.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4525968" cy="1143000"/>
          </a:xfrm>
        </p:spPr>
        <p:txBody>
          <a:bodyPr/>
          <a:lstStyle/>
          <a:p>
            <a:r>
              <a:rPr lang="en-ID" dirty="0" smtClean="0"/>
              <a:t>MANFAAT</a:t>
            </a:r>
            <a:endParaRPr lang="en-US" dirty="0"/>
          </a:p>
        </p:txBody>
      </p:sp>
      <p:sp>
        <p:nvSpPr>
          <p:cNvPr id="4" name="Content Placeholder 2"/>
          <p:cNvSpPr>
            <a:spLocks noGrp="1"/>
          </p:cNvSpPr>
          <p:nvPr>
            <p:ph idx="1"/>
          </p:nvPr>
        </p:nvSpPr>
        <p:spPr>
          <a:xfrm>
            <a:off x="357158" y="1357299"/>
            <a:ext cx="8229600" cy="4000528"/>
          </a:xfrm>
        </p:spPr>
        <p:txBody>
          <a:bodyPr>
            <a:normAutofit fontScale="70000" lnSpcReduction="20000"/>
          </a:bodyPr>
          <a:lstStyle/>
          <a:p>
            <a:pPr marL="514350" indent="-514350">
              <a:buFont typeface="+mj-lt"/>
              <a:buAutoNum type="arabicPeriod"/>
            </a:pPr>
            <a:r>
              <a:rPr lang="en-US" dirty="0" err="1" smtClean="0"/>
              <a:t>Terhimpunnya</a:t>
            </a:r>
            <a:r>
              <a:rPr lang="en-US" dirty="0" smtClean="0"/>
              <a:t> database </a:t>
            </a:r>
            <a:r>
              <a:rPr lang="en-US" dirty="0" err="1" smtClean="0"/>
              <a:t>kinerja</a:t>
            </a:r>
            <a:endParaRPr lang="en-US" dirty="0" smtClean="0"/>
          </a:p>
          <a:p>
            <a:pPr marL="514350" indent="-514350">
              <a:buFont typeface="+mj-lt"/>
              <a:buAutoNum type="arabicPeriod"/>
            </a:pPr>
            <a:r>
              <a:rPr lang="en-US" dirty="0" err="1" smtClean="0"/>
              <a:t>Memudahkan</a:t>
            </a:r>
            <a:r>
              <a:rPr lang="en-US" dirty="0" smtClean="0"/>
              <a:t> monitoring </a:t>
            </a:r>
            <a:r>
              <a:rPr lang="en-US" dirty="0" err="1" smtClean="0"/>
              <a:t>capaian</a:t>
            </a:r>
            <a:r>
              <a:rPr lang="en-US" dirty="0" smtClean="0"/>
              <a:t> </a:t>
            </a:r>
            <a:r>
              <a:rPr lang="en-US" dirty="0" err="1" smtClean="0"/>
              <a:t>kinerja</a:t>
            </a:r>
            <a:endParaRPr lang="en-US" dirty="0" smtClean="0"/>
          </a:p>
          <a:p>
            <a:pPr marL="514350" indent="-514350">
              <a:buFont typeface="+mj-lt"/>
              <a:buAutoNum type="arabicPeriod"/>
            </a:pPr>
            <a:r>
              <a:rPr lang="en-US" dirty="0" err="1" smtClean="0"/>
              <a:t>Memudahkan</a:t>
            </a:r>
            <a:r>
              <a:rPr lang="en-US" dirty="0" smtClean="0"/>
              <a:t> </a:t>
            </a:r>
            <a:r>
              <a:rPr lang="en-US" dirty="0" err="1" smtClean="0"/>
              <a:t>atasan</a:t>
            </a:r>
            <a:r>
              <a:rPr lang="en-US" dirty="0" smtClean="0"/>
              <a:t> </a:t>
            </a:r>
            <a:r>
              <a:rPr lang="en-US" dirty="0" err="1" smtClean="0"/>
              <a:t>dalam</a:t>
            </a:r>
            <a:r>
              <a:rPr lang="en-US" dirty="0" smtClean="0"/>
              <a:t> </a:t>
            </a:r>
            <a:r>
              <a:rPr lang="en-US" dirty="0" err="1" smtClean="0"/>
              <a:t>mengevaluasi</a:t>
            </a:r>
            <a:r>
              <a:rPr lang="en-US" dirty="0" smtClean="0"/>
              <a:t> </a:t>
            </a:r>
            <a:r>
              <a:rPr lang="en-US" dirty="0" err="1" smtClean="0"/>
              <a:t>kinerja</a:t>
            </a:r>
            <a:r>
              <a:rPr lang="en-US" dirty="0" smtClean="0"/>
              <a:t> </a:t>
            </a:r>
            <a:r>
              <a:rPr lang="en-US" dirty="0" err="1" smtClean="0"/>
              <a:t>bawahan</a:t>
            </a:r>
            <a:r>
              <a:rPr lang="en-US" dirty="0" smtClean="0"/>
              <a:t> </a:t>
            </a:r>
            <a:r>
              <a:rPr lang="en-US" dirty="0" err="1" smtClean="0"/>
              <a:t>dan</a:t>
            </a:r>
            <a:r>
              <a:rPr lang="en-US" dirty="0" smtClean="0"/>
              <a:t> </a:t>
            </a:r>
            <a:r>
              <a:rPr lang="en-US" dirty="0" err="1" smtClean="0"/>
              <a:t>diri</a:t>
            </a:r>
            <a:r>
              <a:rPr lang="en-US" dirty="0" smtClean="0"/>
              <a:t> </a:t>
            </a:r>
            <a:r>
              <a:rPr lang="en-US" dirty="0" err="1" smtClean="0"/>
              <a:t>sendiri</a:t>
            </a:r>
            <a:endParaRPr lang="en-US" dirty="0" smtClean="0"/>
          </a:p>
          <a:p>
            <a:pPr marL="514350" indent="-514350">
              <a:buFont typeface="+mj-lt"/>
              <a:buAutoNum type="arabicPeriod"/>
            </a:pPr>
            <a:r>
              <a:rPr lang="en-US" dirty="0" err="1" smtClean="0"/>
              <a:t>Memudahkan</a:t>
            </a:r>
            <a:r>
              <a:rPr lang="en-US" dirty="0" smtClean="0"/>
              <a:t> </a:t>
            </a:r>
            <a:r>
              <a:rPr lang="en-US" dirty="0" err="1" smtClean="0"/>
              <a:t>setiap</a:t>
            </a:r>
            <a:r>
              <a:rPr lang="en-US" dirty="0" smtClean="0"/>
              <a:t> </a:t>
            </a:r>
            <a:r>
              <a:rPr lang="en-US" dirty="0" err="1" smtClean="0"/>
              <a:t>individu</a:t>
            </a:r>
            <a:r>
              <a:rPr lang="en-US" dirty="0" smtClean="0"/>
              <a:t> </a:t>
            </a:r>
            <a:r>
              <a:rPr lang="en-US" dirty="0" err="1" smtClean="0"/>
              <a:t>menyimpan</a:t>
            </a:r>
            <a:r>
              <a:rPr lang="en-US" dirty="0" smtClean="0"/>
              <a:t> </a:t>
            </a:r>
            <a:r>
              <a:rPr lang="en-US" dirty="0" err="1" smtClean="0"/>
              <a:t>dan</a:t>
            </a:r>
            <a:r>
              <a:rPr lang="en-US" dirty="0" smtClean="0"/>
              <a:t> </a:t>
            </a:r>
            <a:r>
              <a:rPr lang="en-US" dirty="0" err="1" smtClean="0"/>
              <a:t>mengambil</a:t>
            </a:r>
            <a:r>
              <a:rPr lang="en-US" dirty="0" smtClean="0"/>
              <a:t> </a:t>
            </a:r>
            <a:r>
              <a:rPr lang="en-US" dirty="0" err="1" smtClean="0"/>
              <a:t>kembali</a:t>
            </a:r>
            <a:r>
              <a:rPr lang="en-US" dirty="0" smtClean="0"/>
              <a:t> data </a:t>
            </a:r>
            <a:r>
              <a:rPr lang="en-US" dirty="0" err="1" smtClean="0"/>
              <a:t>tugas</a:t>
            </a:r>
            <a:r>
              <a:rPr lang="en-US" dirty="0" smtClean="0"/>
              <a:t> </a:t>
            </a:r>
            <a:r>
              <a:rPr lang="en-US" dirty="0" err="1" smtClean="0"/>
              <a:t>kedinasan</a:t>
            </a:r>
            <a:r>
              <a:rPr lang="en-US" dirty="0" smtClean="0"/>
              <a:t> </a:t>
            </a:r>
            <a:r>
              <a:rPr lang="en-US" dirty="0" err="1" smtClean="0"/>
              <a:t>harian</a:t>
            </a:r>
            <a:r>
              <a:rPr lang="en-US" dirty="0" smtClean="0"/>
              <a:t> </a:t>
            </a:r>
            <a:r>
              <a:rPr lang="en-US" dirty="0" err="1" smtClean="0"/>
              <a:t>baik</a:t>
            </a:r>
            <a:r>
              <a:rPr lang="en-US" dirty="0" smtClean="0"/>
              <a:t> yang </a:t>
            </a:r>
            <a:r>
              <a:rPr lang="en-US" dirty="0" err="1" smtClean="0"/>
              <a:t>sesuai</a:t>
            </a:r>
            <a:r>
              <a:rPr lang="en-US" dirty="0" smtClean="0"/>
              <a:t> </a:t>
            </a:r>
            <a:r>
              <a:rPr lang="en-US" dirty="0" err="1" smtClean="0"/>
              <a:t>dengan</a:t>
            </a:r>
            <a:r>
              <a:rPr lang="en-US" dirty="0" smtClean="0"/>
              <a:t> </a:t>
            </a:r>
            <a:r>
              <a:rPr lang="en-US" dirty="0" err="1" smtClean="0"/>
              <a:t>tugas</a:t>
            </a:r>
            <a:r>
              <a:rPr lang="en-US" dirty="0" smtClean="0"/>
              <a:t> </a:t>
            </a:r>
            <a:r>
              <a:rPr lang="en-US" dirty="0" err="1" smtClean="0"/>
              <a:t>jabatan</a:t>
            </a:r>
            <a:r>
              <a:rPr lang="en-US" dirty="0" smtClean="0"/>
              <a:t> </a:t>
            </a:r>
            <a:r>
              <a:rPr lang="en-US" dirty="0" err="1" smtClean="0"/>
              <a:t>maupun</a:t>
            </a:r>
            <a:r>
              <a:rPr lang="en-US" dirty="0" smtClean="0"/>
              <a:t> yang  </a:t>
            </a:r>
            <a:r>
              <a:rPr lang="en-US" dirty="0" err="1" smtClean="0"/>
              <a:t>tidak</a:t>
            </a:r>
            <a:r>
              <a:rPr lang="en-US" dirty="0" smtClean="0"/>
              <a:t> </a:t>
            </a:r>
            <a:r>
              <a:rPr lang="en-US" dirty="0" err="1" smtClean="0"/>
              <a:t>sesuai</a:t>
            </a:r>
            <a:endParaRPr lang="en-US" dirty="0" smtClean="0"/>
          </a:p>
          <a:p>
            <a:pPr marL="514350" indent="-514350">
              <a:buFont typeface="+mj-lt"/>
              <a:buAutoNum type="arabicPeriod"/>
            </a:pPr>
            <a:r>
              <a:rPr lang="en-US" dirty="0" err="1" smtClean="0"/>
              <a:t>Memudahkan</a:t>
            </a:r>
            <a:r>
              <a:rPr lang="en-US" dirty="0" smtClean="0"/>
              <a:t> </a:t>
            </a:r>
            <a:r>
              <a:rPr lang="en-US" dirty="0" err="1" smtClean="0"/>
              <a:t>setiap</a:t>
            </a:r>
            <a:r>
              <a:rPr lang="en-US" dirty="0" smtClean="0"/>
              <a:t> </a:t>
            </a:r>
            <a:r>
              <a:rPr lang="en-US" dirty="0" err="1" smtClean="0"/>
              <a:t>individu</a:t>
            </a:r>
            <a:r>
              <a:rPr lang="en-US" dirty="0" smtClean="0"/>
              <a:t> </a:t>
            </a:r>
            <a:r>
              <a:rPr lang="en-US" dirty="0" err="1" smtClean="0"/>
              <a:t>memperkirakan</a:t>
            </a:r>
            <a:r>
              <a:rPr lang="en-US" dirty="0" smtClean="0"/>
              <a:t> </a:t>
            </a:r>
            <a:r>
              <a:rPr lang="en-US" dirty="0" err="1" smtClean="0"/>
              <a:t>besarnya</a:t>
            </a:r>
            <a:r>
              <a:rPr lang="en-US" dirty="0" smtClean="0"/>
              <a:t> </a:t>
            </a:r>
            <a:r>
              <a:rPr lang="en-US" dirty="0" err="1" smtClean="0"/>
              <a:t>tunjungan</a:t>
            </a:r>
            <a:r>
              <a:rPr lang="en-US" dirty="0" smtClean="0"/>
              <a:t> </a:t>
            </a:r>
            <a:r>
              <a:rPr lang="en-US" dirty="0" err="1" smtClean="0"/>
              <a:t>kinerja</a:t>
            </a:r>
            <a:r>
              <a:rPr lang="en-US" dirty="0" smtClean="0"/>
              <a:t> </a:t>
            </a:r>
            <a:r>
              <a:rPr lang="en-US" dirty="0" err="1" smtClean="0"/>
              <a:t>bulanan</a:t>
            </a:r>
            <a:r>
              <a:rPr lang="en-US" dirty="0" smtClean="0"/>
              <a:t> yang </a:t>
            </a:r>
            <a:r>
              <a:rPr lang="en-US" dirty="0" err="1" smtClean="0"/>
              <a:t>akan</a:t>
            </a:r>
            <a:r>
              <a:rPr lang="en-US" dirty="0" smtClean="0"/>
              <a:t> </a:t>
            </a:r>
            <a:r>
              <a:rPr lang="en-US" dirty="0" err="1" smtClean="0"/>
              <a:t>diterima</a:t>
            </a:r>
            <a:endParaRPr lang="en-US" dirty="0" smtClean="0"/>
          </a:p>
          <a:p>
            <a:pPr marL="514350" indent="-514350">
              <a:buFont typeface="+mj-lt"/>
              <a:buAutoNum type="arabicPeriod"/>
            </a:pPr>
            <a:r>
              <a:rPr lang="en-US" dirty="0" err="1" smtClean="0"/>
              <a:t>Memudahkan</a:t>
            </a:r>
            <a:r>
              <a:rPr lang="en-US" dirty="0" smtClean="0"/>
              <a:t> unit </a:t>
            </a:r>
            <a:r>
              <a:rPr lang="en-US" dirty="0" err="1" smtClean="0"/>
              <a:t>terkait</a:t>
            </a:r>
            <a:r>
              <a:rPr lang="en-US" dirty="0" smtClean="0"/>
              <a:t> </a:t>
            </a:r>
            <a:r>
              <a:rPr lang="en-US" dirty="0" err="1" smtClean="0"/>
              <a:t>mendapatkan</a:t>
            </a:r>
            <a:r>
              <a:rPr lang="en-US" dirty="0" smtClean="0"/>
              <a:t> data </a:t>
            </a:r>
            <a:r>
              <a:rPr lang="en-US" dirty="0" err="1" smtClean="0"/>
              <a:t>perbandingan</a:t>
            </a:r>
            <a:r>
              <a:rPr lang="en-US" dirty="0" smtClean="0"/>
              <a:t> </a:t>
            </a:r>
            <a:r>
              <a:rPr lang="en-US" dirty="0" err="1" smtClean="0"/>
              <a:t>antara</a:t>
            </a:r>
            <a:r>
              <a:rPr lang="en-US" dirty="0" smtClean="0"/>
              <a:t> </a:t>
            </a:r>
            <a:r>
              <a:rPr lang="en-US" dirty="0" err="1" smtClean="0"/>
              <a:t>kualitas</a:t>
            </a:r>
            <a:r>
              <a:rPr lang="en-US" dirty="0" smtClean="0"/>
              <a:t> </a:t>
            </a:r>
            <a:r>
              <a:rPr lang="en-US" dirty="0" err="1" smtClean="0"/>
              <a:t>tugas</a:t>
            </a:r>
            <a:r>
              <a:rPr lang="en-US" dirty="0" smtClean="0"/>
              <a:t> </a:t>
            </a:r>
            <a:r>
              <a:rPr lang="en-US" dirty="0" err="1" smtClean="0"/>
              <a:t>jabatan</a:t>
            </a:r>
            <a:r>
              <a:rPr lang="en-US" dirty="0" smtClean="0"/>
              <a:t> </a:t>
            </a:r>
            <a:r>
              <a:rPr lang="en-US" dirty="0" err="1" smtClean="0"/>
              <a:t>dengan</a:t>
            </a:r>
            <a:r>
              <a:rPr lang="en-US" dirty="0" smtClean="0"/>
              <a:t> </a:t>
            </a:r>
            <a:r>
              <a:rPr lang="en-US" dirty="0" err="1" smtClean="0"/>
              <a:t>tugas</a:t>
            </a:r>
            <a:r>
              <a:rPr lang="en-US" dirty="0" smtClean="0"/>
              <a:t> </a:t>
            </a:r>
            <a:r>
              <a:rPr lang="en-US" dirty="0" err="1" smtClean="0"/>
              <a:t>kedinasan</a:t>
            </a:r>
            <a:r>
              <a:rPr lang="en-US" dirty="0" smtClean="0"/>
              <a:t> yang </a:t>
            </a:r>
            <a:r>
              <a:rPr lang="en-US" dirty="0" err="1" smtClean="0"/>
              <a:t>tidak</a:t>
            </a:r>
            <a:r>
              <a:rPr lang="en-US" dirty="0" smtClean="0"/>
              <a:t> </a:t>
            </a:r>
            <a:r>
              <a:rPr lang="en-US" dirty="0" err="1" smtClean="0"/>
              <a:t>sesuai</a:t>
            </a:r>
            <a:r>
              <a:rPr lang="en-US" dirty="0" smtClean="0"/>
              <a:t> </a:t>
            </a:r>
            <a:r>
              <a:rPr lang="en-US" dirty="0" err="1" smtClean="0"/>
              <a:t>untuk</a:t>
            </a:r>
            <a:r>
              <a:rPr lang="en-US" dirty="0" smtClean="0"/>
              <a:t> </a:t>
            </a:r>
            <a:r>
              <a:rPr lang="en-US" dirty="0" err="1" smtClean="0"/>
              <a:t>dilakukan</a:t>
            </a:r>
            <a:r>
              <a:rPr lang="en-US" dirty="0" smtClean="0"/>
              <a:t> </a:t>
            </a:r>
            <a:r>
              <a:rPr lang="en-US" dirty="0" err="1" smtClean="0"/>
              <a:t>rencana</a:t>
            </a:r>
            <a:r>
              <a:rPr lang="en-US" dirty="0" smtClean="0"/>
              <a:t> </a:t>
            </a:r>
            <a:r>
              <a:rPr lang="en-US" dirty="0" err="1" smtClean="0"/>
              <a:t>pembenahan</a:t>
            </a:r>
            <a:r>
              <a:rPr lang="en-US" dirty="0" smtClean="0"/>
              <a:t> </a:t>
            </a:r>
            <a:r>
              <a:rPr lang="en-US" dirty="0" err="1" smtClean="0"/>
              <a:t>tata</a:t>
            </a:r>
            <a:r>
              <a:rPr lang="en-US" dirty="0" smtClean="0"/>
              <a:t> </a:t>
            </a:r>
            <a:r>
              <a:rPr lang="en-US" dirty="0" err="1" smtClean="0"/>
              <a:t>kelola</a:t>
            </a:r>
            <a:r>
              <a:rPr lang="en-US" dirty="0" smtClean="0"/>
              <a:t> </a:t>
            </a:r>
            <a:r>
              <a:rPr lang="en-US" dirty="0" err="1" smtClean="0"/>
              <a:t>organisasi</a:t>
            </a:r>
            <a:endParaRPr lang="en-US" dirty="0" smtClean="0"/>
          </a:p>
          <a:p>
            <a:pPr marL="514350" indent="-514350">
              <a:buFont typeface="+mj-lt"/>
              <a:buAutoNum type="arabicPeriod"/>
            </a:pPr>
            <a:endParaRPr lang="en-US" dirty="0"/>
          </a:p>
        </p:txBody>
      </p:sp>
      <p:pic>
        <p:nvPicPr>
          <p:cNvPr id="5" name="Picture 4" descr="download (2).jpg"/>
          <p:cNvPicPr>
            <a:picLocks noChangeAspect="1"/>
          </p:cNvPicPr>
          <p:nvPr/>
        </p:nvPicPr>
        <p:blipFill>
          <a:blip r:embed="rId2"/>
          <a:stretch>
            <a:fillRect/>
          </a:stretch>
        </p:blipFill>
        <p:spPr>
          <a:xfrm>
            <a:off x="3071802" y="5072074"/>
            <a:ext cx="5786478" cy="1528317"/>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28662" y="214290"/>
            <a:ext cx="7923236" cy="1077218"/>
          </a:xfrm>
          <a:prstGeom prst="rect">
            <a:avLst/>
          </a:prstGeom>
          <a:noFill/>
          <a:ln w="9525">
            <a:noFill/>
            <a:miter lim="800000"/>
            <a:headEnd/>
            <a:tailEnd/>
          </a:ln>
        </p:spPr>
        <p:txBody>
          <a:bodyPr wrap="square">
            <a:spAutoFit/>
          </a:bodyPr>
          <a:lstStyle/>
          <a:p>
            <a:pPr algn="ctr"/>
            <a:r>
              <a:rPr lang="en-ID" sz="3200" b="1" dirty="0">
                <a:solidFill>
                  <a:srgbClr val="FF0000"/>
                </a:solidFill>
              </a:rPr>
              <a:t>INTEGRASI PENILAIAN KINERJA DAN SAPK </a:t>
            </a:r>
            <a:endParaRPr lang="en-US" sz="3200" dirty="0">
              <a:solidFill>
                <a:srgbClr val="FF0000"/>
              </a:solidFill>
            </a:endParaRPr>
          </a:p>
        </p:txBody>
      </p:sp>
      <p:sp>
        <p:nvSpPr>
          <p:cNvPr id="5" name="Rounded Rectangle 4"/>
          <p:cNvSpPr/>
          <p:nvPr/>
        </p:nvSpPr>
        <p:spPr>
          <a:xfrm>
            <a:off x="1490663" y="5703888"/>
            <a:ext cx="1281112" cy="51119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ID" sz="1600" b="1" kern="0" dirty="0">
                <a:solidFill>
                  <a:schemeClr val="bg1"/>
                </a:solidFill>
                <a:ea typeface="Adobe Gothic Std B" pitchFamily="34" charset="-128"/>
                <a:sym typeface="Arial"/>
              </a:rPr>
              <a:t>SAPK/SI ASN</a:t>
            </a:r>
            <a:endParaRPr lang="en-US" sz="1600" b="1" kern="0" dirty="0">
              <a:solidFill>
                <a:schemeClr val="bg1"/>
              </a:solidFill>
              <a:ea typeface="Adobe Gothic Std B" pitchFamily="34" charset="-128"/>
              <a:sym typeface="Arial"/>
            </a:endParaRPr>
          </a:p>
        </p:txBody>
      </p:sp>
      <p:pic>
        <p:nvPicPr>
          <p:cNvPr id="6" name="Picture 2" descr="database icon"/>
          <p:cNvPicPr>
            <a:picLocks noChangeAspect="1" noChangeArrowheads="1"/>
          </p:cNvPicPr>
          <p:nvPr/>
        </p:nvPicPr>
        <p:blipFill>
          <a:blip r:embed="rId2"/>
          <a:srcRect/>
          <a:stretch>
            <a:fillRect/>
          </a:stretch>
        </p:blipFill>
        <p:spPr bwMode="auto">
          <a:xfrm>
            <a:off x="3724275" y="5500688"/>
            <a:ext cx="1123950" cy="1077912"/>
          </a:xfrm>
          <a:prstGeom prst="rect">
            <a:avLst/>
          </a:prstGeom>
          <a:noFill/>
          <a:ln w="9525">
            <a:noFill/>
            <a:miter lim="800000"/>
            <a:headEnd/>
            <a:tailEnd/>
          </a:ln>
        </p:spPr>
      </p:pic>
      <p:cxnSp>
        <p:nvCxnSpPr>
          <p:cNvPr id="7" name="Straight Arrow Connector 6"/>
          <p:cNvCxnSpPr/>
          <p:nvPr/>
        </p:nvCxnSpPr>
        <p:spPr>
          <a:xfrm flipH="1" flipV="1">
            <a:off x="4216400" y="4848225"/>
            <a:ext cx="69850" cy="652463"/>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pic>
        <p:nvPicPr>
          <p:cNvPr id="8" name="Picture 20"/>
          <p:cNvPicPr>
            <a:picLocks noChangeAspect="1" noChangeArrowheads="1"/>
          </p:cNvPicPr>
          <p:nvPr/>
        </p:nvPicPr>
        <p:blipFill>
          <a:blip r:embed="rId3"/>
          <a:srcRect/>
          <a:stretch>
            <a:fillRect/>
          </a:stretch>
        </p:blipFill>
        <p:spPr bwMode="auto">
          <a:xfrm>
            <a:off x="3503613" y="2279650"/>
            <a:ext cx="2166937" cy="2649538"/>
          </a:xfrm>
          <a:prstGeom prst="rect">
            <a:avLst/>
          </a:prstGeom>
          <a:noFill/>
          <a:ln w="9525">
            <a:noFill/>
            <a:miter lim="800000"/>
            <a:headEnd/>
            <a:tailEnd/>
          </a:ln>
        </p:spPr>
      </p:pic>
      <p:pic>
        <p:nvPicPr>
          <p:cNvPr id="9" name="Picture 29"/>
          <p:cNvPicPr>
            <a:picLocks noChangeAspect="1" noChangeArrowheads="1"/>
          </p:cNvPicPr>
          <p:nvPr/>
        </p:nvPicPr>
        <p:blipFill>
          <a:blip r:embed="rId3"/>
          <a:srcRect/>
          <a:stretch>
            <a:fillRect/>
          </a:stretch>
        </p:blipFill>
        <p:spPr bwMode="auto">
          <a:xfrm>
            <a:off x="6557963" y="5054600"/>
            <a:ext cx="1303337" cy="1674813"/>
          </a:xfrm>
          <a:prstGeom prst="rect">
            <a:avLst/>
          </a:prstGeom>
          <a:noFill/>
          <a:ln w="9525">
            <a:noFill/>
            <a:miter lim="800000"/>
            <a:headEnd/>
            <a:tailEnd/>
          </a:ln>
        </p:spPr>
      </p:pic>
      <p:sp>
        <p:nvSpPr>
          <p:cNvPr id="10" name="TextBox 30"/>
          <p:cNvSpPr txBox="1">
            <a:spLocks noChangeArrowheads="1"/>
          </p:cNvSpPr>
          <p:nvPr/>
        </p:nvSpPr>
        <p:spPr bwMode="auto">
          <a:xfrm>
            <a:off x="7815263" y="6181725"/>
            <a:ext cx="1328737" cy="400110"/>
          </a:xfrm>
          <a:prstGeom prst="rect">
            <a:avLst/>
          </a:prstGeom>
          <a:noFill/>
          <a:ln w="9525">
            <a:noFill/>
            <a:miter lim="800000"/>
            <a:headEnd/>
            <a:tailEnd/>
          </a:ln>
        </p:spPr>
        <p:txBody>
          <a:bodyPr wrap="square">
            <a:spAutoFit/>
          </a:bodyPr>
          <a:lstStyle/>
          <a:p>
            <a:r>
              <a:rPr lang="id-ID" sz="2000" b="1" dirty="0">
                <a:solidFill>
                  <a:srgbClr val="481953"/>
                </a:solidFill>
              </a:rPr>
              <a:t>SIMPEG</a:t>
            </a:r>
          </a:p>
        </p:txBody>
      </p:sp>
      <p:pic>
        <p:nvPicPr>
          <p:cNvPr id="11" name="Picture 2" descr="database icon"/>
          <p:cNvPicPr>
            <a:picLocks noChangeAspect="1" noChangeArrowheads="1"/>
          </p:cNvPicPr>
          <p:nvPr/>
        </p:nvPicPr>
        <p:blipFill>
          <a:blip r:embed="rId2"/>
          <a:srcRect/>
          <a:stretch>
            <a:fillRect/>
          </a:stretch>
        </p:blipFill>
        <p:spPr bwMode="auto">
          <a:xfrm>
            <a:off x="8329613" y="5561013"/>
            <a:ext cx="692150" cy="661987"/>
          </a:xfrm>
          <a:prstGeom prst="rect">
            <a:avLst/>
          </a:prstGeom>
          <a:noFill/>
          <a:ln w="9525">
            <a:noFill/>
            <a:miter lim="800000"/>
            <a:headEnd/>
            <a:tailEnd/>
          </a:ln>
        </p:spPr>
      </p:pic>
      <p:cxnSp>
        <p:nvCxnSpPr>
          <p:cNvPr id="12" name="Straight Arrow Connector 11"/>
          <p:cNvCxnSpPr/>
          <p:nvPr/>
        </p:nvCxnSpPr>
        <p:spPr>
          <a:xfrm>
            <a:off x="5394325" y="4392613"/>
            <a:ext cx="1163638" cy="15001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861300" y="5892800"/>
            <a:ext cx="468313"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scheduler icon transparent"/>
          <p:cNvPicPr>
            <a:picLocks noChangeAspect="1" noChangeArrowheads="1"/>
          </p:cNvPicPr>
          <p:nvPr/>
        </p:nvPicPr>
        <p:blipFill>
          <a:blip r:embed="rId4"/>
          <a:srcRect/>
          <a:stretch>
            <a:fillRect/>
          </a:stretch>
        </p:blipFill>
        <p:spPr bwMode="auto">
          <a:xfrm>
            <a:off x="5357818" y="5000636"/>
            <a:ext cx="625475" cy="625475"/>
          </a:xfrm>
          <a:prstGeom prst="rect">
            <a:avLst/>
          </a:prstGeom>
          <a:noFill/>
          <a:ln w="9525">
            <a:noFill/>
            <a:miter lim="800000"/>
            <a:headEnd/>
            <a:tailEnd/>
          </a:ln>
        </p:spPr>
      </p:pic>
      <p:sp>
        <p:nvSpPr>
          <p:cNvPr id="15" name="TextBox 53"/>
          <p:cNvSpPr txBox="1">
            <a:spLocks noChangeArrowheads="1"/>
          </p:cNvSpPr>
          <p:nvPr/>
        </p:nvSpPr>
        <p:spPr bwMode="auto">
          <a:xfrm>
            <a:off x="4259263" y="3405191"/>
            <a:ext cx="1241431" cy="523875"/>
          </a:xfrm>
          <a:prstGeom prst="rect">
            <a:avLst/>
          </a:prstGeom>
          <a:noFill/>
          <a:ln w="9525">
            <a:noFill/>
            <a:miter lim="800000"/>
            <a:headEnd/>
            <a:tailEnd/>
          </a:ln>
        </p:spPr>
        <p:txBody>
          <a:bodyPr wrap="square">
            <a:spAutoFit/>
          </a:bodyPr>
          <a:lstStyle/>
          <a:p>
            <a:r>
              <a:rPr lang="id-ID" sz="2800" b="1" dirty="0">
                <a:solidFill>
                  <a:srgbClr val="481953"/>
                </a:solidFill>
              </a:rPr>
              <a:t>SAPK</a:t>
            </a:r>
          </a:p>
        </p:txBody>
      </p:sp>
      <p:sp>
        <p:nvSpPr>
          <p:cNvPr id="16" name="TextBox 54"/>
          <p:cNvSpPr txBox="1">
            <a:spLocks noChangeArrowheads="1"/>
          </p:cNvSpPr>
          <p:nvPr/>
        </p:nvSpPr>
        <p:spPr bwMode="auto">
          <a:xfrm>
            <a:off x="2714612" y="1846254"/>
            <a:ext cx="2071702" cy="368300"/>
          </a:xfrm>
          <a:prstGeom prst="rect">
            <a:avLst/>
          </a:prstGeom>
          <a:noFill/>
          <a:ln w="9525">
            <a:noFill/>
            <a:miter lim="800000"/>
            <a:headEnd/>
            <a:tailEnd/>
          </a:ln>
        </p:spPr>
        <p:txBody>
          <a:bodyPr wrap="square">
            <a:spAutoFit/>
          </a:bodyPr>
          <a:lstStyle/>
          <a:p>
            <a:r>
              <a:rPr lang="en-ID" dirty="0">
                <a:solidFill>
                  <a:srgbClr val="481953"/>
                </a:solidFill>
              </a:rPr>
              <a:t>UPDATE DATA</a:t>
            </a:r>
            <a:endParaRPr lang="id-ID" dirty="0">
              <a:solidFill>
                <a:srgbClr val="481953"/>
              </a:solidFill>
            </a:endParaRPr>
          </a:p>
        </p:txBody>
      </p:sp>
      <p:cxnSp>
        <p:nvCxnSpPr>
          <p:cNvPr id="17" name="Straight Arrow Connector 16"/>
          <p:cNvCxnSpPr/>
          <p:nvPr/>
        </p:nvCxnSpPr>
        <p:spPr>
          <a:xfrm flipH="1">
            <a:off x="7589838" y="3940175"/>
            <a:ext cx="646112" cy="1277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47925" y="2082800"/>
            <a:ext cx="1198563" cy="760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09"/>
          <p:cNvSpPr txBox="1">
            <a:spLocks noChangeArrowheads="1"/>
          </p:cNvSpPr>
          <p:nvPr/>
        </p:nvSpPr>
        <p:spPr bwMode="auto">
          <a:xfrm>
            <a:off x="5761056" y="3857628"/>
            <a:ext cx="1454150" cy="368300"/>
          </a:xfrm>
          <a:prstGeom prst="rect">
            <a:avLst/>
          </a:prstGeom>
          <a:noFill/>
          <a:ln w="9525">
            <a:noFill/>
            <a:miter lim="800000"/>
            <a:headEnd/>
            <a:tailEnd/>
          </a:ln>
        </p:spPr>
        <p:txBody>
          <a:bodyPr>
            <a:spAutoFit/>
          </a:bodyPr>
          <a:lstStyle/>
          <a:p>
            <a:r>
              <a:rPr lang="en-ID" dirty="0">
                <a:solidFill>
                  <a:srgbClr val="481953"/>
                </a:solidFill>
              </a:rPr>
              <a:t>WEB SERVICE</a:t>
            </a:r>
            <a:endParaRPr lang="id-ID" dirty="0">
              <a:solidFill>
                <a:srgbClr val="481953"/>
              </a:solidFill>
            </a:endParaRPr>
          </a:p>
        </p:txBody>
      </p:sp>
      <p:pic>
        <p:nvPicPr>
          <p:cNvPr id="20" name="Picture 10" descr="http://thumb1.shutterstock.com/display_pic_with_logo/793861/121776100/stock-vector-elegant-people-series-businesspeople-at-computer-121776100.jpg"/>
          <p:cNvPicPr>
            <a:picLocks noChangeAspect="1" noChangeArrowheads="1"/>
          </p:cNvPicPr>
          <p:nvPr/>
        </p:nvPicPr>
        <p:blipFill>
          <a:blip r:embed="rId5">
            <a:clrChange>
              <a:clrFrom>
                <a:srgbClr val="FFFFFF"/>
              </a:clrFrom>
              <a:clrTo>
                <a:srgbClr val="FFFFFF">
                  <a:alpha val="0"/>
                </a:srgbClr>
              </a:clrTo>
            </a:clrChange>
          </a:blip>
          <a:srcRect l="48334" t="53082" b="12671"/>
          <a:stretch>
            <a:fillRect/>
          </a:stretch>
        </p:blipFill>
        <p:spPr bwMode="auto">
          <a:xfrm>
            <a:off x="7138988" y="2408238"/>
            <a:ext cx="1797050" cy="1219200"/>
          </a:xfrm>
          <a:prstGeom prst="rect">
            <a:avLst/>
          </a:prstGeom>
          <a:noFill/>
          <a:ln w="9525">
            <a:noFill/>
            <a:miter lim="800000"/>
            <a:headEnd/>
            <a:tailEnd/>
          </a:ln>
        </p:spPr>
      </p:pic>
      <p:pic>
        <p:nvPicPr>
          <p:cNvPr id="21" name="image20.png" descr="http://thumb101.shutterstock.com/display_pic_with_logo/793861/121775983/stock-vector-elegant-people-series-businessman-tablet-pc-121775983.jpg"/>
          <p:cNvPicPr>
            <a:picLocks noChangeAspect="1"/>
          </p:cNvPicPr>
          <p:nvPr/>
        </p:nvPicPr>
        <p:blipFill>
          <a:blip r:embed="rId6"/>
          <a:srcRect l="1665" t="51370" r="70000" b="9245"/>
          <a:stretch>
            <a:fillRect/>
          </a:stretch>
        </p:blipFill>
        <p:spPr bwMode="auto">
          <a:xfrm>
            <a:off x="1401763" y="1325563"/>
            <a:ext cx="1055687" cy="1647825"/>
          </a:xfrm>
          <a:prstGeom prst="rect">
            <a:avLst/>
          </a:prstGeom>
          <a:noFill/>
          <a:ln w="12700">
            <a:noFill/>
            <a:miter lim="400000"/>
            <a:headEnd/>
            <a:tailEnd/>
          </a:ln>
        </p:spPr>
      </p:pic>
      <p:sp>
        <p:nvSpPr>
          <p:cNvPr id="22" name="Rounded Rectangle 21"/>
          <p:cNvSpPr/>
          <p:nvPr/>
        </p:nvSpPr>
        <p:spPr>
          <a:xfrm>
            <a:off x="881558" y="2940248"/>
            <a:ext cx="2165796" cy="560190"/>
          </a:xfrm>
          <a:prstGeom prst="roundRect">
            <a:avLst/>
          </a:prstGeom>
          <a:ln/>
        </p:spPr>
        <p:style>
          <a:lnRef idx="0">
            <a:schemeClr val="accent1"/>
          </a:lnRef>
          <a:fillRef idx="3">
            <a:schemeClr val="accent1"/>
          </a:fillRef>
          <a:effectRef idx="3">
            <a:schemeClr val="accent1"/>
          </a:effectRef>
          <a:fontRef idx="minor">
            <a:schemeClr val="lt1"/>
          </a:fontRef>
        </p:style>
        <p:txBody>
          <a:bodyPr lIns="68580" tIns="34290" rIns="68580" bIns="34290" anchor="ctr"/>
          <a:lstStyle/>
          <a:p>
            <a:pPr algn="ctr">
              <a:defRPr/>
            </a:pPr>
            <a:r>
              <a:rPr lang="en-ID" sz="1600" b="1" kern="0" dirty="0">
                <a:solidFill>
                  <a:schemeClr val="bg1"/>
                </a:solidFill>
                <a:ea typeface="Adobe Gothic Std B" pitchFamily="34" charset="-128"/>
                <a:sym typeface="Arial"/>
              </a:rPr>
              <a:t>MY SAPK MOBILE APP</a:t>
            </a:r>
            <a:endParaRPr lang="en-US" sz="1600" b="1" kern="0" dirty="0">
              <a:solidFill>
                <a:schemeClr val="bg1"/>
              </a:solidFill>
              <a:ea typeface="Adobe Gothic Std B" pitchFamily="34" charset="-128"/>
              <a:sym typeface="Arial"/>
            </a:endParaRPr>
          </a:p>
        </p:txBody>
      </p:sp>
      <p:pic>
        <p:nvPicPr>
          <p:cNvPr id="23" name="Picture 6" descr="Image result for web service icon"/>
          <p:cNvPicPr>
            <a:picLocks noChangeAspect="1" noChangeArrowheads="1"/>
          </p:cNvPicPr>
          <p:nvPr/>
        </p:nvPicPr>
        <p:blipFill>
          <a:blip r:embed="rId7"/>
          <a:srcRect/>
          <a:stretch>
            <a:fillRect/>
          </a:stretch>
        </p:blipFill>
        <p:spPr bwMode="auto">
          <a:xfrm>
            <a:off x="2571736" y="2143116"/>
            <a:ext cx="727075" cy="447675"/>
          </a:xfrm>
          <a:prstGeom prst="rect">
            <a:avLst/>
          </a:prstGeom>
          <a:noFill/>
          <a:ln w="9525">
            <a:noFill/>
            <a:miter lim="800000"/>
            <a:headEnd/>
            <a:tailEnd/>
          </a:ln>
        </p:spPr>
      </p:pic>
      <p:pic>
        <p:nvPicPr>
          <p:cNvPr id="24" name="Picture 10" descr="http://thumb1.shutterstock.com/display_pic_with_logo/793861/121776100/stock-vector-elegant-people-series-businesspeople-at-computer-121776100.jpg"/>
          <p:cNvPicPr>
            <a:picLocks noChangeAspect="1" noChangeArrowheads="1"/>
          </p:cNvPicPr>
          <p:nvPr/>
        </p:nvPicPr>
        <p:blipFill>
          <a:blip r:embed="rId5">
            <a:clrChange>
              <a:clrFrom>
                <a:srgbClr val="FFFFFF"/>
              </a:clrFrom>
              <a:clrTo>
                <a:srgbClr val="FFFFFF">
                  <a:alpha val="0"/>
                </a:srgbClr>
              </a:clrTo>
            </a:clrChange>
          </a:blip>
          <a:srcRect l="48334" t="53082" b="12671"/>
          <a:stretch>
            <a:fillRect/>
          </a:stretch>
        </p:blipFill>
        <p:spPr bwMode="auto">
          <a:xfrm>
            <a:off x="1098550" y="4479925"/>
            <a:ext cx="1797050" cy="1219200"/>
          </a:xfrm>
          <a:prstGeom prst="rect">
            <a:avLst/>
          </a:prstGeom>
          <a:noFill/>
          <a:ln w="9525">
            <a:noFill/>
            <a:miter lim="800000"/>
            <a:headEnd/>
            <a:tailEnd/>
          </a:ln>
        </p:spPr>
      </p:pic>
      <p:cxnSp>
        <p:nvCxnSpPr>
          <p:cNvPr id="25" name="Straight Arrow Connector 24"/>
          <p:cNvCxnSpPr/>
          <p:nvPr/>
        </p:nvCxnSpPr>
        <p:spPr>
          <a:xfrm flipV="1">
            <a:off x="1547813" y="3883025"/>
            <a:ext cx="1955800" cy="8524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6" descr="Image result for web service icon"/>
          <p:cNvPicPr>
            <a:picLocks noChangeAspect="1" noChangeArrowheads="1"/>
          </p:cNvPicPr>
          <p:nvPr/>
        </p:nvPicPr>
        <p:blipFill>
          <a:blip r:embed="rId7"/>
          <a:srcRect/>
          <a:stretch>
            <a:fillRect/>
          </a:stretch>
        </p:blipFill>
        <p:spPr bwMode="auto">
          <a:xfrm>
            <a:off x="2281238" y="3963988"/>
            <a:ext cx="727075" cy="447675"/>
          </a:xfrm>
          <a:prstGeom prst="rect">
            <a:avLst/>
          </a:prstGeom>
          <a:noFill/>
          <a:ln w="9525">
            <a:noFill/>
            <a:miter lim="800000"/>
            <a:headEnd/>
            <a:tailEnd/>
          </a:ln>
        </p:spPr>
      </p:pic>
      <p:sp>
        <p:nvSpPr>
          <p:cNvPr id="27" name="TextBox 50"/>
          <p:cNvSpPr txBox="1">
            <a:spLocks noChangeArrowheads="1"/>
          </p:cNvSpPr>
          <p:nvPr/>
        </p:nvSpPr>
        <p:spPr bwMode="auto">
          <a:xfrm>
            <a:off x="1214414" y="4000504"/>
            <a:ext cx="1503362" cy="368300"/>
          </a:xfrm>
          <a:prstGeom prst="rect">
            <a:avLst/>
          </a:prstGeom>
          <a:noFill/>
          <a:ln w="9525">
            <a:noFill/>
            <a:miter lim="800000"/>
            <a:headEnd/>
            <a:tailEnd/>
          </a:ln>
        </p:spPr>
        <p:txBody>
          <a:bodyPr>
            <a:spAutoFit/>
          </a:bodyPr>
          <a:lstStyle/>
          <a:p>
            <a:r>
              <a:rPr lang="en-ID" dirty="0">
                <a:solidFill>
                  <a:srgbClr val="481953"/>
                </a:solidFill>
              </a:rPr>
              <a:t>UPDATE DATA</a:t>
            </a:r>
            <a:endParaRPr lang="id-ID" dirty="0">
              <a:solidFill>
                <a:srgbClr val="481953"/>
              </a:solidFill>
            </a:endParaRPr>
          </a:p>
        </p:txBody>
      </p:sp>
      <p:sp>
        <p:nvSpPr>
          <p:cNvPr id="28" name="Rounded Rectangle 27"/>
          <p:cNvSpPr/>
          <p:nvPr/>
        </p:nvSpPr>
        <p:spPr>
          <a:xfrm>
            <a:off x="7704973" y="3600762"/>
            <a:ext cx="1060580" cy="338832"/>
          </a:xfrm>
          <a:prstGeom prst="roundRect">
            <a:avLst/>
          </a:prstGeom>
          <a:ln/>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a:defRPr/>
            </a:pPr>
            <a:r>
              <a:rPr lang="en-ID" sz="1600" b="1" kern="0" dirty="0">
                <a:solidFill>
                  <a:schemeClr val="bg1"/>
                </a:solidFill>
                <a:ea typeface="Adobe Gothic Std B" pitchFamily="34" charset="-128"/>
                <a:sym typeface="Arial"/>
              </a:rPr>
              <a:t>SIMPEG</a:t>
            </a:r>
            <a:endParaRPr lang="en-US" sz="1600" b="1" kern="0" dirty="0">
              <a:solidFill>
                <a:schemeClr val="bg1"/>
              </a:solidFill>
              <a:ea typeface="Adobe Gothic Std B" pitchFamily="34" charset="-128"/>
              <a:sym typeface="Arial"/>
            </a:endParaRPr>
          </a:p>
        </p:txBody>
      </p:sp>
      <p:cxnSp>
        <p:nvCxnSpPr>
          <p:cNvPr id="29" name="Straight Arrow Connector 28"/>
          <p:cNvCxnSpPr/>
          <p:nvPr/>
        </p:nvCxnSpPr>
        <p:spPr>
          <a:xfrm flipH="1" flipV="1">
            <a:off x="5399088" y="4135438"/>
            <a:ext cx="1589087" cy="1009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 descr="Image result for authentication server icon transparent"/>
          <p:cNvPicPr>
            <a:picLocks noChangeAspect="1" noChangeArrowheads="1"/>
          </p:cNvPicPr>
          <p:nvPr/>
        </p:nvPicPr>
        <p:blipFill>
          <a:blip r:embed="rId8"/>
          <a:srcRect/>
          <a:stretch>
            <a:fillRect/>
          </a:stretch>
        </p:blipFill>
        <p:spPr bwMode="auto">
          <a:xfrm>
            <a:off x="5353050" y="4400550"/>
            <a:ext cx="1382713" cy="1044575"/>
          </a:xfrm>
          <a:prstGeom prst="rect">
            <a:avLst/>
          </a:prstGeom>
          <a:noFill/>
          <a:ln w="9525">
            <a:noFill/>
            <a:miter lim="800000"/>
            <a:headEnd/>
            <a:tailEnd/>
          </a:ln>
        </p:spPr>
      </p:pic>
      <p:sp>
        <p:nvSpPr>
          <p:cNvPr id="31" name="TextBox 57"/>
          <p:cNvSpPr txBox="1">
            <a:spLocks noChangeArrowheads="1"/>
          </p:cNvSpPr>
          <p:nvPr/>
        </p:nvSpPr>
        <p:spPr bwMode="auto">
          <a:xfrm>
            <a:off x="7483475" y="4214818"/>
            <a:ext cx="1503363" cy="369888"/>
          </a:xfrm>
          <a:prstGeom prst="rect">
            <a:avLst/>
          </a:prstGeom>
          <a:noFill/>
          <a:ln w="9525">
            <a:noFill/>
            <a:miter lim="800000"/>
            <a:headEnd/>
            <a:tailEnd/>
          </a:ln>
        </p:spPr>
        <p:txBody>
          <a:bodyPr>
            <a:spAutoFit/>
          </a:bodyPr>
          <a:lstStyle/>
          <a:p>
            <a:r>
              <a:rPr lang="en-ID" dirty="0">
                <a:solidFill>
                  <a:srgbClr val="481953"/>
                </a:solidFill>
              </a:rPr>
              <a:t>UPDATE DATA</a:t>
            </a:r>
            <a:endParaRPr lang="id-ID" dirty="0">
              <a:solidFill>
                <a:srgbClr val="481953"/>
              </a:solidFill>
            </a:endParaRPr>
          </a:p>
        </p:txBody>
      </p:sp>
      <p:grpSp>
        <p:nvGrpSpPr>
          <p:cNvPr id="32" name="Group 58"/>
          <p:cNvGrpSpPr>
            <a:grpSpLocks/>
          </p:cNvGrpSpPr>
          <p:nvPr/>
        </p:nvGrpSpPr>
        <p:grpSpPr bwMode="auto">
          <a:xfrm>
            <a:off x="455613" y="2925763"/>
            <a:ext cx="301625" cy="368300"/>
            <a:chOff x="455852" y="2044904"/>
            <a:chExt cx="301686" cy="369332"/>
          </a:xfrm>
        </p:grpSpPr>
        <p:sp>
          <p:nvSpPr>
            <p:cNvPr id="33" name="Oval 32"/>
            <p:cNvSpPr/>
            <p:nvPr/>
          </p:nvSpPr>
          <p:spPr>
            <a:xfrm>
              <a:off x="466966" y="2083111"/>
              <a:ext cx="279457" cy="29291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34" name="TextBox 60"/>
            <p:cNvSpPr txBox="1">
              <a:spLocks noChangeArrowheads="1"/>
            </p:cNvSpPr>
            <p:nvPr/>
          </p:nvSpPr>
          <p:spPr bwMode="auto">
            <a:xfrm>
              <a:off x="455852" y="2044904"/>
              <a:ext cx="301686" cy="369332"/>
            </a:xfrm>
            <a:prstGeom prst="rect">
              <a:avLst/>
            </a:prstGeom>
            <a:noFill/>
            <a:ln w="9525">
              <a:noFill/>
              <a:miter lim="800000"/>
              <a:headEnd/>
              <a:tailEnd/>
            </a:ln>
          </p:spPr>
          <p:txBody>
            <a:bodyPr>
              <a:spAutoFit/>
            </a:bodyPr>
            <a:lstStyle/>
            <a:p>
              <a:r>
                <a:rPr lang="en-ID" b="1" dirty="0"/>
                <a:t>1</a:t>
              </a:r>
              <a:endParaRPr lang="en-US" b="1" dirty="0"/>
            </a:p>
          </p:txBody>
        </p:sp>
      </p:grpSp>
      <p:grpSp>
        <p:nvGrpSpPr>
          <p:cNvPr id="35" name="Group 61"/>
          <p:cNvGrpSpPr>
            <a:grpSpLocks/>
          </p:cNvGrpSpPr>
          <p:nvPr/>
        </p:nvGrpSpPr>
        <p:grpSpPr bwMode="auto">
          <a:xfrm>
            <a:off x="1060450" y="5707063"/>
            <a:ext cx="301625" cy="369887"/>
            <a:chOff x="1061174" y="5707785"/>
            <a:chExt cx="301686" cy="369332"/>
          </a:xfrm>
        </p:grpSpPr>
        <p:sp>
          <p:nvSpPr>
            <p:cNvPr id="36" name="Oval 35"/>
            <p:cNvSpPr/>
            <p:nvPr/>
          </p:nvSpPr>
          <p:spPr>
            <a:xfrm>
              <a:off x="1072289" y="5745828"/>
              <a:ext cx="279457" cy="2932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37" name="TextBox 63"/>
            <p:cNvSpPr txBox="1">
              <a:spLocks noChangeArrowheads="1"/>
            </p:cNvSpPr>
            <p:nvPr/>
          </p:nvSpPr>
          <p:spPr bwMode="auto">
            <a:xfrm>
              <a:off x="1061174" y="5707785"/>
              <a:ext cx="301686" cy="369332"/>
            </a:xfrm>
            <a:prstGeom prst="rect">
              <a:avLst/>
            </a:prstGeom>
            <a:noFill/>
            <a:ln w="9525">
              <a:noFill/>
              <a:miter lim="800000"/>
              <a:headEnd/>
              <a:tailEnd/>
            </a:ln>
          </p:spPr>
          <p:txBody>
            <a:bodyPr>
              <a:spAutoFit/>
            </a:bodyPr>
            <a:lstStyle/>
            <a:p>
              <a:r>
                <a:rPr lang="en-ID" b="1" dirty="0"/>
                <a:t>2</a:t>
              </a:r>
              <a:endParaRPr lang="en-US" b="1" dirty="0"/>
            </a:p>
          </p:txBody>
        </p:sp>
      </p:grpSp>
      <p:grpSp>
        <p:nvGrpSpPr>
          <p:cNvPr id="38" name="Group 56"/>
          <p:cNvGrpSpPr>
            <a:grpSpLocks/>
          </p:cNvGrpSpPr>
          <p:nvPr/>
        </p:nvGrpSpPr>
        <p:grpSpPr bwMode="auto">
          <a:xfrm>
            <a:off x="7280275" y="3594100"/>
            <a:ext cx="301625" cy="369888"/>
            <a:chOff x="7280006" y="3594642"/>
            <a:chExt cx="301686" cy="369332"/>
          </a:xfrm>
        </p:grpSpPr>
        <p:sp>
          <p:nvSpPr>
            <p:cNvPr id="39" name="Oval 38"/>
            <p:cNvSpPr/>
            <p:nvPr/>
          </p:nvSpPr>
          <p:spPr>
            <a:xfrm>
              <a:off x="7291121" y="3632685"/>
              <a:ext cx="279457" cy="29324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40" name="TextBox 65"/>
            <p:cNvSpPr txBox="1">
              <a:spLocks noChangeArrowheads="1"/>
            </p:cNvSpPr>
            <p:nvPr/>
          </p:nvSpPr>
          <p:spPr bwMode="auto">
            <a:xfrm>
              <a:off x="7280006" y="3594642"/>
              <a:ext cx="301686" cy="369332"/>
            </a:xfrm>
            <a:prstGeom prst="rect">
              <a:avLst/>
            </a:prstGeom>
            <a:noFill/>
            <a:ln w="9525">
              <a:noFill/>
              <a:miter lim="800000"/>
              <a:headEnd/>
              <a:tailEnd/>
            </a:ln>
          </p:spPr>
          <p:txBody>
            <a:bodyPr>
              <a:spAutoFit/>
            </a:bodyPr>
            <a:lstStyle/>
            <a:p>
              <a:r>
                <a:rPr lang="en-ID" b="1">
                  <a:solidFill>
                    <a:schemeClr val="bg1"/>
                  </a:solidFill>
                </a:rPr>
                <a:t>3</a:t>
              </a:r>
              <a:endParaRPr lang="en-US" b="1">
                <a:solidFill>
                  <a:schemeClr val="bg1"/>
                </a:solidFill>
              </a:endParaRP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inerja ASN\Desktop\E-Lapkin\logo(8).png"/>
          <p:cNvPicPr>
            <a:picLocks noChangeAspect="1" noChangeArrowheads="1"/>
          </p:cNvPicPr>
          <p:nvPr/>
        </p:nvPicPr>
        <p:blipFill>
          <a:blip r:embed="rId2"/>
          <a:srcRect/>
          <a:stretch>
            <a:fillRect/>
          </a:stretch>
        </p:blipFill>
        <p:spPr bwMode="auto">
          <a:xfrm>
            <a:off x="928662" y="285728"/>
            <a:ext cx="5689600" cy="1136650"/>
          </a:xfrm>
          <a:prstGeom prst="rect">
            <a:avLst/>
          </a:prstGeom>
          <a:noFill/>
          <a:ln w="9525">
            <a:noFill/>
            <a:miter lim="800000"/>
            <a:headEnd/>
            <a:tailEnd/>
          </a:ln>
        </p:spPr>
      </p:pic>
      <p:sp>
        <p:nvSpPr>
          <p:cNvPr id="5" name="Content Placeholder 2"/>
          <p:cNvSpPr>
            <a:spLocks noGrp="1"/>
          </p:cNvSpPr>
          <p:nvPr>
            <p:ph idx="1"/>
          </p:nvPr>
        </p:nvSpPr>
        <p:spPr>
          <a:xfrm>
            <a:off x="350868" y="2249513"/>
            <a:ext cx="8507412" cy="4322759"/>
          </a:xfrm>
        </p:spPr>
        <p:txBody>
          <a:bodyPr rtlCol="0">
            <a:normAutofit/>
          </a:bodyPr>
          <a:lstStyle/>
          <a:p>
            <a:pPr algn="just" eaLnBrk="1" fontAlgn="auto" hangingPunct="1">
              <a:spcAft>
                <a:spcPts val="0"/>
              </a:spcAft>
              <a:buFont typeface="Wingdings 3" charset="2"/>
              <a:buChar char=""/>
              <a:defRPr/>
            </a:pPr>
            <a:r>
              <a:rPr lang="id-ID" sz="2400" dirty="0" smtClean="0">
                <a:solidFill>
                  <a:srgbClr val="0070C0"/>
                </a:solidFill>
                <a:latin typeface="Centaur" pitchFamily="18" charset="0"/>
              </a:rPr>
              <a:t>SE Menpan RB Nomor B/2810/M.PAN-RB/08/2016 perihal penilaian prestasi kerja PNS, disebutkan bahwa “Pejabat Pembina Kepegawaian Pusat dan Daerah melaporkan hasil Penilaian Prestasi Kerja PNS kepada Badan Kepegawaian Negara sebagai evaluasi terhadap pelaksanaan penilaian prestasi kerja paling lama akhir Maret tahun berikutnya”. </a:t>
            </a:r>
          </a:p>
          <a:p>
            <a:pPr algn="just" eaLnBrk="1" fontAlgn="auto" hangingPunct="1">
              <a:spcAft>
                <a:spcPts val="0"/>
              </a:spcAft>
              <a:buFont typeface="Arial" panose="020B0604020202020204" pitchFamily="34" charset="0"/>
              <a:buNone/>
              <a:defRPr/>
            </a:pPr>
            <a:endParaRPr lang="id-ID" sz="2400" dirty="0" smtClean="0">
              <a:solidFill>
                <a:srgbClr val="0070C0"/>
              </a:solidFill>
              <a:latin typeface="Centaur" pitchFamily="18" charset="0"/>
            </a:endParaRPr>
          </a:p>
          <a:p>
            <a:pPr algn="just" eaLnBrk="1" fontAlgn="auto" hangingPunct="1">
              <a:spcAft>
                <a:spcPts val="0"/>
              </a:spcAft>
              <a:buFont typeface="Wingdings 3" charset="2"/>
              <a:buChar char=""/>
              <a:defRPr/>
            </a:pPr>
            <a:r>
              <a:rPr lang="id-ID" sz="2400" dirty="0" smtClean="0">
                <a:solidFill>
                  <a:srgbClr val="0070C0"/>
                </a:solidFill>
                <a:latin typeface="Centaur" pitchFamily="18" charset="0"/>
              </a:rPr>
              <a:t>SE Kepala BKN Nomor: K.26-30/V.104-4/99 dalam butir 3 yang menyebutkan bahwa “Pelaporan penilaian prestasi kerja PNS mulai Tahun 2016 sudah harus menggunakan aplikasi E-Lapkin (Laporan Kinerja secara Elektronik). </a:t>
            </a:r>
          </a:p>
          <a:p>
            <a:pPr algn="just" eaLnBrk="1" fontAlgn="auto" hangingPunct="1">
              <a:spcAft>
                <a:spcPts val="0"/>
              </a:spcAft>
              <a:buFont typeface="Wingdings 3" charset="2"/>
              <a:buChar char=""/>
              <a:defRPr/>
            </a:pPr>
            <a:endParaRPr lang="id-ID" sz="2400" dirty="0" smtClean="0">
              <a:solidFill>
                <a:srgbClr val="0070C0"/>
              </a:solidFill>
              <a:latin typeface="Centaur" pitchFamily="18" charset="0"/>
            </a:endParaRPr>
          </a:p>
        </p:txBody>
      </p:sp>
      <p:sp>
        <p:nvSpPr>
          <p:cNvPr id="6" name="TextBox 5"/>
          <p:cNvSpPr txBox="1"/>
          <p:nvPr/>
        </p:nvSpPr>
        <p:spPr>
          <a:xfrm>
            <a:off x="500034" y="1643050"/>
            <a:ext cx="2605200" cy="523220"/>
          </a:xfrm>
          <a:prstGeom prst="rect">
            <a:avLst/>
          </a:prstGeom>
          <a:noFill/>
        </p:spPr>
        <p:txBody>
          <a:bodyPr wrap="none" rtlCol="0">
            <a:spAutoFit/>
          </a:bodyPr>
          <a:lstStyle/>
          <a:p>
            <a:r>
              <a:rPr lang="en-ID" sz="2800" dirty="0" err="1" smtClean="0"/>
              <a:t>Latar</a:t>
            </a:r>
            <a:r>
              <a:rPr lang="en-ID" sz="2800" dirty="0" smtClean="0"/>
              <a:t> </a:t>
            </a:r>
            <a:r>
              <a:rPr lang="en-ID" sz="2800" dirty="0" err="1" smtClean="0"/>
              <a:t>Belakang</a:t>
            </a:r>
            <a:endParaRPr lang="en-US" sz="28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ngetik manual 1.png"/>
          <p:cNvPicPr>
            <a:picLocks noChangeAspect="1"/>
          </p:cNvPicPr>
          <p:nvPr/>
        </p:nvPicPr>
        <p:blipFill>
          <a:blip r:embed="rId2"/>
          <a:stretch>
            <a:fillRect/>
          </a:stretch>
        </p:blipFill>
        <p:spPr>
          <a:xfrm>
            <a:off x="6286513" y="1000108"/>
            <a:ext cx="2643205" cy="1714512"/>
          </a:xfrm>
          <a:prstGeom prst="rect">
            <a:avLst/>
          </a:prstGeom>
        </p:spPr>
      </p:pic>
      <p:sp>
        <p:nvSpPr>
          <p:cNvPr id="2" name="Title 1"/>
          <p:cNvSpPr>
            <a:spLocks noGrp="1"/>
          </p:cNvSpPr>
          <p:nvPr>
            <p:ph type="title"/>
          </p:nvPr>
        </p:nvSpPr>
        <p:spPr/>
        <p:txBody>
          <a:bodyPr/>
          <a:lstStyle/>
          <a:p>
            <a:r>
              <a:rPr lang="en-ID" sz="4000" dirty="0" err="1" smtClean="0"/>
              <a:t>Jika</a:t>
            </a:r>
            <a:r>
              <a:rPr lang="en-ID" sz="4000" dirty="0" smtClean="0"/>
              <a:t> </a:t>
            </a:r>
            <a:r>
              <a:rPr lang="en-ID" sz="4000" dirty="0" err="1" smtClean="0"/>
              <a:t>Dilaporkan</a:t>
            </a:r>
            <a:r>
              <a:rPr lang="en-ID" sz="4000" dirty="0" smtClean="0"/>
              <a:t> Manual</a:t>
            </a:r>
            <a:endParaRPr lang="en-US" sz="4000" dirty="0"/>
          </a:p>
        </p:txBody>
      </p:sp>
      <p:sp>
        <p:nvSpPr>
          <p:cNvPr id="4" name="Content Placeholder 2"/>
          <p:cNvSpPr>
            <a:spLocks noGrp="1"/>
          </p:cNvSpPr>
          <p:nvPr>
            <p:ph idx="1"/>
          </p:nvPr>
        </p:nvSpPr>
        <p:spPr>
          <a:xfrm>
            <a:off x="357158" y="2857496"/>
            <a:ext cx="8208962" cy="3000396"/>
          </a:xfrm>
        </p:spPr>
        <p:txBody>
          <a:bodyPr rtlCol="0">
            <a:normAutofit lnSpcReduction="10000"/>
          </a:bodyPr>
          <a:lstStyle/>
          <a:p>
            <a:pPr algn="just" eaLnBrk="1" fontAlgn="auto" hangingPunct="1">
              <a:spcAft>
                <a:spcPts val="0"/>
              </a:spcAft>
              <a:buFont typeface="Wingdings 3" charset="2"/>
              <a:buChar char=""/>
              <a:defRPr/>
            </a:pPr>
            <a:r>
              <a:rPr lang="id-ID" sz="2000" dirty="0" smtClean="0">
                <a:solidFill>
                  <a:schemeClr val="tx2">
                    <a:lumMod val="75000"/>
                  </a:schemeClr>
                </a:solidFill>
              </a:rPr>
              <a:t>Pengiriman data kantor wilayah Instansi Pusat dikirimkan secara terpisah, sehingga sulit mengidentifikasi induk Instansi Pusat.</a:t>
            </a:r>
          </a:p>
          <a:p>
            <a:pPr algn="just" eaLnBrk="1" fontAlgn="auto" hangingPunct="1">
              <a:spcAft>
                <a:spcPts val="0"/>
              </a:spcAft>
              <a:buFont typeface="Wingdings 3" charset="2"/>
              <a:buChar char=""/>
              <a:defRPr/>
            </a:pPr>
            <a:r>
              <a:rPr lang="id-ID" sz="2000" dirty="0" smtClean="0">
                <a:solidFill>
                  <a:schemeClr val="tx2">
                    <a:lumMod val="75000"/>
                  </a:schemeClr>
                </a:solidFill>
              </a:rPr>
              <a:t>Konfirmasi Data Diterima ke Instansi Pengirim tidak dilakukan dikarenakan data Instansi Pengirim tidak disertakan.</a:t>
            </a:r>
          </a:p>
          <a:p>
            <a:pPr algn="just" eaLnBrk="1" fontAlgn="auto" hangingPunct="1">
              <a:spcAft>
                <a:spcPts val="0"/>
              </a:spcAft>
              <a:buFont typeface="Wingdings 3" charset="2"/>
              <a:buChar char=""/>
              <a:defRPr/>
            </a:pPr>
            <a:r>
              <a:rPr lang="id-ID" sz="2000" dirty="0" smtClean="0">
                <a:solidFill>
                  <a:schemeClr val="tx2">
                    <a:lumMod val="75000"/>
                  </a:schemeClr>
                </a:solidFill>
              </a:rPr>
              <a:t>Validasi Nilai SKP dilakukan secara manual</a:t>
            </a:r>
          </a:p>
          <a:p>
            <a:pPr algn="just" eaLnBrk="1" fontAlgn="auto" hangingPunct="1">
              <a:spcAft>
                <a:spcPts val="0"/>
              </a:spcAft>
              <a:buFont typeface="Wingdings 3" charset="2"/>
              <a:buChar char=""/>
              <a:defRPr/>
            </a:pPr>
            <a:r>
              <a:rPr lang="id-ID" sz="2000" dirty="0" smtClean="0">
                <a:solidFill>
                  <a:schemeClr val="tx2">
                    <a:lumMod val="75000"/>
                  </a:schemeClr>
                </a:solidFill>
              </a:rPr>
              <a:t>Pengelompokan Katagori SKP dilakukan secara Manual</a:t>
            </a:r>
          </a:p>
          <a:p>
            <a:pPr algn="just" eaLnBrk="1" fontAlgn="auto" hangingPunct="1">
              <a:spcAft>
                <a:spcPts val="0"/>
              </a:spcAft>
              <a:buFont typeface="Wingdings 3" charset="2"/>
              <a:buChar char=""/>
              <a:defRPr/>
            </a:pPr>
            <a:r>
              <a:rPr lang="id-ID" sz="2000" dirty="0" smtClean="0">
                <a:solidFill>
                  <a:schemeClr val="tx2">
                    <a:lumMod val="75000"/>
                  </a:schemeClr>
                </a:solidFill>
              </a:rPr>
              <a:t>Validasi NIP setiap pegawai tidak bisa dilakukan</a:t>
            </a:r>
          </a:p>
          <a:p>
            <a:pPr algn="just" eaLnBrk="1" fontAlgn="auto" hangingPunct="1">
              <a:spcAft>
                <a:spcPts val="0"/>
              </a:spcAft>
              <a:buFont typeface="Wingdings 3" charset="2"/>
              <a:buChar char=""/>
              <a:defRPr/>
            </a:pPr>
            <a:r>
              <a:rPr lang="id-ID" sz="2000" dirty="0" smtClean="0">
                <a:solidFill>
                  <a:schemeClr val="tx2">
                    <a:lumMod val="75000"/>
                  </a:schemeClr>
                </a:solidFill>
              </a:rPr>
              <a:t>Penyusunan Rekap Instansi Pusat atau Daerah dilakukan secara Manual</a:t>
            </a:r>
          </a:p>
          <a:p>
            <a:pPr algn="just" eaLnBrk="1" fontAlgn="auto" hangingPunct="1">
              <a:spcAft>
                <a:spcPts val="0"/>
              </a:spcAft>
              <a:buFont typeface="Wingdings 3" charset="2"/>
              <a:buChar char=""/>
              <a:defRPr/>
            </a:pPr>
            <a:endParaRPr lang="id-ID" sz="2000" dirty="0" smtClean="0">
              <a:solidFill>
                <a:schemeClr val="tx2">
                  <a:lumMod val="75000"/>
                </a:schemeClr>
              </a:solidFill>
            </a:endParaRPr>
          </a:p>
        </p:txBody>
      </p:sp>
      <p:sp>
        <p:nvSpPr>
          <p:cNvPr id="6" name="TextBox 5"/>
          <p:cNvSpPr txBox="1"/>
          <p:nvPr/>
        </p:nvSpPr>
        <p:spPr>
          <a:xfrm>
            <a:off x="714348" y="1142985"/>
            <a:ext cx="5715040" cy="2031325"/>
          </a:xfrm>
          <a:prstGeom prst="rect">
            <a:avLst/>
          </a:prstGeom>
          <a:noFill/>
        </p:spPr>
        <p:txBody>
          <a:bodyPr wrap="square" rtlCol="0">
            <a:spAutoFit/>
          </a:bodyPr>
          <a:lstStyle/>
          <a:p>
            <a:r>
              <a:rPr lang="id-ID" dirty="0" smtClean="0">
                <a:solidFill>
                  <a:schemeClr val="tx2">
                    <a:lumMod val="75000"/>
                  </a:schemeClr>
                </a:solidFill>
              </a:rPr>
              <a:t>Data Laporan Kinerja disampaikan lewat beberapa Jalur (Email dan Pengiriman Langsung) sehingga Terdapat kondisi data tidak tersampaikan dengan baik dikarenakan masalah Email yang terkadang tidak terdeteksi dan bahkan tidak diterima oleh Direktorat Kinerja.</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2489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4282" y="1500174"/>
            <a:ext cx="8497888" cy="865177"/>
          </a:xfrm>
        </p:spPr>
        <p:txBody>
          <a:bodyPr rtlCol="0">
            <a:normAutofit/>
          </a:bodyPr>
          <a:lstStyle/>
          <a:p>
            <a:pPr algn="ctr" eaLnBrk="1" fontAlgn="auto" hangingPunct="1">
              <a:spcAft>
                <a:spcPts val="0"/>
              </a:spcAft>
              <a:buFont typeface="Arial" panose="020B0604020202020204" pitchFamily="34" charset="0"/>
              <a:buNone/>
              <a:defRPr/>
            </a:pPr>
            <a:r>
              <a:rPr lang="id-ID" sz="1800" dirty="0" smtClean="0"/>
              <a:t>	</a:t>
            </a:r>
            <a:r>
              <a:rPr lang="en-ID" sz="1800" dirty="0" smtClean="0"/>
              <a:t>A</a:t>
            </a:r>
            <a:r>
              <a:rPr lang="id-ID" sz="1800" dirty="0" smtClean="0"/>
              <a:t>plikasi yang digunakan untuk menginput laporan kinerja individu tahunan yang dilakukan oleh Instansi masing-masing. </a:t>
            </a:r>
          </a:p>
          <a:p>
            <a:pPr algn="just" eaLnBrk="1" fontAlgn="auto" hangingPunct="1">
              <a:spcAft>
                <a:spcPts val="0"/>
              </a:spcAft>
              <a:buFont typeface="Arial" panose="020B0604020202020204" pitchFamily="34" charset="0"/>
              <a:buNone/>
              <a:defRPr/>
            </a:pPr>
            <a:endParaRPr lang="id-ID" sz="1800" dirty="0" smtClean="0"/>
          </a:p>
        </p:txBody>
      </p:sp>
      <p:pic>
        <p:nvPicPr>
          <p:cNvPr id="5" name="Picture 4" descr="C:\Users\Kinerja ASN\Desktop\E-Lapkin\logo(8).png"/>
          <p:cNvPicPr>
            <a:picLocks noChangeAspect="1" noChangeArrowheads="1"/>
          </p:cNvPicPr>
          <p:nvPr/>
        </p:nvPicPr>
        <p:blipFill>
          <a:blip r:embed="rId2"/>
          <a:srcRect/>
          <a:stretch>
            <a:fillRect/>
          </a:stretch>
        </p:blipFill>
        <p:spPr bwMode="auto">
          <a:xfrm>
            <a:off x="928662" y="285728"/>
            <a:ext cx="5689600" cy="1136650"/>
          </a:xfrm>
          <a:prstGeom prst="rect">
            <a:avLst/>
          </a:prstGeom>
          <a:noFill/>
          <a:ln w="9525">
            <a:noFill/>
            <a:miter lim="800000"/>
            <a:headEnd/>
            <a:tailEnd/>
          </a:ln>
        </p:spPr>
      </p:pic>
      <p:pic>
        <p:nvPicPr>
          <p:cNvPr id="180226" name="Picture 2"/>
          <p:cNvPicPr>
            <a:picLocks noChangeAspect="1" noChangeArrowheads="1"/>
          </p:cNvPicPr>
          <p:nvPr/>
        </p:nvPicPr>
        <p:blipFill>
          <a:blip r:embed="rId3" cstate="print"/>
          <a:srcRect/>
          <a:stretch>
            <a:fillRect/>
          </a:stretch>
        </p:blipFill>
        <p:spPr bwMode="auto">
          <a:xfrm>
            <a:off x="142844" y="2143116"/>
            <a:ext cx="4286280" cy="2409856"/>
          </a:xfrm>
          <a:prstGeom prst="rect">
            <a:avLst/>
          </a:prstGeom>
          <a:noFill/>
          <a:ln w="9525">
            <a:noFill/>
            <a:miter lim="800000"/>
            <a:headEnd/>
            <a:tailEnd/>
          </a:ln>
          <a:effectLst/>
        </p:spPr>
      </p:pic>
      <p:pic>
        <p:nvPicPr>
          <p:cNvPr id="180227" name="Picture 3"/>
          <p:cNvPicPr>
            <a:picLocks noChangeAspect="1" noChangeArrowheads="1"/>
          </p:cNvPicPr>
          <p:nvPr/>
        </p:nvPicPr>
        <p:blipFill>
          <a:blip r:embed="rId4"/>
          <a:srcRect/>
          <a:stretch>
            <a:fillRect/>
          </a:stretch>
        </p:blipFill>
        <p:spPr bwMode="auto">
          <a:xfrm>
            <a:off x="4071934" y="3214686"/>
            <a:ext cx="4929190" cy="3485696"/>
          </a:xfrm>
          <a:prstGeom prst="rect">
            <a:avLst/>
          </a:prstGeom>
          <a:noFill/>
          <a:ln w="9525">
            <a:noFill/>
            <a:miter lim="800000"/>
            <a:headEnd/>
            <a:tailEnd/>
          </a:ln>
          <a:effectLst/>
        </p:spPr>
      </p:pic>
      <p:sp>
        <p:nvSpPr>
          <p:cNvPr id="6" name="Multiply 5"/>
          <p:cNvSpPr/>
          <p:nvPr/>
        </p:nvSpPr>
        <p:spPr>
          <a:xfrm>
            <a:off x="714348" y="1000108"/>
            <a:ext cx="7215238" cy="56436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289" y="198438"/>
            <a:ext cx="3025769" cy="1143000"/>
          </a:xfrm>
        </p:spPr>
        <p:txBody>
          <a:bodyPr/>
          <a:lstStyle/>
          <a:p>
            <a:r>
              <a:rPr lang="en-ID" dirty="0" smtClean="0"/>
              <a:t> MANFAAT</a:t>
            </a:r>
            <a:endParaRPr lang="en-US" dirty="0"/>
          </a:p>
        </p:txBody>
      </p:sp>
      <p:pic>
        <p:nvPicPr>
          <p:cNvPr id="4" name="Picture 3" descr="C:\Users\Kinerja ASN\Desktop\E-Lapkin\logo(8).png"/>
          <p:cNvPicPr>
            <a:picLocks noChangeAspect="1" noChangeArrowheads="1"/>
          </p:cNvPicPr>
          <p:nvPr/>
        </p:nvPicPr>
        <p:blipFill>
          <a:blip r:embed="rId2"/>
          <a:srcRect/>
          <a:stretch>
            <a:fillRect/>
          </a:stretch>
        </p:blipFill>
        <p:spPr bwMode="auto">
          <a:xfrm>
            <a:off x="3857620" y="428604"/>
            <a:ext cx="3046394" cy="714380"/>
          </a:xfrm>
          <a:prstGeom prst="rect">
            <a:avLst/>
          </a:prstGeom>
          <a:noFill/>
          <a:ln w="9525">
            <a:noFill/>
            <a:miter lim="800000"/>
            <a:headEnd/>
            <a:tailEnd/>
          </a:ln>
        </p:spPr>
      </p:pic>
      <p:graphicFrame>
        <p:nvGraphicFramePr>
          <p:cNvPr id="5" name="Table 4"/>
          <p:cNvGraphicFramePr>
            <a:graphicFrameLocks noGrp="1"/>
          </p:cNvGraphicFramePr>
          <p:nvPr/>
        </p:nvGraphicFramePr>
        <p:xfrm>
          <a:off x="357158" y="1397000"/>
          <a:ext cx="8424862" cy="4521200"/>
        </p:xfrm>
        <a:graphic>
          <a:graphicData uri="http://schemas.openxmlformats.org/drawingml/2006/table">
            <a:tbl>
              <a:tblPr firstRow="1" bandRow="1">
                <a:tableStyleId>{5C22544A-7EE6-4342-B048-85BDC9FD1C3A}</a:tableStyleId>
              </a:tblPr>
              <a:tblGrid>
                <a:gridCol w="648066">
                  <a:extLst>
                    <a:ext uri="{9D8B030D-6E8A-4147-A177-3AD203B41FA5}">
                      <a16:colId xmlns:a16="http://schemas.microsoft.com/office/drawing/2014/main" xmlns="" val="20000"/>
                    </a:ext>
                  </a:extLst>
                </a:gridCol>
                <a:gridCol w="7776796">
                  <a:extLst>
                    <a:ext uri="{9D8B030D-6E8A-4147-A177-3AD203B41FA5}">
                      <a16:colId xmlns:a16="http://schemas.microsoft.com/office/drawing/2014/main" xmlns="" val="20001"/>
                    </a:ext>
                  </a:extLst>
                </a:gridCol>
              </a:tblGrid>
              <a:tr h="370840">
                <a:tc>
                  <a:txBody>
                    <a:bodyPr/>
                    <a:lstStyle/>
                    <a:p>
                      <a:pPr algn="ctr"/>
                      <a:r>
                        <a:rPr lang="id-ID" dirty="0" smtClean="0"/>
                        <a:t>No</a:t>
                      </a:r>
                      <a:endParaRPr lang="id-ID" dirty="0"/>
                    </a:p>
                  </a:txBody>
                  <a:tcPr marL="91439" marR="91439">
                    <a:solidFill>
                      <a:schemeClr val="accent4">
                        <a:lumMod val="75000"/>
                      </a:schemeClr>
                    </a:solidFill>
                  </a:tcPr>
                </a:tc>
                <a:tc>
                  <a:txBody>
                    <a:bodyPr/>
                    <a:lstStyle/>
                    <a:p>
                      <a:pPr algn="ctr"/>
                      <a:r>
                        <a:rPr lang="id-ID" dirty="0" smtClean="0"/>
                        <a:t>MANFAAT</a:t>
                      </a:r>
                      <a:endParaRPr lang="id-ID" dirty="0"/>
                    </a:p>
                  </a:txBody>
                  <a:tcPr marL="91439" marR="91439">
                    <a:solidFill>
                      <a:schemeClr val="accent4">
                        <a:lumMod val="75000"/>
                      </a:schemeClr>
                    </a:solidFill>
                  </a:tcPr>
                </a:tc>
                <a:extLst>
                  <a:ext uri="{0D108BD9-81ED-4DB2-BD59-A6C34878D82A}">
                    <a16:rowId xmlns:a16="http://schemas.microsoft.com/office/drawing/2014/main" xmlns="" val="10000"/>
                  </a:ext>
                </a:extLst>
              </a:tr>
              <a:tr h="370840">
                <a:tc>
                  <a:txBody>
                    <a:bodyPr/>
                    <a:lstStyle/>
                    <a:p>
                      <a:r>
                        <a:rPr lang="id-ID" dirty="0" smtClean="0"/>
                        <a:t>1</a:t>
                      </a:r>
                      <a:endParaRPr lang="id-ID" dirty="0"/>
                    </a:p>
                  </a:txBody>
                  <a:tcPr marL="91439" marR="91439">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Tersedianya data Kinerja Seluruh Instansi yang terpusat</a:t>
                      </a:r>
                    </a:p>
                  </a:txBody>
                  <a:tcPr marL="91439" marR="91439">
                    <a:solidFill>
                      <a:schemeClr val="accent4">
                        <a:lumMod val="40000"/>
                        <a:lumOff val="60000"/>
                      </a:schemeClr>
                    </a:solidFill>
                  </a:tcPr>
                </a:tc>
                <a:extLst>
                  <a:ext uri="{0D108BD9-81ED-4DB2-BD59-A6C34878D82A}">
                    <a16:rowId xmlns:a16="http://schemas.microsoft.com/office/drawing/2014/main" xmlns="" val="10001"/>
                  </a:ext>
                </a:extLst>
              </a:tr>
              <a:tr h="370840">
                <a:tc>
                  <a:txBody>
                    <a:bodyPr/>
                    <a:lstStyle/>
                    <a:p>
                      <a:r>
                        <a:rPr lang="id-ID" dirty="0" smtClean="0"/>
                        <a:t>2</a:t>
                      </a:r>
                      <a:endParaRPr lang="id-ID"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Mengukur tingkat kepatuhan Instansi dalam melaporkan Kinerja PNS</a:t>
                      </a:r>
                    </a:p>
                  </a:txBody>
                  <a:tcPr marL="91439" marR="91439"/>
                </a:tc>
                <a:extLst>
                  <a:ext uri="{0D108BD9-81ED-4DB2-BD59-A6C34878D82A}">
                    <a16:rowId xmlns:a16="http://schemas.microsoft.com/office/drawing/2014/main" xmlns="" val="10002"/>
                  </a:ext>
                </a:extLst>
              </a:tr>
              <a:tr h="370840">
                <a:tc>
                  <a:txBody>
                    <a:bodyPr/>
                    <a:lstStyle/>
                    <a:p>
                      <a:r>
                        <a:rPr lang="id-ID" dirty="0" smtClean="0"/>
                        <a:t>3</a:t>
                      </a:r>
                      <a:endParaRPr lang="id-ID" dirty="0"/>
                    </a:p>
                  </a:txBody>
                  <a:tcPr marL="91439" marR="91439">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Tersedianya data dukung bagi SAPK sebagai dasar kenaikan Pangkat</a:t>
                      </a:r>
                    </a:p>
                  </a:txBody>
                  <a:tcPr marL="91439" marR="91439">
                    <a:solidFill>
                      <a:schemeClr val="accent4">
                        <a:lumMod val="40000"/>
                        <a:lumOff val="60000"/>
                      </a:schemeClr>
                    </a:solidFill>
                  </a:tcPr>
                </a:tc>
                <a:extLst>
                  <a:ext uri="{0D108BD9-81ED-4DB2-BD59-A6C34878D82A}">
                    <a16:rowId xmlns:a16="http://schemas.microsoft.com/office/drawing/2014/main" xmlns="" val="10003"/>
                  </a:ext>
                </a:extLst>
              </a:tr>
              <a:tr h="370840">
                <a:tc>
                  <a:txBody>
                    <a:bodyPr/>
                    <a:lstStyle/>
                    <a:p>
                      <a:r>
                        <a:rPr lang="id-ID" dirty="0" smtClean="0"/>
                        <a:t>4</a:t>
                      </a:r>
                      <a:endParaRPr lang="id-ID" dirty="0"/>
                    </a:p>
                  </a:txBody>
                  <a:tcPr marL="91439" marR="91439"/>
                </a:tc>
                <a:tc>
                  <a:txBody>
                    <a:bodyPr/>
                    <a:lstStyle/>
                    <a:p>
                      <a:r>
                        <a:rPr lang="id-ID" dirty="0" smtClean="0"/>
                        <a:t>Single Login,</a:t>
                      </a:r>
                      <a:r>
                        <a:rPr lang="id-ID" baseline="0" dirty="0" smtClean="0"/>
                        <a:t> Sehingga Setiap kantor wilayah tidak perlu mengirimkan ke Instansi Pusat atau mengirimkan langsung ke Direktorat Kinerja (Mencegah data tidak terdeteksi)</a:t>
                      </a:r>
                      <a:endParaRPr lang="id-ID" dirty="0"/>
                    </a:p>
                  </a:txBody>
                  <a:tcPr marL="91439" marR="91439"/>
                </a:tc>
                <a:extLst>
                  <a:ext uri="{0D108BD9-81ED-4DB2-BD59-A6C34878D82A}">
                    <a16:rowId xmlns:a16="http://schemas.microsoft.com/office/drawing/2014/main" xmlns="" val="10004"/>
                  </a:ext>
                </a:extLst>
              </a:tr>
              <a:tr h="370840">
                <a:tc>
                  <a:txBody>
                    <a:bodyPr/>
                    <a:lstStyle/>
                    <a:p>
                      <a:r>
                        <a:rPr lang="id-ID" dirty="0" smtClean="0"/>
                        <a:t>5</a:t>
                      </a:r>
                      <a:endParaRPr lang="id-ID" dirty="0"/>
                    </a:p>
                  </a:txBody>
                  <a:tcPr marL="91439" marR="91439">
                    <a:solidFill>
                      <a:schemeClr val="accent4">
                        <a:lumMod val="40000"/>
                        <a:lumOff val="60000"/>
                      </a:schemeClr>
                    </a:solidFill>
                  </a:tcPr>
                </a:tc>
                <a:tc>
                  <a:txBody>
                    <a:bodyPr/>
                    <a:lstStyle/>
                    <a:p>
                      <a:r>
                        <a:rPr lang="id-ID" dirty="0" smtClean="0"/>
                        <a:t>Tidak</a:t>
                      </a:r>
                      <a:r>
                        <a:rPr lang="id-ID" baseline="0" dirty="0" smtClean="0"/>
                        <a:t> diperlukan Konfirmasi Data dikarenakan data langsung di upload melalui 1 sistem</a:t>
                      </a:r>
                      <a:endParaRPr lang="id-ID" dirty="0"/>
                    </a:p>
                  </a:txBody>
                  <a:tcPr marL="91439" marR="91439">
                    <a:solidFill>
                      <a:schemeClr val="accent4">
                        <a:lumMod val="40000"/>
                        <a:lumOff val="60000"/>
                      </a:schemeClr>
                    </a:solidFill>
                  </a:tcPr>
                </a:tc>
                <a:extLst>
                  <a:ext uri="{0D108BD9-81ED-4DB2-BD59-A6C34878D82A}">
                    <a16:rowId xmlns:a16="http://schemas.microsoft.com/office/drawing/2014/main" xmlns="" val="10005"/>
                  </a:ext>
                </a:extLst>
              </a:tr>
              <a:tr h="370840">
                <a:tc>
                  <a:txBody>
                    <a:bodyPr/>
                    <a:lstStyle/>
                    <a:p>
                      <a:r>
                        <a:rPr lang="id-ID" dirty="0" smtClean="0"/>
                        <a:t>6</a:t>
                      </a:r>
                      <a:endParaRPr lang="id-ID" dirty="0"/>
                    </a:p>
                  </a:txBody>
                  <a:tcPr marL="91439" marR="91439"/>
                </a:tc>
                <a:tc>
                  <a:txBody>
                    <a:bodyPr/>
                    <a:lstStyle/>
                    <a:p>
                      <a:r>
                        <a:rPr lang="id-ID" dirty="0" smtClean="0"/>
                        <a:t>Validasi SKP Otomatis</a:t>
                      </a:r>
                      <a:endParaRPr lang="id-ID" dirty="0"/>
                    </a:p>
                  </a:txBody>
                  <a:tcPr marL="91439" marR="91439"/>
                </a:tc>
                <a:extLst>
                  <a:ext uri="{0D108BD9-81ED-4DB2-BD59-A6C34878D82A}">
                    <a16:rowId xmlns:a16="http://schemas.microsoft.com/office/drawing/2014/main" xmlns="" val="10006"/>
                  </a:ext>
                </a:extLst>
              </a:tr>
              <a:tr h="370840">
                <a:tc>
                  <a:txBody>
                    <a:bodyPr/>
                    <a:lstStyle/>
                    <a:p>
                      <a:r>
                        <a:rPr lang="id-ID" dirty="0" smtClean="0"/>
                        <a:t>7</a:t>
                      </a:r>
                      <a:endParaRPr lang="id-ID" dirty="0"/>
                    </a:p>
                  </a:txBody>
                  <a:tcPr marL="91439" marR="91439">
                    <a:solidFill>
                      <a:schemeClr val="accent4">
                        <a:lumMod val="40000"/>
                        <a:lumOff val="60000"/>
                      </a:schemeClr>
                    </a:solidFill>
                  </a:tcPr>
                </a:tc>
                <a:tc>
                  <a:txBody>
                    <a:bodyPr/>
                    <a:lstStyle/>
                    <a:p>
                      <a:r>
                        <a:rPr lang="id-ID" dirty="0" smtClean="0"/>
                        <a:t>Pengelompokan Katagori SKP dihitung secara Otomatis</a:t>
                      </a:r>
                      <a:endParaRPr lang="id-ID" dirty="0"/>
                    </a:p>
                  </a:txBody>
                  <a:tcPr marL="91439" marR="91439">
                    <a:solidFill>
                      <a:schemeClr val="accent4">
                        <a:lumMod val="40000"/>
                        <a:lumOff val="60000"/>
                      </a:schemeClr>
                    </a:solidFill>
                  </a:tcPr>
                </a:tc>
                <a:extLst>
                  <a:ext uri="{0D108BD9-81ED-4DB2-BD59-A6C34878D82A}">
                    <a16:rowId xmlns:a16="http://schemas.microsoft.com/office/drawing/2014/main" xmlns="" val="10007"/>
                  </a:ext>
                </a:extLst>
              </a:tr>
              <a:tr h="370840">
                <a:tc>
                  <a:txBody>
                    <a:bodyPr/>
                    <a:lstStyle/>
                    <a:p>
                      <a:r>
                        <a:rPr lang="id-ID" dirty="0" smtClean="0"/>
                        <a:t>8</a:t>
                      </a:r>
                      <a:endParaRPr lang="id-ID" dirty="0"/>
                    </a:p>
                  </a:txBody>
                  <a:tcPr marL="91439" marR="91439"/>
                </a:tc>
                <a:tc>
                  <a:txBody>
                    <a:bodyPr/>
                    <a:lstStyle/>
                    <a:p>
                      <a:r>
                        <a:rPr lang="id-ID" dirty="0" smtClean="0"/>
                        <a:t>Validasi NIP</a:t>
                      </a:r>
                      <a:r>
                        <a:rPr lang="id-ID" baseline="0" dirty="0" smtClean="0"/>
                        <a:t> dapat dilakukan</a:t>
                      </a:r>
                      <a:endParaRPr lang="id-ID" dirty="0"/>
                    </a:p>
                  </a:txBody>
                  <a:tcPr marL="91439" marR="91439"/>
                </a:tc>
                <a:extLst>
                  <a:ext uri="{0D108BD9-81ED-4DB2-BD59-A6C34878D82A}">
                    <a16:rowId xmlns:a16="http://schemas.microsoft.com/office/drawing/2014/main" xmlns="" val="10008"/>
                  </a:ext>
                </a:extLst>
              </a:tr>
              <a:tr h="370840">
                <a:tc>
                  <a:txBody>
                    <a:bodyPr/>
                    <a:lstStyle/>
                    <a:p>
                      <a:r>
                        <a:rPr lang="id-ID" dirty="0" smtClean="0"/>
                        <a:t>9</a:t>
                      </a:r>
                      <a:endParaRPr lang="id-ID" dirty="0"/>
                    </a:p>
                  </a:txBody>
                  <a:tcPr marL="91439" marR="91439">
                    <a:solidFill>
                      <a:schemeClr val="accent4">
                        <a:lumMod val="40000"/>
                        <a:lumOff val="60000"/>
                      </a:schemeClr>
                    </a:solidFill>
                  </a:tcPr>
                </a:tc>
                <a:tc>
                  <a:txBody>
                    <a:bodyPr/>
                    <a:lstStyle/>
                    <a:p>
                      <a:r>
                        <a:rPr lang="id-ID" dirty="0" smtClean="0"/>
                        <a:t>Penyusunan Rekapitulasi menggunakan Single Click</a:t>
                      </a:r>
                      <a:endParaRPr lang="id-ID" dirty="0"/>
                    </a:p>
                  </a:txBody>
                  <a:tcPr marL="91439" marR="91439">
                    <a:solidFill>
                      <a:schemeClr val="accent4">
                        <a:lumMod val="40000"/>
                        <a:lumOff val="60000"/>
                      </a:schemeClr>
                    </a:solidFill>
                  </a:tcPr>
                </a:tc>
                <a:extLst>
                  <a:ext uri="{0D108BD9-81ED-4DB2-BD59-A6C34878D82A}">
                    <a16:rowId xmlns:a16="http://schemas.microsoft.com/office/drawing/2014/main" xmlns="" val="10009"/>
                  </a:ext>
                </a:extLst>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15370" cy="1143000"/>
          </a:xfrm>
        </p:spPr>
        <p:txBody>
          <a:bodyPr/>
          <a:lstStyle/>
          <a:p>
            <a:r>
              <a:rPr lang="en-ID" sz="6000" dirty="0" smtClean="0"/>
              <a:t>SIMULASI APLIKASI</a:t>
            </a:r>
            <a:endParaRPr lang="en-US" sz="6000" dirty="0"/>
          </a:p>
        </p:txBody>
      </p:sp>
      <p:pic>
        <p:nvPicPr>
          <p:cNvPr id="3" name="Picture 2" descr="kompie.jpg"/>
          <p:cNvPicPr>
            <a:picLocks noChangeAspect="1"/>
          </p:cNvPicPr>
          <p:nvPr/>
        </p:nvPicPr>
        <p:blipFill>
          <a:blip r:embed="rId2"/>
          <a:stretch>
            <a:fillRect/>
          </a:stretch>
        </p:blipFill>
        <p:spPr>
          <a:xfrm>
            <a:off x="5000628" y="2714620"/>
            <a:ext cx="3786214" cy="2799767"/>
          </a:xfrm>
          <a:prstGeom prst="rect">
            <a:avLst/>
          </a:prstGeom>
        </p:spPr>
      </p:pic>
      <p:pic>
        <p:nvPicPr>
          <p:cNvPr id="4" name="Picture 3" descr="mengetik.jpg"/>
          <p:cNvPicPr>
            <a:picLocks noChangeAspect="1"/>
          </p:cNvPicPr>
          <p:nvPr/>
        </p:nvPicPr>
        <p:blipFill>
          <a:blip r:embed="rId3"/>
          <a:stretch>
            <a:fillRect/>
          </a:stretch>
        </p:blipFill>
        <p:spPr>
          <a:xfrm>
            <a:off x="571472" y="3442970"/>
            <a:ext cx="3143272" cy="3129302"/>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4680520" cy="1237246"/>
          </a:xfrm>
          <a:solidFill>
            <a:srgbClr val="FFFF00"/>
          </a:solidFill>
          <a:ln>
            <a:solidFill>
              <a:srgbClr val="0070C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id-ID" sz="4000" b="1" i="1" dirty="0" smtClean="0"/>
              <a:t>KEWAJIBAN USER </a:t>
            </a:r>
            <a:endParaRPr lang="en-US" sz="4000" b="1" i="1" dirty="0"/>
          </a:p>
        </p:txBody>
      </p:sp>
      <p:sp>
        <p:nvSpPr>
          <p:cNvPr id="3" name="Content Placeholder 2"/>
          <p:cNvSpPr>
            <a:spLocks noGrp="1"/>
          </p:cNvSpPr>
          <p:nvPr>
            <p:ph idx="1"/>
          </p:nvPr>
        </p:nvSpPr>
        <p:spPr>
          <a:xfrm>
            <a:off x="428596" y="2285992"/>
            <a:ext cx="7848872" cy="3096344"/>
          </a:xfrm>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marL="0" indent="0" algn="just">
              <a:buNone/>
            </a:pPr>
            <a:r>
              <a:rPr lang="en-ID" dirty="0" smtClean="0"/>
              <a:t> </a:t>
            </a:r>
            <a:endParaRPr lang="id-ID" dirty="0" smtClean="0"/>
          </a:p>
          <a:p>
            <a:pPr marL="742950" indent="-742950" algn="just">
              <a:buAutoNum type="arabicPeriod"/>
            </a:pPr>
            <a:r>
              <a:rPr lang="id-ID" sz="7200" b="1" dirty="0" smtClean="0">
                <a:latin typeface="Arial" panose="020B0604020202020204" pitchFamily="34" charset="0"/>
                <a:cs typeface="Arial" panose="020B0604020202020204" pitchFamily="34" charset="0"/>
              </a:rPr>
              <a:t>Setiap awal bulan berikutnya</a:t>
            </a:r>
            <a:r>
              <a:rPr lang="en-ID" sz="7200" b="1" dirty="0" smtClean="0">
                <a:latin typeface="Arial" panose="020B0604020202020204" pitchFamily="34" charset="0"/>
                <a:cs typeface="Arial" panose="020B0604020202020204" pitchFamily="34" charset="0"/>
              </a:rPr>
              <a:t>,</a:t>
            </a:r>
            <a:r>
              <a:rPr lang="id-ID" sz="7200" b="1" dirty="0" smtClean="0">
                <a:latin typeface="Arial" panose="020B0604020202020204" pitchFamily="34" charset="0"/>
                <a:cs typeface="Arial" panose="020B0604020202020204" pitchFamily="34" charset="0"/>
              </a:rPr>
              <a:t> 4 hari kerja sebelum batas akhir penilaian oleh atasan langsung ditutup oleh admin setiap user harus melihat perbandingan antara target bulanan dengan realisasi</a:t>
            </a:r>
            <a:r>
              <a:rPr lang="en-ID" sz="7200" b="1" dirty="0" smtClean="0">
                <a:latin typeface="Arial" panose="020B0604020202020204" pitchFamily="34" charset="0"/>
                <a:cs typeface="Arial" panose="020B0604020202020204" pitchFamily="34" charset="0"/>
              </a:rPr>
              <a:t> </a:t>
            </a:r>
            <a:r>
              <a:rPr lang="id-ID" sz="7200" b="1" dirty="0" smtClean="0">
                <a:latin typeface="Arial" panose="020B0604020202020204" pitchFamily="34" charset="0"/>
                <a:cs typeface="Arial" panose="020B0604020202020204" pitchFamily="34" charset="0"/>
              </a:rPr>
              <a:t>bulanannya terkait kwantitas</a:t>
            </a:r>
            <a:r>
              <a:rPr lang="id-ID" sz="7200" b="1" dirty="0">
                <a:latin typeface="Arial" panose="020B0604020202020204" pitchFamily="34" charset="0"/>
                <a:cs typeface="Arial" panose="020B0604020202020204" pitchFamily="34" charset="0"/>
              </a:rPr>
              <a:t>, waktu, </a:t>
            </a:r>
            <a:r>
              <a:rPr lang="id-ID" sz="7200" b="1" dirty="0" smtClean="0">
                <a:latin typeface="Arial" panose="020B0604020202020204" pitchFamily="34" charset="0"/>
                <a:cs typeface="Arial" panose="020B0604020202020204" pitchFamily="34" charset="0"/>
              </a:rPr>
              <a:t>dan biaya </a:t>
            </a:r>
            <a:r>
              <a:rPr lang="id-ID" sz="7200" b="1" dirty="0">
                <a:latin typeface="Arial" panose="020B0604020202020204" pitchFamily="34" charset="0"/>
                <a:cs typeface="Arial" panose="020B0604020202020204" pitchFamily="34" charset="0"/>
              </a:rPr>
              <a:t>(khusus biaya hanya untuk Es. II</a:t>
            </a:r>
            <a:r>
              <a:rPr lang="id-ID" sz="7200" b="1" dirty="0" smtClean="0">
                <a:latin typeface="Arial" panose="020B0604020202020204" pitchFamily="34" charset="0"/>
                <a:cs typeface="Arial" panose="020B0604020202020204" pitchFamily="34" charset="0"/>
              </a:rPr>
              <a:t>)</a:t>
            </a:r>
            <a:r>
              <a:rPr lang="en-ID" sz="7200" b="1" dirty="0" smtClean="0">
                <a:latin typeface="Arial" panose="020B0604020202020204" pitchFamily="34" charset="0"/>
                <a:cs typeface="Arial" panose="020B0604020202020204" pitchFamily="34" charset="0"/>
              </a:rPr>
              <a:t> </a:t>
            </a:r>
            <a:r>
              <a:rPr lang="id-ID" sz="7200" b="1" dirty="0" smtClean="0">
                <a:latin typeface="Arial" panose="020B0604020202020204" pitchFamily="34" charset="0"/>
                <a:cs typeface="Arial" panose="020B0604020202020204" pitchFamily="34" charset="0"/>
              </a:rPr>
              <a:t>apakah sudah saling sesuai jika belum harus disesuaikan , dan </a:t>
            </a:r>
            <a:r>
              <a:rPr lang="en-ID" sz="7200" b="1" dirty="0" err="1" smtClean="0">
                <a:latin typeface="Arial" panose="020B0604020202020204" pitchFamily="34" charset="0"/>
                <a:cs typeface="Arial" panose="020B0604020202020204" pitchFamily="34" charset="0"/>
              </a:rPr>
              <a:t>juga</a:t>
            </a:r>
            <a:r>
              <a:rPr lang="id-ID" sz="7200" b="1" dirty="0" smtClean="0">
                <a:latin typeface="Arial" panose="020B0604020202020204" pitchFamily="34" charset="0"/>
                <a:cs typeface="Arial" panose="020B0604020202020204" pitchFamily="34" charset="0"/>
              </a:rPr>
              <a:t> melihat lap.harian kinerja SKP apakah sdh dicek list faktor kesesuaian oleh atasan langsungnya.</a:t>
            </a:r>
          </a:p>
          <a:p>
            <a:pPr marL="742950" indent="-742950" algn="just">
              <a:buAutoNum type="arabicPeriod"/>
            </a:pPr>
            <a:r>
              <a:rPr lang="id-ID" sz="7200" b="1" dirty="0" smtClean="0">
                <a:latin typeface="Arial" panose="020B0604020202020204" pitchFamily="34" charset="0"/>
                <a:cs typeface="Arial" panose="020B0604020202020204" pitchFamily="34" charset="0"/>
              </a:rPr>
              <a:t>Khusus Atasan Langsung sebelum memberikan Approve/menyetujui harus memberikan cek list lap.harian SKP dengan target bulanannya apakah ada kesesuaian dan juga meberikan nilai kwalitas.</a:t>
            </a:r>
          </a:p>
          <a:p>
            <a:pPr marL="0" indent="0">
              <a:buNone/>
            </a:pPr>
            <a:r>
              <a:rPr lang="id-ID" sz="7200" b="1" dirty="0" smtClean="0">
                <a:latin typeface="Arial" panose="020B0604020202020204" pitchFamily="34" charset="0"/>
                <a:cs typeface="Arial" panose="020B0604020202020204" pitchFamily="34" charset="0"/>
              </a:rPr>
              <a:t>  </a:t>
            </a:r>
          </a:p>
          <a:p>
            <a:pPr marL="0" indent="0">
              <a:buNone/>
            </a:pPr>
            <a:r>
              <a:rPr lang="id-ID" sz="6200" dirty="0" smtClean="0">
                <a:latin typeface="Arial" panose="020B0604020202020204" pitchFamily="34" charset="0"/>
                <a:cs typeface="Arial" panose="020B0604020202020204" pitchFamily="34" charset="0"/>
              </a:rPr>
              <a:t> </a:t>
            </a:r>
            <a:endParaRPr lang="en-ID" sz="6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529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042" y="816193"/>
            <a:ext cx="7200800" cy="5184575"/>
          </a:xfrm>
          <a:solidFill>
            <a:schemeClr val="accent2">
              <a:lumMod val="40000"/>
              <a:lumOff val="60000"/>
            </a:schemeClr>
          </a:solidFill>
          <a:effectLst>
            <a:glow rad="228600">
              <a:schemeClr val="accent5">
                <a:satMod val="175000"/>
                <a:alpha val="40000"/>
              </a:schemeClr>
            </a:glow>
          </a:effectLst>
        </p:spPr>
        <p:txBody>
          <a:bodyPr>
            <a:noAutofit/>
          </a:bodyPr>
          <a:lstStyle/>
          <a:p>
            <a:pPr algn="ctr"/>
            <a:r>
              <a:rPr lang="en-ID" sz="3600" b="1" dirty="0" smtClean="0">
                <a:latin typeface="Times New Roman" panose="02020603050405020304" pitchFamily="18" charset="0"/>
                <a:cs typeface="Times New Roman" panose="02020603050405020304" pitchFamily="18" charset="0"/>
              </a:rPr>
              <a:t>Ada </a:t>
            </a:r>
            <a:r>
              <a:rPr lang="en-ID" sz="3600" b="1" dirty="0" err="1" smtClean="0">
                <a:latin typeface="Times New Roman" panose="02020603050405020304" pitchFamily="18" charset="0"/>
                <a:cs typeface="Times New Roman" panose="02020603050405020304" pitchFamily="18" charset="0"/>
              </a:rPr>
              <a:t>beberapa</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kesalahan</a:t>
            </a:r>
            <a:r>
              <a:rPr lang="en-ID" sz="3600" b="1" dirty="0" smtClean="0">
                <a:latin typeface="Times New Roman" panose="02020603050405020304" pitchFamily="18" charset="0"/>
                <a:cs typeface="Times New Roman" panose="02020603050405020304" pitchFamily="18" charset="0"/>
              </a:rPr>
              <a:t> yang </a:t>
            </a:r>
            <a:r>
              <a:rPr lang="en-ID" sz="3600" b="1" dirty="0" err="1" smtClean="0">
                <a:latin typeface="Times New Roman" panose="02020603050405020304" pitchFamily="18" charset="0"/>
                <a:cs typeface="Times New Roman" panose="02020603050405020304" pitchFamily="18" charset="0"/>
              </a:rPr>
              <a:t>dilakukan</a:t>
            </a:r>
            <a:r>
              <a:rPr lang="en-ID" sz="3600" b="1" dirty="0" smtClean="0">
                <a:latin typeface="Times New Roman" panose="02020603050405020304" pitchFamily="18" charset="0"/>
                <a:cs typeface="Times New Roman" panose="02020603050405020304" pitchFamily="18" charset="0"/>
              </a:rPr>
              <a:t> user </a:t>
            </a:r>
            <a:r>
              <a:rPr lang="en-ID" sz="3600" b="1" dirty="0" err="1" smtClean="0">
                <a:latin typeface="Times New Roman" panose="02020603050405020304" pitchFamily="18" charset="0"/>
                <a:cs typeface="Times New Roman" panose="02020603050405020304" pitchFamily="18" charset="0"/>
              </a:rPr>
              <a:t>dan</a:t>
            </a:r>
            <a:r>
              <a:rPr lang="en-ID" sz="3600" b="1" dirty="0" smtClean="0">
                <a:latin typeface="Times New Roman" panose="02020603050405020304" pitchFamily="18" charset="0"/>
                <a:cs typeface="Times New Roman" panose="02020603050405020304" pitchFamily="18" charset="0"/>
              </a:rPr>
              <a:t> </a:t>
            </a:r>
            <a:r>
              <a:rPr lang="id-ID" sz="3600" b="1" dirty="0" smtClean="0">
                <a:latin typeface="Times New Roman" panose="02020603050405020304" pitchFamily="18" charset="0"/>
                <a:cs typeface="Times New Roman" panose="02020603050405020304" pitchFamily="18" charset="0"/>
              </a:rPr>
              <a:t>atasan langsung </a:t>
            </a:r>
            <a:r>
              <a:rPr lang="en-ID" sz="3600" b="1" dirty="0" err="1" smtClean="0">
                <a:latin typeface="Times New Roman" panose="02020603050405020304" pitchFamily="18" charset="0"/>
                <a:cs typeface="Times New Roman" panose="02020603050405020304" pitchFamily="18" charset="0"/>
              </a:rPr>
              <a:t>sehingga</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hasil</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penilaian</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buruk</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atau</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melampaui</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angka</a:t>
            </a:r>
            <a:r>
              <a:rPr lang="en-ID" sz="3600" b="1" dirty="0" smtClean="0">
                <a:latin typeface="Times New Roman" panose="02020603050405020304" pitchFamily="18" charset="0"/>
                <a:cs typeface="Times New Roman" panose="02020603050405020304" pitchFamily="18" charset="0"/>
              </a:rPr>
              <a:t> 100 yang </a:t>
            </a:r>
            <a:r>
              <a:rPr lang="en-ID" sz="3600" b="1" dirty="0" err="1" smtClean="0">
                <a:latin typeface="Times New Roman" panose="02020603050405020304" pitchFamily="18" charset="0"/>
                <a:cs typeface="Times New Roman" panose="02020603050405020304" pitchFamily="18" charset="0"/>
              </a:rPr>
              <a:t>menyebabkan</a:t>
            </a:r>
            <a:r>
              <a:rPr lang="en-ID" sz="3600" b="1" dirty="0" smtClean="0">
                <a:latin typeface="Times New Roman" panose="02020603050405020304" pitchFamily="18" charset="0"/>
                <a:cs typeface="Times New Roman" panose="02020603050405020304" pitchFamily="18" charset="0"/>
              </a:rPr>
              <a:t> </a:t>
            </a:r>
            <a:r>
              <a:rPr lang="en-ID" sz="3600" b="1" dirty="0" err="1" smtClean="0">
                <a:latin typeface="Times New Roman" panose="02020603050405020304" pitchFamily="18" charset="0"/>
                <a:cs typeface="Times New Roman" panose="02020603050405020304" pitchFamily="18" charset="0"/>
              </a:rPr>
              <a:t>jarum</a:t>
            </a:r>
            <a:r>
              <a:rPr lang="en-ID" sz="3600" b="1" dirty="0" smtClean="0">
                <a:latin typeface="Times New Roman" panose="02020603050405020304" pitchFamily="18" charset="0"/>
                <a:cs typeface="Times New Roman" panose="02020603050405020304" pitchFamily="18" charset="0"/>
              </a:rPr>
              <a:t> jam </a:t>
            </a:r>
            <a:r>
              <a:rPr lang="en-ID" sz="3600" b="1" dirty="0" err="1" smtClean="0">
                <a:latin typeface="Times New Roman" panose="02020603050405020304" pitchFamily="18" charset="0"/>
                <a:cs typeface="Times New Roman" panose="02020603050405020304" pitchFamily="18" charset="0"/>
              </a:rPr>
              <a:t>berputar</a:t>
            </a:r>
            <a:r>
              <a:rPr lang="en-ID" sz="3600" b="1" dirty="0" smtClean="0">
                <a:latin typeface="Times New Roman" panose="02020603050405020304" pitchFamily="18" charset="0"/>
                <a:cs typeface="Times New Roman" panose="02020603050405020304" pitchFamily="18" charset="0"/>
              </a:rPr>
              <a:t> – </a:t>
            </a:r>
            <a:r>
              <a:rPr lang="en-ID" sz="3600" b="1" dirty="0" err="1" smtClean="0">
                <a:latin typeface="Times New Roman" panose="02020603050405020304" pitchFamily="18" charset="0"/>
                <a:cs typeface="Times New Roman" panose="02020603050405020304" pitchFamily="18" charset="0"/>
              </a:rPr>
              <a:t>putar</a:t>
            </a:r>
            <a:r>
              <a:rPr lang="id-ID" sz="3600" b="1" dirty="0" smtClean="0">
                <a:latin typeface="Times New Roman" panose="02020603050405020304" pitchFamily="18" charset="0"/>
                <a:cs typeface="Times New Roman" panose="02020603050405020304" pitchFamily="18" charset="0"/>
              </a:rPr>
              <a:t> bahkan jarum jamnya menjadi  2 (dua)</a:t>
            </a:r>
            <a:r>
              <a:rPr lang="en-ID" sz="3600" b="1" dirty="0" smtClean="0">
                <a:latin typeface="Times New Roman" panose="02020603050405020304" pitchFamily="18" charset="0"/>
                <a:cs typeface="Times New Roman" panose="02020603050405020304" pitchFamily="18" charset="0"/>
              </a:rPr>
              <a:t> </a:t>
            </a:r>
            <a:r>
              <a:rPr lang="id-ID" sz="3600" b="1" dirty="0" smtClean="0">
                <a:latin typeface="Times New Roman" panose="02020603050405020304" pitchFamily="18" charset="0"/>
                <a:cs typeface="Times New Roman" panose="02020603050405020304" pitchFamily="18" charset="0"/>
              </a:rPr>
              <a:t/>
            </a:r>
            <a:br>
              <a:rPr lang="id-ID" sz="3600" b="1" dirty="0" smtClean="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192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28604"/>
            <a:ext cx="3668418" cy="864096"/>
          </a:xfrm>
          <a:solidFill>
            <a:srgbClr val="FFC000"/>
          </a:solidFill>
          <a:effectLst>
            <a:glow rad="139700">
              <a:schemeClr val="accent6">
                <a:satMod val="175000"/>
                <a:alpha val="40000"/>
              </a:schemeClr>
            </a:glow>
          </a:effectLst>
        </p:spPr>
        <p:txBody>
          <a:bodyPr/>
          <a:lstStyle/>
          <a:p>
            <a:r>
              <a:rPr lang="en-ID" b="1" dirty="0" smtClean="0"/>
              <a:t>KESALAHAN</a:t>
            </a:r>
            <a:endParaRPr lang="en-US" b="1" dirty="0"/>
          </a:p>
        </p:txBody>
      </p:sp>
      <p:sp>
        <p:nvSpPr>
          <p:cNvPr id="3" name="Content Placeholder 2"/>
          <p:cNvSpPr>
            <a:spLocks noGrp="1"/>
          </p:cNvSpPr>
          <p:nvPr>
            <p:ph idx="1"/>
          </p:nvPr>
        </p:nvSpPr>
        <p:spPr>
          <a:xfrm>
            <a:off x="714348" y="1643050"/>
            <a:ext cx="7992888" cy="4608512"/>
          </a:xfrm>
          <a:solidFill>
            <a:schemeClr val="accent2">
              <a:lumMod val="20000"/>
              <a:lumOff val="80000"/>
            </a:schemeClr>
          </a:solidFill>
          <a:effectLst>
            <a:glow rad="139700">
              <a:schemeClr val="accent1">
                <a:satMod val="175000"/>
                <a:alpha val="40000"/>
              </a:schemeClr>
            </a:glow>
          </a:effectLst>
        </p:spPr>
        <p:txBody>
          <a:bodyPr>
            <a:normAutofit lnSpcReduction="10000"/>
          </a:bodyPr>
          <a:lstStyle/>
          <a:p>
            <a:r>
              <a:rPr lang="en-ID" sz="2000" b="1" dirty="0" smtClean="0">
                <a:latin typeface="Times New Roman" panose="02020603050405020304" pitchFamily="18" charset="0"/>
                <a:cs typeface="Times New Roman" panose="02020603050405020304" pitchFamily="18" charset="0"/>
              </a:rPr>
              <a:t>User </a:t>
            </a:r>
            <a:r>
              <a:rPr lang="en-ID" sz="2000" b="1" dirty="0" err="1" smtClean="0">
                <a:latin typeface="Times New Roman" panose="02020603050405020304" pitchFamily="18" charset="0"/>
                <a:cs typeface="Times New Roman" panose="02020603050405020304" pitchFamily="18" charset="0"/>
              </a:rPr>
              <a:t>belum</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dapat</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membedakan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ke</a:t>
            </a:r>
            <a:r>
              <a:rPr lang="id-ID" sz="2000" b="1" dirty="0" smtClean="0">
                <a:latin typeface="Times New Roman" panose="02020603050405020304" pitchFamily="18" charset="0"/>
                <a:cs typeface="Times New Roman" panose="02020603050405020304" pitchFamily="18" charset="0"/>
              </a:rPr>
              <a:t>giatan yang ada </a:t>
            </a:r>
            <a:r>
              <a:rPr lang="en-ID" sz="2000" b="1" dirty="0" err="1" smtClean="0">
                <a:latin typeface="Times New Roman" panose="02020603050405020304" pitchFamily="18" charset="0"/>
                <a:cs typeface="Times New Roman" panose="02020603050405020304" pitchFamily="18" charset="0"/>
              </a:rPr>
              <a:t>tahapan</a:t>
            </a:r>
            <a:r>
              <a:rPr lang="id-ID" sz="2000" b="1" dirty="0" smtClean="0">
                <a:latin typeface="Times New Roman" panose="02020603050405020304" pitchFamily="18" charset="0"/>
                <a:cs typeface="Times New Roman" panose="02020603050405020304" pitchFamily="18" charset="0"/>
              </a:rPr>
              <a:t>nya</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atau</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tidak</a:t>
            </a:r>
            <a:r>
              <a:rPr lang="en-ID" sz="2000" b="1" dirty="0" smtClean="0">
                <a:latin typeface="Times New Roman" panose="02020603050405020304" pitchFamily="18" charset="0"/>
                <a:cs typeface="Times New Roman" panose="02020603050405020304" pitchFamily="18" charset="0"/>
              </a:rPr>
              <a:t>.</a:t>
            </a:r>
            <a:endParaRPr lang="id-ID" sz="2000" b="1" dirty="0" smtClean="0">
              <a:latin typeface="Times New Roman" panose="02020603050405020304" pitchFamily="18" charset="0"/>
              <a:cs typeface="Times New Roman" panose="02020603050405020304" pitchFamily="18" charset="0"/>
            </a:endParaRPr>
          </a:p>
          <a:p>
            <a:r>
              <a:rPr lang="id-ID" sz="2000" b="1" dirty="0" smtClean="0">
                <a:latin typeface="Times New Roman" panose="02020603050405020304" pitchFamily="18" charset="0"/>
                <a:cs typeface="Times New Roman" panose="02020603050405020304" pitchFamily="18" charset="0"/>
              </a:rPr>
              <a:t>User belum dapat membreakdown Kegiatan tahunan ke</a:t>
            </a:r>
            <a:r>
              <a:rPr lang="en-ID" sz="2000" b="1" dirty="0" err="1" smtClean="0">
                <a:latin typeface="Times New Roman" panose="02020603050405020304" pitchFamily="18" charset="0"/>
                <a:cs typeface="Times New Roman" panose="02020603050405020304" pitchFamily="18" charset="0"/>
              </a:rPr>
              <a:t>dalam</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kegiatan</a:t>
            </a:r>
            <a:r>
              <a:rPr lang="en-ID" sz="2000" b="1" dirty="0" smtClean="0">
                <a:latin typeface="Times New Roman" panose="02020603050405020304" pitchFamily="18" charset="0"/>
                <a:cs typeface="Times New Roman" panose="02020603050405020304" pitchFamily="18" charset="0"/>
              </a:rPr>
              <a:t> </a:t>
            </a:r>
            <a:r>
              <a:rPr lang="id-ID" sz="2000" b="1" dirty="0" smtClean="0">
                <a:latin typeface="Times New Roman" panose="02020603050405020304" pitchFamily="18" charset="0"/>
                <a:cs typeface="Times New Roman" panose="02020603050405020304" pitchFamily="18" charset="0"/>
              </a:rPr>
              <a:t> bulanan yang bersipat teknis atau konseptual.</a:t>
            </a:r>
            <a:endParaRPr lang="en-ID" sz="2000" b="1" dirty="0" smtClean="0">
              <a:latin typeface="Times New Roman" panose="02020603050405020304" pitchFamily="18" charset="0"/>
              <a:cs typeface="Times New Roman" panose="02020603050405020304" pitchFamily="18" charset="0"/>
            </a:endParaRPr>
          </a:p>
          <a:p>
            <a:r>
              <a:rPr lang="en-ID" sz="2000" b="1" dirty="0" smtClean="0">
                <a:latin typeface="Times New Roman" panose="02020603050405020304" pitchFamily="18" charset="0"/>
                <a:cs typeface="Times New Roman" panose="02020603050405020304" pitchFamily="18" charset="0"/>
              </a:rPr>
              <a:t> User </a:t>
            </a:r>
            <a:r>
              <a:rPr lang="en-ID" sz="2000" b="1" dirty="0" err="1" smtClean="0">
                <a:latin typeface="Times New Roman" panose="02020603050405020304" pitchFamily="18" charset="0"/>
                <a:cs typeface="Times New Roman" panose="02020603050405020304" pitchFamily="18" charset="0"/>
              </a:rPr>
              <a:t>salah</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dalam</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mencantolkan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kegiatan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laporan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harian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kinerja</a:t>
            </a:r>
            <a:r>
              <a:rPr lang="id-ID" sz="2000" b="1" dirty="0" smtClean="0">
                <a:latin typeface="Times New Roman" panose="02020603050405020304" pitchFamily="18" charset="0"/>
                <a:cs typeface="Times New Roman" panose="02020603050405020304" pitchFamily="18" charset="0"/>
              </a:rPr>
              <a:t> SKP</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dengan</a:t>
            </a:r>
            <a:r>
              <a:rPr lang="en-ID" sz="2000" b="1" dirty="0" smtClean="0">
                <a:latin typeface="Times New Roman" panose="02020603050405020304" pitchFamily="18" charset="0"/>
                <a:cs typeface="Times New Roman" panose="02020603050405020304" pitchFamily="18" charset="0"/>
              </a:rPr>
              <a:t> target </a:t>
            </a:r>
            <a:r>
              <a:rPr lang="en-ID" sz="2000" b="1" dirty="0" err="1" smtClean="0">
                <a:latin typeface="Times New Roman" panose="02020603050405020304" pitchFamily="18" charset="0"/>
                <a:cs typeface="Times New Roman" panose="02020603050405020304" pitchFamily="18" charset="0"/>
              </a:rPr>
              <a:t>bulanan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dan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tahunan</a:t>
            </a:r>
            <a:r>
              <a:rPr lang="en-ID" sz="2000" b="1" dirty="0" smtClean="0">
                <a:latin typeface="Times New Roman" panose="02020603050405020304" pitchFamily="18" charset="0"/>
                <a:cs typeface="Times New Roman" panose="02020603050405020304" pitchFamily="18" charset="0"/>
              </a:rPr>
              <a:t>.</a:t>
            </a:r>
            <a:endParaRPr lang="id-ID" sz="2000" b="1" dirty="0" smtClean="0">
              <a:latin typeface="Times New Roman" panose="02020603050405020304" pitchFamily="18" charset="0"/>
              <a:cs typeface="Times New Roman" panose="02020603050405020304" pitchFamily="18" charset="0"/>
            </a:endParaRPr>
          </a:p>
          <a:p>
            <a:r>
              <a:rPr lang="id-ID" sz="2000" b="1" dirty="0" smtClean="0">
                <a:latin typeface="Times New Roman" panose="02020603050405020304" pitchFamily="18" charset="0"/>
                <a:cs typeface="Times New Roman" panose="02020603050405020304" pitchFamily="18" charset="0"/>
              </a:rPr>
              <a:t>User belum menyesuaikan  target kwantitas dengan realisasi bulanannya.</a:t>
            </a:r>
          </a:p>
          <a:p>
            <a:r>
              <a:rPr lang="id-ID" sz="2000" b="1" dirty="0" smtClean="0">
                <a:latin typeface="Times New Roman" panose="02020603050405020304" pitchFamily="18" charset="0"/>
                <a:cs typeface="Times New Roman" panose="02020603050405020304" pitchFamily="18" charset="0"/>
              </a:rPr>
              <a:t>User belum menyesuaikan target waktu</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Hari</a:t>
            </a:r>
            <a:r>
              <a:rPr lang="en-ID" sz="2000" b="1" dirty="0" smtClean="0">
                <a:latin typeface="Times New Roman" panose="02020603050405020304" pitchFamily="18" charset="0"/>
                <a:cs typeface="Times New Roman" panose="02020603050405020304" pitchFamily="18" charset="0"/>
              </a:rPr>
              <a:t>)</a:t>
            </a:r>
            <a:r>
              <a:rPr lang="id-ID" sz="2000" b="1" dirty="0" smtClean="0">
                <a:latin typeface="Times New Roman" panose="02020603050405020304" pitchFamily="18" charset="0"/>
                <a:cs typeface="Times New Roman" panose="02020603050405020304" pitchFamily="18" charset="0"/>
              </a:rPr>
              <a:t> dengan realisasi</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waktu</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Hari</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yg</a:t>
            </a:r>
            <a:r>
              <a:rPr lang="en-ID" sz="2000" b="1" dirty="0" smtClean="0">
                <a:latin typeface="Times New Roman" panose="02020603050405020304" pitchFamily="18" charset="0"/>
                <a:cs typeface="Times New Roman" panose="02020603050405020304" pitchFamily="18" charset="0"/>
              </a:rPr>
              <a:t> real </a:t>
            </a:r>
            <a:r>
              <a:rPr lang="en-ID" sz="2000" b="1" dirty="0" err="1" smtClean="0">
                <a:latin typeface="Times New Roman" panose="02020603050405020304" pitchFamily="18" charset="0"/>
                <a:cs typeface="Times New Roman" panose="02020603050405020304" pitchFamily="18" charset="0"/>
              </a:rPr>
              <a:t>digunakan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dalam</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bulan</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tsbt</a:t>
            </a:r>
            <a:r>
              <a:rPr lang="en-ID" sz="2000" b="1" dirty="0" smtClean="0">
                <a:latin typeface="Times New Roman" panose="02020603050405020304" pitchFamily="18" charset="0"/>
                <a:cs typeface="Times New Roman" panose="02020603050405020304" pitchFamily="18" charset="0"/>
              </a:rPr>
              <a:t> </a:t>
            </a:r>
            <a:r>
              <a:rPr lang="id-ID" sz="2000" b="1" dirty="0" smtClean="0">
                <a:latin typeface="Times New Roman" panose="02020603050405020304" pitchFamily="18" charset="0"/>
                <a:cs typeface="Times New Roman" panose="02020603050405020304" pitchFamily="18" charset="0"/>
              </a:rPr>
              <a:t>.</a:t>
            </a:r>
          </a:p>
          <a:p>
            <a:r>
              <a:rPr lang="id-ID" sz="2000" b="1" dirty="0" smtClean="0">
                <a:latin typeface="Times New Roman" panose="02020603050405020304" pitchFamily="18" charset="0"/>
                <a:cs typeface="Times New Roman" panose="02020603050405020304" pitchFamily="18" charset="0"/>
              </a:rPr>
              <a:t>User belum melakukan input biaya (untuk Pjbt.Es.II sesuai serapan) </a:t>
            </a:r>
          </a:p>
          <a:p>
            <a:r>
              <a:rPr lang="id-ID" sz="2000" b="1" dirty="0" smtClean="0">
                <a:latin typeface="Times New Roman" panose="02020603050405020304" pitchFamily="18" charset="0"/>
                <a:cs typeface="Times New Roman" panose="02020603050405020304" pitchFamily="18" charset="0"/>
              </a:rPr>
              <a:t>Atasan langsung /pejabat penilai </a:t>
            </a:r>
            <a:r>
              <a:rPr lang="en-ID" sz="2000" b="1" dirty="0" err="1" smtClean="0">
                <a:latin typeface="Times New Roman" panose="02020603050405020304" pitchFamily="18" charset="0"/>
                <a:cs typeface="Times New Roman" panose="02020603050405020304" pitchFamily="18" charset="0"/>
              </a:rPr>
              <a:t>langsung</a:t>
            </a:r>
            <a:r>
              <a:rPr lang="en-ID" sz="2000" b="1" dirty="0" smtClean="0">
                <a:latin typeface="Times New Roman" panose="02020603050405020304" pitchFamily="18" charset="0"/>
                <a:cs typeface="Times New Roman" panose="02020603050405020304" pitchFamily="18" charset="0"/>
              </a:rPr>
              <a:t> </a:t>
            </a:r>
            <a:r>
              <a:rPr lang="id-ID" sz="2000" b="1" dirty="0" smtClean="0">
                <a:latin typeface="Times New Roman" panose="02020603050405020304" pitchFamily="18" charset="0"/>
                <a:cs typeface="Times New Roman" panose="02020603050405020304" pitchFamily="18" charset="0"/>
              </a:rPr>
              <a:t>memberikan Approve/menyetujui, </a:t>
            </a:r>
            <a:r>
              <a:rPr lang="en-ID" sz="2000" b="1" dirty="0" err="1" smtClean="0">
                <a:latin typeface="Times New Roman" panose="02020603050405020304" pitchFamily="18" charset="0"/>
                <a:cs typeface="Times New Roman" panose="02020603050405020304" pitchFamily="18" charset="0"/>
              </a:rPr>
              <a:t>tanpa</a:t>
            </a:r>
            <a:r>
              <a:rPr lang="en-ID" sz="2000" b="1" dirty="0" smtClean="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memberikan</a:t>
            </a:r>
            <a:r>
              <a:rPr lang="en-ID" sz="2000" b="1" dirty="0" smtClean="0">
                <a:latin typeface="Times New Roman" panose="02020603050405020304" pitchFamily="18" charset="0"/>
                <a:cs typeface="Times New Roman" panose="02020603050405020304" pitchFamily="18" charset="0"/>
              </a:rPr>
              <a:t> </a:t>
            </a:r>
            <a:r>
              <a:rPr lang="en-ID" sz="2000" b="1" dirty="0" err="1">
                <a:latin typeface="Times New Roman" panose="02020603050405020304" pitchFamily="18" charset="0"/>
                <a:cs typeface="Times New Roman" panose="02020603050405020304" pitchFamily="18" charset="0"/>
              </a:rPr>
              <a:t>nilai</a:t>
            </a:r>
            <a:r>
              <a:rPr lang="en-ID" sz="2000" b="1" dirty="0">
                <a:latin typeface="Times New Roman" panose="02020603050405020304" pitchFamily="18" charset="0"/>
                <a:cs typeface="Times New Roman" panose="02020603050405020304" pitchFamily="18" charset="0"/>
              </a:rPr>
              <a:t> </a:t>
            </a:r>
            <a:r>
              <a:rPr lang="en-ID" sz="2000" b="1" dirty="0" err="1">
                <a:latin typeface="Times New Roman" panose="02020603050405020304" pitchFamily="18" charset="0"/>
                <a:cs typeface="Times New Roman" panose="02020603050405020304" pitchFamily="18" charset="0"/>
              </a:rPr>
              <a:t>kualitas</a:t>
            </a:r>
            <a:r>
              <a:rPr lang="en-ID" sz="2000" b="1" dirty="0">
                <a:latin typeface="Times New Roman" panose="02020603050405020304" pitchFamily="18" charset="0"/>
                <a:cs typeface="Times New Roman" panose="02020603050405020304" pitchFamily="18" charset="0"/>
              </a:rPr>
              <a:t> </a:t>
            </a:r>
            <a:r>
              <a:rPr lang="en-ID" sz="2000" b="1" dirty="0" err="1">
                <a:latin typeface="Times New Roman" panose="02020603050405020304" pitchFamily="18" charset="0"/>
                <a:cs typeface="Times New Roman" panose="02020603050405020304" pitchFamily="18" charset="0"/>
              </a:rPr>
              <a:t>dan</a:t>
            </a:r>
            <a:r>
              <a:rPr lang="en-ID" sz="2000" b="1" dirty="0">
                <a:latin typeface="Times New Roman" panose="02020603050405020304" pitchFamily="18" charset="0"/>
                <a:cs typeface="Times New Roman" panose="02020603050405020304" pitchFamily="18" charset="0"/>
              </a:rPr>
              <a:t> </a:t>
            </a:r>
            <a:r>
              <a:rPr lang="id-ID" sz="2000" b="1" dirty="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melakukan</a:t>
            </a:r>
            <a:r>
              <a:rPr lang="en-ID" sz="2000" b="1" dirty="0" smtClean="0">
                <a:latin typeface="Times New Roman" panose="02020603050405020304" pitchFamily="18" charset="0"/>
                <a:cs typeface="Times New Roman" panose="02020603050405020304" pitchFamily="18" charset="0"/>
              </a:rPr>
              <a:t> </a:t>
            </a:r>
            <a:r>
              <a:rPr lang="id-ID" sz="2000" b="1" dirty="0" smtClean="0">
                <a:latin typeface="Times New Roman" panose="02020603050405020304" pitchFamily="18" charset="0"/>
                <a:cs typeface="Times New Roman" panose="02020603050405020304" pitchFamily="18" charset="0"/>
              </a:rPr>
              <a:t>cek </a:t>
            </a:r>
            <a:r>
              <a:rPr lang="id-ID" sz="2000" b="1" dirty="0">
                <a:latin typeface="Times New Roman" panose="02020603050405020304" pitchFamily="18" charset="0"/>
                <a:cs typeface="Times New Roman" panose="02020603050405020304" pitchFamily="18" charset="0"/>
              </a:rPr>
              <a:t>list </a:t>
            </a:r>
            <a:r>
              <a:rPr lang="en-ID" sz="2000" b="1" dirty="0" err="1">
                <a:latin typeface="Times New Roman" panose="02020603050405020304" pitchFamily="18" charset="0"/>
                <a:cs typeface="Times New Roman" panose="02020603050405020304" pitchFamily="18" charset="0"/>
              </a:rPr>
              <a:t>kesesuaian</a:t>
            </a:r>
            <a:r>
              <a:rPr lang="id-ID" sz="2000" b="1" dirty="0">
                <a:latin typeface="Times New Roman" panose="02020603050405020304" pitchFamily="18" charset="0"/>
                <a:cs typeface="Times New Roman" panose="02020603050405020304" pitchFamily="18" charset="0"/>
              </a:rPr>
              <a:t> lap. Kinerja harian SKP dengan target bulanan.</a:t>
            </a:r>
            <a:r>
              <a:rPr lang="en-ID" sz="2000" b="1" dirty="0">
                <a:latin typeface="Times New Roman" panose="02020603050405020304" pitchFamily="18" charset="0"/>
                <a:cs typeface="Times New Roman" panose="02020603050405020304" pitchFamily="18" charset="0"/>
              </a:rPr>
              <a:t> </a:t>
            </a:r>
            <a:endParaRPr lang="id-ID" sz="2000" b="1" dirty="0" smtClean="0">
              <a:latin typeface="Times New Roman" panose="02020603050405020304" pitchFamily="18" charset="0"/>
              <a:cs typeface="Times New Roman" panose="02020603050405020304" pitchFamily="18" charset="0"/>
            </a:endParaRPr>
          </a:p>
          <a:p>
            <a:pPr marL="0" indent="0">
              <a:buNone/>
            </a:pPr>
            <a:endParaRPr lang="en-US" b="1" dirty="0"/>
          </a:p>
        </p:txBody>
      </p:sp>
    </p:spTree>
    <p:extLst>
      <p:ext uri="{BB962C8B-B14F-4D97-AF65-F5344CB8AC3E}">
        <p14:creationId xmlns:p14="http://schemas.microsoft.com/office/powerpoint/2010/main" val="11442454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48680"/>
            <a:ext cx="6299207" cy="1022932"/>
          </a:xfrm>
          <a:solidFill>
            <a:schemeClr val="accent1">
              <a:lumMod val="40000"/>
              <a:lumOff val="60000"/>
            </a:schemeClr>
          </a:solidFill>
          <a:ln>
            <a:solidFill>
              <a:schemeClr val="accent3">
                <a:lumMod val="75000"/>
              </a:schemeClr>
            </a:solidFill>
          </a:ln>
          <a:effectLst>
            <a:innerShdw blurRad="63500" dist="50800" dir="13500000">
              <a:prstClr val="black">
                <a:alpha val="50000"/>
              </a:prstClr>
            </a:innerShdw>
            <a:reflection blurRad="6350" stA="50000" endA="300" endPos="38500" dist="50800" dir="5400000" sy="-100000" algn="bl" rotWithShape="0"/>
          </a:effectLst>
        </p:spPr>
        <p:txBody>
          <a:bodyPr>
            <a:normAutofit fontScale="90000"/>
          </a:bodyPr>
          <a:lstStyle/>
          <a:p>
            <a:pPr algn="ctr"/>
            <a:r>
              <a:rPr lang="id-ID" dirty="0" smtClean="0"/>
              <a:t>JENIS KEGIATAN TAHUNAN </a:t>
            </a:r>
            <a:endParaRPr lang="id-ID" dirty="0"/>
          </a:p>
        </p:txBody>
      </p:sp>
      <p:sp>
        <p:nvSpPr>
          <p:cNvPr id="3" name="Content Placeholder 2"/>
          <p:cNvSpPr>
            <a:spLocks noGrp="1"/>
          </p:cNvSpPr>
          <p:nvPr>
            <p:ph idx="1"/>
          </p:nvPr>
        </p:nvSpPr>
        <p:spPr>
          <a:xfrm>
            <a:off x="1493391" y="2223146"/>
            <a:ext cx="6591985" cy="3777622"/>
          </a:xfrm>
          <a:solidFill>
            <a:schemeClr val="accent2">
              <a:lumMod val="40000"/>
              <a:lumOff val="60000"/>
            </a:schemeClr>
          </a:solidFill>
          <a:ln>
            <a:solidFill>
              <a:schemeClr val="tx1"/>
            </a:solidFill>
          </a:ln>
          <a:effectLst>
            <a:glow rad="139700">
              <a:schemeClr val="accent3">
                <a:satMod val="175000"/>
                <a:alpha val="40000"/>
              </a:schemeClr>
            </a:glow>
          </a:effectLst>
        </p:spPr>
        <p:txBody>
          <a:bodyPr>
            <a:normAutofit fontScale="92500" lnSpcReduction="20000"/>
          </a:bodyPr>
          <a:lstStyle/>
          <a:p>
            <a:pPr marL="514350" indent="-514350">
              <a:buAutoNum type="arabicPeriod"/>
            </a:pPr>
            <a:r>
              <a:rPr lang="id-ID" sz="2400" b="1" dirty="0" smtClean="0">
                <a:latin typeface="Times New Roman" panose="02020603050405020304" pitchFamily="18" charset="0"/>
                <a:cs typeface="Times New Roman" panose="02020603050405020304" pitchFamily="18" charset="0"/>
              </a:rPr>
              <a:t>Kegiatan tahunan yang bersipat </a:t>
            </a:r>
            <a:r>
              <a:rPr lang="id-ID" sz="4000" b="1" i="1" u="sng" dirty="0" smtClean="0">
                <a:latin typeface="Times New Roman" panose="02020603050405020304" pitchFamily="18" charset="0"/>
                <a:cs typeface="Times New Roman" panose="02020603050405020304" pitchFamily="18" charset="0"/>
              </a:rPr>
              <a:t>Teknis</a:t>
            </a: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Contoh :</a:t>
            </a: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Menetapkan Pertek Pensiun</a:t>
            </a: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Target Kwantitas       = 1200 Pertek</a:t>
            </a: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Target Waktu             = 12 b</a:t>
            </a:r>
            <a:r>
              <a:rPr lang="en-ID" sz="2400" b="1" dirty="0" err="1" smtClean="0">
                <a:latin typeface="Times New Roman" panose="02020603050405020304" pitchFamily="18" charset="0"/>
                <a:cs typeface="Times New Roman" panose="02020603050405020304" pitchFamily="18" charset="0"/>
              </a:rPr>
              <a:t>ulan</a:t>
            </a:r>
            <a:r>
              <a:rPr lang="en-ID" sz="2400" b="1" dirty="0" smtClean="0">
                <a:latin typeface="Times New Roman" panose="02020603050405020304" pitchFamily="18" charset="0"/>
                <a:cs typeface="Times New Roman" panose="02020603050405020304" pitchFamily="18" charset="0"/>
              </a:rPr>
              <a:t>.</a:t>
            </a:r>
            <a:endParaRPr lang="en-ID" sz="2400" b="1" dirty="0">
              <a:latin typeface="Times New Roman" panose="02020603050405020304" pitchFamily="18" charset="0"/>
              <a:cs typeface="Times New Roman" panose="02020603050405020304" pitchFamily="18" charset="0"/>
            </a:endParaRP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Yang di breakdown menjadi perbulan adalah</a:t>
            </a: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a:t>
            </a:r>
            <a:r>
              <a:rPr lang="id-ID" sz="2400" b="1" i="1" u="sng" dirty="0" smtClean="0">
                <a:latin typeface="Times New Roman" panose="02020603050405020304" pitchFamily="18" charset="0"/>
                <a:cs typeface="Times New Roman" panose="02020603050405020304" pitchFamily="18" charset="0"/>
              </a:rPr>
              <a:t>Kwantitasnya </a:t>
            </a:r>
            <a:r>
              <a:rPr lang="id-ID" sz="2400" b="1" dirty="0" smtClean="0">
                <a:latin typeface="Times New Roman" panose="02020603050405020304" pitchFamily="18" charset="0"/>
                <a:cs typeface="Times New Roman" panose="02020603050405020304" pitchFamily="18" charset="0"/>
              </a:rPr>
              <a:t>yaitu 1200 Pertek dibagi 12 bln.</a:t>
            </a: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sehingga target bulananya menjadi 100 pertek</a:t>
            </a:r>
            <a:r>
              <a:rPr lang="id-ID" b="1" dirty="0" smtClean="0"/>
              <a:t>.      </a:t>
            </a:r>
          </a:p>
          <a:p>
            <a:pPr marL="0" indent="0">
              <a:buNone/>
            </a:pPr>
            <a:r>
              <a:rPr lang="id-ID" b="1" dirty="0"/>
              <a:t> </a:t>
            </a:r>
            <a:r>
              <a:rPr lang="id-ID" b="1" dirty="0" smtClean="0"/>
              <a:t>     </a:t>
            </a:r>
            <a:endParaRPr lang="id-ID" b="1" dirty="0"/>
          </a:p>
          <a:p>
            <a:endParaRPr lang="id-ID" dirty="0"/>
          </a:p>
        </p:txBody>
      </p:sp>
    </p:spTree>
    <p:extLst>
      <p:ext uri="{BB962C8B-B14F-4D97-AF65-F5344CB8AC3E}">
        <p14:creationId xmlns:p14="http://schemas.microsoft.com/office/powerpoint/2010/main" val="73982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5" y="548680"/>
            <a:ext cx="2376264" cy="720080"/>
          </a:xfrm>
          <a:solidFill>
            <a:srgbClr val="FFFF00"/>
          </a:solidFill>
          <a:ln>
            <a:solidFill>
              <a:schemeClr val="tx1"/>
            </a:solidFill>
          </a:ln>
          <a:effectLst>
            <a:glow rad="139700">
              <a:schemeClr val="accent1">
                <a:satMod val="175000"/>
                <a:alpha val="40000"/>
              </a:schemeClr>
            </a:glow>
          </a:effectLst>
        </p:spPr>
        <p:txBody>
          <a:bodyPr/>
          <a:lstStyle/>
          <a:p>
            <a:r>
              <a:rPr lang="id-ID" b="1" i="1" dirty="0" smtClean="0"/>
              <a:t>lanjutan</a:t>
            </a:r>
            <a:endParaRPr lang="id-ID" b="1" i="1" dirty="0"/>
          </a:p>
        </p:txBody>
      </p:sp>
      <p:sp>
        <p:nvSpPr>
          <p:cNvPr id="3" name="Content Placeholder 2"/>
          <p:cNvSpPr>
            <a:spLocks noGrp="1"/>
          </p:cNvSpPr>
          <p:nvPr>
            <p:ph idx="1"/>
          </p:nvPr>
        </p:nvSpPr>
        <p:spPr>
          <a:xfrm>
            <a:off x="857224" y="1628800"/>
            <a:ext cx="6984774" cy="3800464"/>
          </a:xfrm>
          <a:solidFill>
            <a:schemeClr val="bg2">
              <a:lumMod val="20000"/>
              <a:lumOff val="80000"/>
            </a:schemeClr>
          </a:solidFill>
          <a:ln>
            <a:solidFill>
              <a:schemeClr val="tx1"/>
            </a:solidFill>
          </a:ln>
          <a:effectLst>
            <a:glow rad="228600">
              <a:schemeClr val="accent1">
                <a:satMod val="175000"/>
                <a:alpha val="40000"/>
              </a:schemeClr>
            </a:glow>
            <a:outerShdw blurRad="152400" dist="317500" dir="5400000" sx="90000" sy="-19000" rotWithShape="0">
              <a:prstClr val="black">
                <a:alpha val="15000"/>
              </a:prstClr>
            </a:outerShdw>
          </a:effectLst>
          <a:scene3d>
            <a:camera prst="orthographicFront"/>
            <a:lightRig rig="threePt" dir="t"/>
          </a:scene3d>
          <a:sp3d>
            <a:bevelT prst="slope"/>
          </a:sp3d>
        </p:spPr>
        <p:txBody>
          <a:bodyPr>
            <a:normAutofit fontScale="77500" lnSpcReduction="20000"/>
          </a:bodyPr>
          <a:lstStyle/>
          <a:p>
            <a:pPr marL="0" indent="0">
              <a:buNone/>
            </a:pPr>
            <a:r>
              <a:rPr lang="id-ID" sz="3100" dirty="0" smtClean="0">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2. Kegiatan </a:t>
            </a:r>
            <a:r>
              <a:rPr lang="id-ID" sz="3100" dirty="0">
                <a:solidFill>
                  <a:schemeClr val="tx1"/>
                </a:solidFill>
                <a:latin typeface="Times New Roman" panose="02020603050405020304" pitchFamily="18" charset="0"/>
                <a:cs typeface="Times New Roman" panose="02020603050405020304" pitchFamily="18" charset="0"/>
              </a:rPr>
              <a:t>tahunan yang bersipat </a:t>
            </a:r>
            <a:r>
              <a:rPr lang="id-ID" sz="4100" b="1" i="1" u="sng" dirty="0" smtClean="0">
                <a:solidFill>
                  <a:schemeClr val="tx1"/>
                </a:solidFill>
                <a:latin typeface="Times New Roman" panose="02020603050405020304" pitchFamily="18" charset="0"/>
                <a:cs typeface="Times New Roman" panose="02020603050405020304" pitchFamily="18" charset="0"/>
              </a:rPr>
              <a:t>Konseptual</a:t>
            </a:r>
          </a:p>
          <a:p>
            <a:pPr marL="0" indent="0">
              <a:buNone/>
            </a:pPr>
            <a:r>
              <a:rPr lang="id-ID" sz="3100" dirty="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Contoh :</a:t>
            </a:r>
            <a:endParaRPr lang="id-ID" sz="3100" dirty="0">
              <a:solidFill>
                <a:schemeClr val="tx1"/>
              </a:solidFill>
              <a:latin typeface="Times New Roman" panose="02020603050405020304" pitchFamily="18" charset="0"/>
              <a:cs typeface="Times New Roman" panose="02020603050405020304" pitchFamily="18" charset="0"/>
            </a:endParaRPr>
          </a:p>
          <a:p>
            <a:pPr marL="0" indent="0">
              <a:buNone/>
            </a:pPr>
            <a:r>
              <a:rPr lang="id-ID" sz="3100" dirty="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a:t>
            </a:r>
            <a:r>
              <a:rPr lang="id-ID" sz="3100" dirty="0">
                <a:solidFill>
                  <a:schemeClr val="tx1"/>
                </a:solidFill>
                <a:latin typeface="Times New Roman" panose="02020603050405020304" pitchFamily="18" charset="0"/>
                <a:cs typeface="Times New Roman" panose="02020603050405020304" pitchFamily="18" charset="0"/>
              </a:rPr>
              <a:t>Menyelenggarakan layanan perkantoran</a:t>
            </a:r>
          </a:p>
          <a:p>
            <a:pPr marL="0" indent="0">
              <a:buNone/>
            </a:pPr>
            <a:r>
              <a:rPr lang="id-ID" sz="3100" dirty="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a:t>
            </a:r>
            <a:r>
              <a:rPr lang="id-ID" sz="3100" dirty="0">
                <a:solidFill>
                  <a:schemeClr val="tx1"/>
                </a:solidFill>
                <a:latin typeface="Times New Roman" panose="02020603050405020304" pitchFamily="18" charset="0"/>
                <a:cs typeface="Times New Roman" panose="02020603050405020304" pitchFamily="18" charset="0"/>
              </a:rPr>
              <a:t>Target Kwantitas </a:t>
            </a:r>
            <a:r>
              <a:rPr lang="en-ID" sz="3100" dirty="0" smtClean="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a:t>
            </a:r>
            <a:r>
              <a:rPr lang="en-ID" sz="3100" dirty="0" smtClean="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1 </a:t>
            </a:r>
            <a:r>
              <a:rPr lang="en-ID" sz="3100" dirty="0" smtClean="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Lap</a:t>
            </a:r>
            <a:r>
              <a:rPr lang="en-ID" sz="3100" dirty="0" err="1" smtClean="0">
                <a:solidFill>
                  <a:schemeClr val="tx1"/>
                </a:solidFill>
                <a:latin typeface="Times New Roman" panose="02020603050405020304" pitchFamily="18" charset="0"/>
                <a:cs typeface="Times New Roman" panose="02020603050405020304" pitchFamily="18" charset="0"/>
              </a:rPr>
              <a:t>oran</a:t>
            </a:r>
            <a:r>
              <a:rPr lang="en-ID" sz="3100" dirty="0" smtClean="0">
                <a:solidFill>
                  <a:schemeClr val="tx1"/>
                </a:solidFill>
                <a:latin typeface="Times New Roman" panose="02020603050405020304" pitchFamily="18" charset="0"/>
                <a:cs typeface="Times New Roman" panose="02020603050405020304" pitchFamily="18" charset="0"/>
              </a:rPr>
              <a:t>.</a:t>
            </a:r>
            <a:endParaRPr lang="id-ID" sz="3100" dirty="0">
              <a:solidFill>
                <a:schemeClr val="tx1"/>
              </a:solidFill>
              <a:latin typeface="Times New Roman" panose="02020603050405020304" pitchFamily="18" charset="0"/>
              <a:cs typeface="Times New Roman" panose="02020603050405020304" pitchFamily="18" charset="0"/>
            </a:endParaRPr>
          </a:p>
          <a:p>
            <a:pPr marL="0" indent="0">
              <a:buNone/>
            </a:pPr>
            <a:r>
              <a:rPr lang="id-ID" sz="3100" dirty="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Target </a:t>
            </a:r>
            <a:r>
              <a:rPr lang="id-ID" sz="3100" dirty="0">
                <a:solidFill>
                  <a:schemeClr val="tx1"/>
                </a:solidFill>
                <a:latin typeface="Times New Roman" panose="02020603050405020304" pitchFamily="18" charset="0"/>
                <a:cs typeface="Times New Roman" panose="02020603050405020304" pitchFamily="18" charset="0"/>
              </a:rPr>
              <a:t>Waktu      </a:t>
            </a:r>
            <a:r>
              <a:rPr lang="en-ID" sz="3100" dirty="0" smtClean="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a:t>
            </a:r>
            <a:r>
              <a:rPr lang="id-ID" sz="3100" dirty="0">
                <a:solidFill>
                  <a:schemeClr val="tx1"/>
                </a:solidFill>
                <a:latin typeface="Times New Roman" panose="02020603050405020304" pitchFamily="18" charset="0"/>
                <a:cs typeface="Times New Roman" panose="02020603050405020304" pitchFamily="18" charset="0"/>
              </a:rPr>
              <a:t>= </a:t>
            </a:r>
            <a:r>
              <a:rPr lang="en-ID" sz="3100" dirty="0" smtClean="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12 b</a:t>
            </a:r>
            <a:r>
              <a:rPr lang="en-ID" sz="3100" dirty="0" err="1" smtClean="0">
                <a:solidFill>
                  <a:schemeClr val="tx1"/>
                </a:solidFill>
                <a:latin typeface="Times New Roman" panose="02020603050405020304" pitchFamily="18" charset="0"/>
                <a:cs typeface="Times New Roman" panose="02020603050405020304" pitchFamily="18" charset="0"/>
              </a:rPr>
              <a:t>ulan</a:t>
            </a:r>
            <a:r>
              <a:rPr lang="en-ID" sz="3100" dirty="0" smtClean="0">
                <a:solidFill>
                  <a:schemeClr val="tx1"/>
                </a:solidFill>
                <a:latin typeface="Times New Roman" panose="02020603050405020304" pitchFamily="18" charset="0"/>
                <a:cs typeface="Times New Roman" panose="02020603050405020304" pitchFamily="18" charset="0"/>
              </a:rPr>
              <a:t>.</a:t>
            </a:r>
            <a:endParaRPr lang="id-ID" sz="31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id-ID" sz="3100" dirty="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 Yang </a:t>
            </a:r>
            <a:r>
              <a:rPr lang="id-ID" sz="3100" dirty="0">
                <a:solidFill>
                  <a:schemeClr val="tx1"/>
                </a:solidFill>
                <a:latin typeface="Times New Roman" panose="02020603050405020304" pitchFamily="18" charset="0"/>
                <a:cs typeface="Times New Roman" panose="02020603050405020304" pitchFamily="18" charset="0"/>
              </a:rPr>
              <a:t>di breakdown menjadi perbulan adalah 	    	  kegiatan apa saja yang menjadi tahapan dalam </a:t>
            </a:r>
            <a:r>
              <a:rPr lang="id-ID" sz="3100" b="1" i="1" u="sng" dirty="0" smtClean="0">
                <a:solidFill>
                  <a:schemeClr val="tx1"/>
                </a:solidFill>
                <a:latin typeface="Times New Roman" panose="02020603050405020304" pitchFamily="18" charset="0"/>
                <a:cs typeface="Times New Roman" panose="02020603050405020304" pitchFamily="18" charset="0"/>
              </a:rPr>
              <a:t>Menyelenggarakan </a:t>
            </a:r>
            <a:r>
              <a:rPr lang="id-ID" sz="3100" b="1" i="1" u="sng" dirty="0">
                <a:solidFill>
                  <a:schemeClr val="tx1"/>
                </a:solidFill>
                <a:latin typeface="Times New Roman" panose="02020603050405020304" pitchFamily="18" charset="0"/>
                <a:cs typeface="Times New Roman" panose="02020603050405020304" pitchFamily="18" charset="0"/>
              </a:rPr>
              <a:t>layanan </a:t>
            </a:r>
            <a:r>
              <a:rPr lang="en-ID" sz="3100" b="1" i="1" u="sng" dirty="0" smtClean="0">
                <a:solidFill>
                  <a:schemeClr val="tx1"/>
                </a:solidFill>
                <a:latin typeface="Times New Roman" panose="02020603050405020304" pitchFamily="18" charset="0"/>
                <a:cs typeface="Times New Roman" panose="02020603050405020304" pitchFamily="18" charset="0"/>
              </a:rPr>
              <a:t>per</a:t>
            </a:r>
            <a:r>
              <a:rPr lang="id-ID" sz="3100" b="1" i="1" u="sng" dirty="0" smtClean="0">
                <a:solidFill>
                  <a:schemeClr val="tx1"/>
                </a:solidFill>
                <a:latin typeface="Times New Roman" panose="02020603050405020304" pitchFamily="18" charset="0"/>
                <a:cs typeface="Times New Roman" panose="02020603050405020304" pitchFamily="18" charset="0"/>
              </a:rPr>
              <a:t>kantoran</a:t>
            </a:r>
            <a:r>
              <a:rPr lang="en-ID" sz="3100" b="1" i="1" u="sng" dirty="0" smtClean="0">
                <a:solidFill>
                  <a:schemeClr val="tx1"/>
                </a:solidFill>
                <a:latin typeface="Times New Roman" panose="02020603050405020304" pitchFamily="18" charset="0"/>
                <a:cs typeface="Times New Roman" panose="02020603050405020304" pitchFamily="18" charset="0"/>
              </a:rPr>
              <a:t> </a:t>
            </a:r>
            <a:r>
              <a:rPr lang="id-ID" sz="3100" dirty="0" smtClean="0">
                <a:solidFill>
                  <a:schemeClr val="tx1"/>
                </a:solidFill>
                <a:latin typeface="Times New Roman" panose="02020603050405020304" pitchFamily="18" charset="0"/>
                <a:cs typeface="Times New Roman" panose="02020603050405020304" pitchFamily="18" charset="0"/>
              </a:rPr>
              <a:t>sehingga </a:t>
            </a:r>
            <a:r>
              <a:rPr lang="id-ID" sz="3100" dirty="0">
                <a:solidFill>
                  <a:schemeClr val="tx1"/>
                </a:solidFill>
                <a:latin typeface="Times New Roman" panose="02020603050405020304" pitchFamily="18" charset="0"/>
                <a:cs typeface="Times New Roman" panose="02020603050405020304" pitchFamily="18" charset="0"/>
              </a:rPr>
              <a:t>menghasilkan 1 Lap dalam 12 bulan</a:t>
            </a:r>
            <a:r>
              <a:rPr lang="id-ID" sz="3100" dirty="0" smtClean="0">
                <a:solidFill>
                  <a:schemeClr val="tx1"/>
                </a:solidFill>
                <a:latin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42584142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466" y="1846384"/>
            <a:ext cx="7848872" cy="4725888"/>
          </a:xfrm>
          <a:solidFill>
            <a:schemeClr val="accent6">
              <a:lumMod val="40000"/>
              <a:lumOff val="60000"/>
            </a:schemeClr>
          </a:solidFill>
          <a:ln>
            <a:solidFill>
              <a:schemeClr val="tx1">
                <a:lumMod val="95000"/>
                <a:lumOff val="5000"/>
              </a:schemeClr>
            </a:solidFill>
          </a:ln>
        </p:spPr>
        <p:txBody>
          <a:bodyPr>
            <a:normAutofit lnSpcReduction="10000"/>
          </a:bodyPr>
          <a:lstStyle/>
          <a:p>
            <a:pPr>
              <a:buAutoNum type="arabicPeriod"/>
            </a:pPr>
            <a:r>
              <a:rPr lang="id-ID" sz="2000" b="1" dirty="0" smtClean="0">
                <a:solidFill>
                  <a:schemeClr val="tx1"/>
                </a:solidFill>
                <a:latin typeface="Times New Roman" panose="02020603050405020304" pitchFamily="18" charset="0"/>
                <a:cs typeface="Times New Roman" panose="02020603050405020304" pitchFamily="18" charset="0"/>
              </a:rPr>
              <a:t>Menyelenggarakan </a:t>
            </a:r>
            <a:r>
              <a:rPr lang="id-ID" sz="2000" b="1" dirty="0">
                <a:solidFill>
                  <a:schemeClr val="tx1"/>
                </a:solidFill>
                <a:latin typeface="Times New Roman" panose="02020603050405020304" pitchFamily="18" charset="0"/>
                <a:cs typeface="Times New Roman" panose="02020603050405020304" pitchFamily="18" charset="0"/>
              </a:rPr>
              <a:t>layanan publik bimbingan </a:t>
            </a:r>
            <a:r>
              <a:rPr lang="id-ID" sz="2000" b="1" dirty="0" smtClean="0">
                <a:solidFill>
                  <a:schemeClr val="tx1"/>
                </a:solidFill>
                <a:latin typeface="Times New Roman" panose="02020603050405020304" pitchFamily="18" charset="0"/>
                <a:cs typeface="Times New Roman" panose="02020603050405020304" pitchFamily="18" charset="0"/>
              </a:rPr>
              <a:t> teknis </a:t>
            </a:r>
            <a:r>
              <a:rPr lang="id-ID" sz="2000" b="1" dirty="0">
                <a:solidFill>
                  <a:schemeClr val="tx1"/>
                </a:solidFill>
                <a:latin typeface="Times New Roman" panose="02020603050405020304" pitchFamily="18" charset="0"/>
                <a:cs typeface="Times New Roman" panose="02020603050405020304" pitchFamily="18" charset="0"/>
              </a:rPr>
              <a:t>penilaian </a:t>
            </a:r>
            <a:endParaRPr lang="id-ID" sz="20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kinerja</a:t>
            </a:r>
            <a:r>
              <a:rPr lang="en-ID" sz="2000"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ID" sz="2000" b="1" dirty="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Target Kwantitas</a:t>
            </a:r>
            <a:r>
              <a:rPr lang="en-ID" sz="2000" b="1" dirty="0" smtClean="0">
                <a:solidFill>
                  <a:schemeClr val="tx1"/>
                </a:solidFill>
                <a:latin typeface="Times New Roman" panose="02020603050405020304" pitchFamily="18" charset="0"/>
                <a:cs typeface="Times New Roman" panose="02020603050405020304" pitchFamily="18" charset="0"/>
              </a:rPr>
              <a:t>    =  </a:t>
            </a:r>
            <a:r>
              <a:rPr lang="id-ID" sz="2000" b="1" dirty="0" smtClean="0">
                <a:solidFill>
                  <a:schemeClr val="tx1"/>
                </a:solidFill>
                <a:latin typeface="Times New Roman" panose="02020603050405020304" pitchFamily="18" charset="0"/>
                <a:cs typeface="Times New Roman" panose="02020603050405020304" pitchFamily="18" charset="0"/>
              </a:rPr>
              <a:t> 1</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Lap</a:t>
            </a:r>
            <a:r>
              <a:rPr lang="en-ID" sz="2000" b="1" dirty="0" err="1" smtClean="0">
                <a:solidFill>
                  <a:schemeClr val="tx1"/>
                </a:solidFill>
                <a:latin typeface="Times New Roman" panose="02020603050405020304" pitchFamily="18" charset="0"/>
                <a:cs typeface="Times New Roman" panose="02020603050405020304" pitchFamily="18" charset="0"/>
              </a:rPr>
              <a:t>oran</a:t>
            </a:r>
            <a:r>
              <a:rPr lang="en-ID" sz="2000" b="1" dirty="0" smtClean="0">
                <a:solidFill>
                  <a:schemeClr val="tx1"/>
                </a:solidFill>
                <a:latin typeface="Times New Roman" panose="02020603050405020304" pitchFamily="18" charset="0"/>
                <a:cs typeface="Times New Roman" panose="02020603050405020304" pitchFamily="18" charset="0"/>
              </a:rPr>
              <a:t>.</a:t>
            </a:r>
            <a:r>
              <a:rPr lang="id-ID" sz="2000" b="1" dirty="0" smtClean="0">
                <a:solidFill>
                  <a:schemeClr val="tx1"/>
                </a:solidFill>
                <a:latin typeface="Times New Roman" panose="02020603050405020304" pitchFamily="18" charset="0"/>
                <a:cs typeface="Times New Roman" panose="02020603050405020304" pitchFamily="18" charset="0"/>
              </a:rPr>
              <a:t> </a:t>
            </a:r>
            <a:endParaRPr lang="en-ID" sz="20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ID" sz="2000" b="1" dirty="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Waktu</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12</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b</a:t>
            </a:r>
            <a:r>
              <a:rPr lang="en-ID" sz="2000" b="1" dirty="0" err="1" smtClean="0">
                <a:solidFill>
                  <a:schemeClr val="tx1"/>
                </a:solidFill>
                <a:latin typeface="Times New Roman" panose="02020603050405020304" pitchFamily="18" charset="0"/>
                <a:cs typeface="Times New Roman" panose="02020603050405020304" pitchFamily="18" charset="0"/>
              </a:rPr>
              <a:t>ulan</a:t>
            </a:r>
            <a:r>
              <a:rPr lang="en-ID" sz="2000" b="1" dirty="0" smtClean="0">
                <a:solidFill>
                  <a:schemeClr val="tx1"/>
                </a:solidFill>
                <a:latin typeface="Times New Roman" panose="02020603050405020304" pitchFamily="18" charset="0"/>
                <a:cs typeface="Times New Roman" panose="02020603050405020304" pitchFamily="18" charset="0"/>
              </a:rPr>
              <a:t>.</a:t>
            </a:r>
            <a:endParaRPr lang="id-ID" sz="20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a. Memeriksa </a:t>
            </a:r>
            <a:r>
              <a:rPr lang="id-ID" sz="2000" b="1" dirty="0">
                <a:solidFill>
                  <a:schemeClr val="tx1"/>
                </a:solidFill>
                <a:latin typeface="Times New Roman" panose="02020603050405020304" pitchFamily="18" charset="0"/>
                <a:cs typeface="Times New Roman" panose="02020603050405020304" pitchFamily="18" charset="0"/>
              </a:rPr>
              <a:t>berkas layanan </a:t>
            </a:r>
            <a:r>
              <a:rPr lang="id-ID" sz="2000" b="1" dirty="0" smtClean="0">
                <a:solidFill>
                  <a:schemeClr val="tx1"/>
                </a:solidFill>
                <a:latin typeface="Times New Roman" panose="02020603050405020304" pitchFamily="18" charset="0"/>
                <a:cs typeface="Times New Roman" panose="02020603050405020304" pitchFamily="18" charset="0"/>
              </a:rPr>
              <a:t>publik.</a:t>
            </a: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b</a:t>
            </a:r>
            <a:r>
              <a:rPr lang="id-ID" sz="2000" b="1" dirty="0">
                <a:solidFill>
                  <a:schemeClr val="tx1"/>
                </a:solidFill>
                <a:latin typeface="Times New Roman" panose="02020603050405020304" pitchFamily="18" charset="0"/>
                <a:cs typeface="Times New Roman" panose="02020603050405020304" pitchFamily="18" charset="0"/>
              </a:rPr>
              <a:t>. Menandatangani berkas </a:t>
            </a:r>
            <a:r>
              <a:rPr lang="id-ID" sz="2000" b="1" dirty="0" smtClean="0">
                <a:solidFill>
                  <a:schemeClr val="tx1"/>
                </a:solidFill>
                <a:latin typeface="Times New Roman" panose="02020603050405020304" pitchFamily="18" charset="0"/>
                <a:cs typeface="Times New Roman" panose="02020603050405020304" pitchFamily="18" charset="0"/>
              </a:rPr>
              <a:t>layanan publik. </a:t>
            </a:r>
          </a:p>
          <a:p>
            <a:pPr>
              <a:buAutoNum type="arabicPeriod" startAt="2"/>
            </a:pPr>
            <a:r>
              <a:rPr lang="id-ID" sz="2000" b="1" dirty="0" smtClean="0">
                <a:solidFill>
                  <a:schemeClr val="tx1"/>
                </a:solidFill>
                <a:latin typeface="Times New Roman" panose="02020603050405020304" pitchFamily="18" charset="0"/>
                <a:cs typeface="Times New Roman" panose="02020603050405020304" pitchFamily="18" charset="0"/>
              </a:rPr>
              <a:t>Menyusun </a:t>
            </a:r>
            <a:r>
              <a:rPr lang="id-ID" sz="2000" b="1" dirty="0">
                <a:solidFill>
                  <a:schemeClr val="tx1"/>
                </a:solidFill>
                <a:latin typeface="Times New Roman" panose="02020603050405020304" pitchFamily="18" charset="0"/>
                <a:cs typeface="Times New Roman" panose="02020603050405020304" pitchFamily="18" charset="0"/>
              </a:rPr>
              <a:t>laporan koordinasi kondisi jaringan </a:t>
            </a:r>
            <a:r>
              <a:rPr lang="id-ID" sz="2000" b="1" dirty="0" smtClean="0">
                <a:solidFill>
                  <a:schemeClr val="tx1"/>
                </a:solidFill>
                <a:latin typeface="Times New Roman" panose="02020603050405020304" pitchFamily="18" charset="0"/>
                <a:cs typeface="Times New Roman" panose="02020603050405020304" pitchFamily="18" charset="0"/>
              </a:rPr>
              <a:t>dengan </a:t>
            </a:r>
            <a:r>
              <a:rPr lang="id-ID" sz="2000" b="1" dirty="0">
                <a:solidFill>
                  <a:schemeClr val="tx1"/>
                </a:solidFill>
                <a:latin typeface="Times New Roman" panose="02020603050405020304" pitchFamily="18" charset="0"/>
                <a:cs typeface="Times New Roman" panose="02020603050405020304" pitchFamily="18" charset="0"/>
              </a:rPr>
              <a:t>unit </a:t>
            </a:r>
            <a:endParaRPr lang="id-ID" sz="20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terkait</a:t>
            </a:r>
            <a:r>
              <a:rPr lang="en-ID" sz="2000" b="1"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en-ID" sz="2000" b="1" dirty="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Target Kwantitas</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12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Lap</a:t>
            </a:r>
            <a:r>
              <a:rPr lang="en-ID" sz="2000" b="1" dirty="0" err="1" smtClean="0">
                <a:solidFill>
                  <a:schemeClr val="tx1"/>
                </a:solidFill>
                <a:latin typeface="Times New Roman" panose="02020603050405020304" pitchFamily="18" charset="0"/>
                <a:cs typeface="Times New Roman" panose="02020603050405020304" pitchFamily="18" charset="0"/>
              </a:rPr>
              <a:t>oran</a:t>
            </a:r>
            <a:r>
              <a:rPr lang="en-ID" sz="2000"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ID" sz="2000" b="1" dirty="0">
                <a:solidFill>
                  <a:schemeClr val="tx1"/>
                </a:solidFill>
                <a:latin typeface="Times New Roman" panose="02020603050405020304" pitchFamily="18" charset="0"/>
                <a:cs typeface="Times New Roman" panose="02020603050405020304" pitchFamily="18" charset="0"/>
              </a:rPr>
              <a:t>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Waktu </a:t>
            </a:r>
            <a:r>
              <a:rPr lang="en-ID" sz="2000" b="1" dirty="0" smtClean="0">
                <a:solidFill>
                  <a:schemeClr val="tx1"/>
                </a:solidFill>
                <a:latin typeface="Times New Roman" panose="02020603050405020304" pitchFamily="18" charset="0"/>
                <a:cs typeface="Times New Roman" panose="02020603050405020304" pitchFamily="18" charset="0"/>
              </a:rPr>
              <a:t>                     =    </a:t>
            </a:r>
            <a:r>
              <a:rPr lang="id-ID" sz="2000" b="1" dirty="0" smtClean="0">
                <a:solidFill>
                  <a:schemeClr val="tx1"/>
                </a:solidFill>
                <a:latin typeface="Times New Roman" panose="02020603050405020304" pitchFamily="18" charset="0"/>
                <a:cs typeface="Times New Roman" panose="02020603050405020304" pitchFamily="18" charset="0"/>
              </a:rPr>
              <a:t>12 </a:t>
            </a:r>
            <a:r>
              <a:rPr lang="en-ID" sz="2000" b="1" dirty="0" smtClean="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b</a:t>
            </a:r>
            <a:r>
              <a:rPr lang="en-ID" sz="2000" b="1" dirty="0" err="1" smtClean="0">
                <a:solidFill>
                  <a:schemeClr val="tx1"/>
                </a:solidFill>
                <a:latin typeface="Times New Roman" panose="02020603050405020304" pitchFamily="18" charset="0"/>
                <a:cs typeface="Times New Roman" panose="02020603050405020304" pitchFamily="18" charset="0"/>
              </a:rPr>
              <a:t>ulan</a:t>
            </a:r>
            <a:r>
              <a:rPr lang="en-ID" sz="2000" b="1" dirty="0" smtClean="0">
                <a:solidFill>
                  <a:schemeClr val="tx1"/>
                </a:solidFill>
                <a:latin typeface="Times New Roman" panose="02020603050405020304" pitchFamily="18" charset="0"/>
                <a:cs typeface="Times New Roman" panose="02020603050405020304" pitchFamily="18" charset="0"/>
              </a:rPr>
              <a:t>.</a:t>
            </a:r>
            <a:r>
              <a:rPr lang="id-ID" sz="2000" b="1"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a:t>
            </a:r>
            <a:r>
              <a:rPr lang="id-ID" sz="2000" b="1" dirty="0" smtClean="0">
                <a:solidFill>
                  <a:schemeClr val="tx1"/>
                </a:solidFill>
                <a:latin typeface="Times New Roman" panose="02020603050405020304" pitchFamily="18" charset="0"/>
                <a:cs typeface="Times New Roman" panose="02020603050405020304" pitchFamily="18" charset="0"/>
              </a:rPr>
              <a:t>    a</a:t>
            </a:r>
            <a:r>
              <a:rPr lang="id-ID" sz="2000" b="1" dirty="0">
                <a:solidFill>
                  <a:schemeClr val="tx1"/>
                </a:solidFill>
                <a:latin typeface="Times New Roman" panose="02020603050405020304" pitchFamily="18" charset="0"/>
                <a:cs typeface="Times New Roman" panose="02020603050405020304" pitchFamily="18" charset="0"/>
              </a:rPr>
              <a:t>. Menggumpulkan data kondisi titik </a:t>
            </a:r>
            <a:r>
              <a:rPr lang="id-ID" sz="2000" b="1" dirty="0" smtClean="0">
                <a:solidFill>
                  <a:schemeClr val="tx1"/>
                </a:solidFill>
                <a:latin typeface="Times New Roman" panose="02020603050405020304" pitchFamily="18" charset="0"/>
                <a:cs typeface="Times New Roman" panose="02020603050405020304" pitchFamily="18" charset="0"/>
              </a:rPr>
              <a:t>jaringan</a:t>
            </a: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b. Menyiapkan konsep laporan data kondisi titik </a:t>
            </a:r>
            <a:r>
              <a:rPr lang="id-ID" sz="2000" b="1" dirty="0" smtClean="0">
                <a:solidFill>
                  <a:schemeClr val="tx1"/>
                </a:solidFill>
                <a:latin typeface="Times New Roman" panose="02020603050405020304" pitchFamily="18" charset="0"/>
                <a:cs typeface="Times New Roman" panose="02020603050405020304" pitchFamily="18" charset="0"/>
              </a:rPr>
              <a:t> jaringan</a:t>
            </a:r>
          </a:p>
          <a:p>
            <a:pPr marL="0" indent="0">
              <a:buNone/>
            </a:pPr>
            <a:r>
              <a:rPr lang="id-ID" sz="2000" b="1" dirty="0">
                <a:solidFill>
                  <a:schemeClr val="tx1"/>
                </a:solidFill>
                <a:latin typeface="Times New Roman" panose="02020603050405020304" pitchFamily="18" charset="0"/>
                <a:cs typeface="Times New Roman" panose="02020603050405020304" pitchFamily="18" charset="0"/>
              </a:rPr>
              <a:t>     c. Menyusun Laporan koordinasi kondisi jaringan dengan unit </a:t>
            </a:r>
            <a:r>
              <a:rPr lang="id-ID" sz="2000" b="1" dirty="0" smtClean="0">
                <a:solidFill>
                  <a:schemeClr val="tx1"/>
                </a:solidFill>
                <a:latin typeface="Times New Roman" panose="02020603050405020304" pitchFamily="18" charset="0"/>
                <a:cs typeface="Times New Roman" panose="02020603050405020304" pitchFamily="18" charset="0"/>
              </a:rPr>
              <a:t>terkait </a:t>
            </a:r>
            <a:endParaRPr lang="id-ID" sz="2000" b="1" dirty="0">
              <a:solidFill>
                <a:schemeClr val="tx1"/>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000100" y="260648"/>
            <a:ext cx="6480720" cy="1466800"/>
          </a:xfrm>
          <a:prstGeom prst="horizontalScroll">
            <a:avLst/>
          </a:prstGeom>
          <a:solidFill>
            <a:schemeClr val="bg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a:solidFill>
                  <a:schemeClr val="tx1"/>
                </a:solidFill>
                <a:latin typeface="Aharoni" panose="02010803020104030203" pitchFamily="2" charset="-79"/>
                <a:cs typeface="Aharoni" panose="02010803020104030203" pitchFamily="2" charset="-79"/>
              </a:rPr>
              <a:t>Contoh membuat tahapan</a:t>
            </a:r>
          </a:p>
        </p:txBody>
      </p:sp>
    </p:spTree>
    <p:extLst>
      <p:ext uri="{BB962C8B-B14F-4D97-AF65-F5344CB8AC3E}">
        <p14:creationId xmlns:p14="http://schemas.microsoft.com/office/powerpoint/2010/main" val="38773738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7" y="620688"/>
            <a:ext cx="2592288" cy="720080"/>
          </a:xfrm>
          <a:solidFill>
            <a:schemeClr val="bg2">
              <a:lumMod val="20000"/>
              <a:lumOff val="80000"/>
            </a:schemeClr>
          </a:solidFill>
          <a:ln>
            <a:solidFill>
              <a:schemeClr val="tx1">
                <a:lumMod val="95000"/>
                <a:lumOff val="5000"/>
              </a:schemeClr>
            </a:solidFill>
          </a:ln>
          <a:effectLst>
            <a:glow rad="1397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lstStyle/>
          <a:p>
            <a:r>
              <a:rPr lang="id-ID" i="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lanjutan</a:t>
            </a:r>
            <a:endParaRPr lang="id-ID"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1088257" y="1714488"/>
            <a:ext cx="6912767" cy="4608512"/>
          </a:xfrm>
          <a:solidFill>
            <a:schemeClr val="accent1">
              <a:lumMod val="20000"/>
              <a:lumOff val="80000"/>
            </a:schemeClr>
          </a:solidFill>
          <a:ln>
            <a:solidFill>
              <a:schemeClr val="tx1">
                <a:lumMod val="95000"/>
                <a:lumOff val="5000"/>
              </a:schemeClr>
            </a:solidFill>
          </a:ln>
          <a:effectLst>
            <a:glow rad="139700">
              <a:schemeClr val="accent1">
                <a:satMod val="175000"/>
                <a:alpha val="40000"/>
              </a:schemeClr>
            </a:glow>
          </a:effectLst>
        </p:spPr>
        <p:txBody>
          <a:bodyPr>
            <a:noAutofit/>
          </a:bodyPr>
          <a:lstStyle/>
          <a:p>
            <a:r>
              <a:rPr lang="id-ID" sz="2400" b="1" dirty="0">
                <a:latin typeface="Times New Roman" panose="02020603050405020304" pitchFamily="18" charset="0"/>
                <a:cs typeface="Times New Roman" panose="02020603050405020304" pitchFamily="18" charset="0"/>
              </a:rPr>
              <a:t>Menetapkan </a:t>
            </a:r>
            <a:r>
              <a:rPr lang="id-ID" sz="2400" b="1" dirty="0" smtClean="0">
                <a:latin typeface="Times New Roman" panose="02020603050405020304" pitchFamily="18" charset="0"/>
                <a:cs typeface="Times New Roman" panose="02020603050405020304" pitchFamily="18" charset="0"/>
              </a:rPr>
              <a:t>Rencan</a:t>
            </a:r>
            <a:r>
              <a:rPr lang="en-ID" sz="2400" b="1" dirty="0" smtClean="0">
                <a:latin typeface="Times New Roman" panose="02020603050405020304" pitchFamily="18" charset="0"/>
                <a:cs typeface="Times New Roman" panose="02020603050405020304" pitchFamily="18" charset="0"/>
              </a:rPr>
              <a:t>a</a:t>
            </a:r>
            <a:r>
              <a:rPr lang="id-ID" sz="2400" b="1" dirty="0" smtClean="0">
                <a:latin typeface="Times New Roman" panose="02020603050405020304" pitchFamily="18" charset="0"/>
                <a:cs typeface="Times New Roman" panose="02020603050405020304" pitchFamily="18" charset="0"/>
              </a:rPr>
              <a:t> </a:t>
            </a:r>
            <a:r>
              <a:rPr lang="id-ID" sz="2400" b="1" dirty="0">
                <a:latin typeface="Times New Roman" panose="02020603050405020304" pitchFamily="18" charset="0"/>
                <a:cs typeface="Times New Roman" panose="02020603050405020304" pitchFamily="18" charset="0"/>
              </a:rPr>
              <a:t>Kerja </a:t>
            </a:r>
            <a:r>
              <a:rPr lang="id-ID" sz="2400" b="1" dirty="0" smtClean="0">
                <a:latin typeface="Times New Roman" panose="02020603050405020304" pitchFamily="18" charset="0"/>
                <a:cs typeface="Times New Roman" panose="02020603050405020304" pitchFamily="18" charset="0"/>
              </a:rPr>
              <a:t>Tahunan</a:t>
            </a:r>
            <a:r>
              <a:rPr lang="en-ID" sz="2400" b="1" dirty="0" smtClean="0">
                <a:latin typeface="Times New Roman" panose="02020603050405020304" pitchFamily="18" charset="0"/>
                <a:cs typeface="Times New Roman" panose="02020603050405020304" pitchFamily="18" charset="0"/>
              </a:rPr>
              <a:t>.</a:t>
            </a:r>
          </a:p>
          <a:p>
            <a:pPr marL="0" indent="0">
              <a:buNone/>
            </a:pPr>
            <a:r>
              <a:rPr lang="en-ID" sz="2400" b="1" dirty="0">
                <a:latin typeface="Times New Roman" panose="02020603050405020304" pitchFamily="18" charset="0"/>
                <a:cs typeface="Times New Roman" panose="02020603050405020304" pitchFamily="18" charset="0"/>
              </a:rPr>
              <a:t> </a:t>
            </a:r>
            <a:r>
              <a:rPr lang="en-ID" sz="2400" b="1" dirty="0" smtClean="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Target Kwantitas</a:t>
            </a:r>
            <a:r>
              <a:rPr lang="en-ID" sz="2400" b="1" dirty="0" smtClean="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a:t>
            </a:r>
            <a:r>
              <a:rPr lang="en-ID" sz="2400" b="1" dirty="0" smtClean="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1 dokumen</a:t>
            </a:r>
            <a:r>
              <a:rPr lang="en-ID" sz="2400" b="1" dirty="0" smtClean="0">
                <a:latin typeface="Times New Roman" panose="02020603050405020304" pitchFamily="18" charset="0"/>
                <a:cs typeface="Times New Roman" panose="02020603050405020304" pitchFamily="18" charset="0"/>
              </a:rPr>
              <a:t>.</a:t>
            </a:r>
            <a:r>
              <a:rPr lang="id-ID" sz="2400" b="1" dirty="0" smtClean="0">
                <a:latin typeface="Times New Roman" panose="02020603050405020304" pitchFamily="18" charset="0"/>
                <a:cs typeface="Times New Roman" panose="02020603050405020304" pitchFamily="18" charset="0"/>
              </a:rPr>
              <a:t> </a:t>
            </a:r>
            <a:endParaRPr lang="en-ID" sz="2400" b="1" dirty="0" smtClean="0">
              <a:latin typeface="Times New Roman" panose="02020603050405020304" pitchFamily="18" charset="0"/>
              <a:cs typeface="Times New Roman" panose="02020603050405020304" pitchFamily="18" charset="0"/>
            </a:endParaRPr>
          </a:p>
          <a:p>
            <a:pPr marL="0" indent="0">
              <a:buNone/>
            </a:pPr>
            <a:r>
              <a:rPr lang="en-ID" sz="2400" b="1" dirty="0">
                <a:latin typeface="Times New Roman" panose="02020603050405020304" pitchFamily="18" charset="0"/>
                <a:cs typeface="Times New Roman" panose="02020603050405020304" pitchFamily="18" charset="0"/>
              </a:rPr>
              <a:t> </a:t>
            </a:r>
            <a:r>
              <a:rPr lang="en-ID" sz="2400" b="1" dirty="0" smtClean="0">
                <a:latin typeface="Times New Roman" panose="02020603050405020304" pitchFamily="18" charset="0"/>
                <a:cs typeface="Times New Roman" panose="02020603050405020304" pitchFamily="18" charset="0"/>
              </a:rPr>
              <a:t>    Target </a:t>
            </a:r>
            <a:r>
              <a:rPr lang="id-ID" sz="2400" b="1" dirty="0" smtClean="0">
                <a:latin typeface="Times New Roman" panose="02020603050405020304" pitchFamily="18" charset="0"/>
                <a:cs typeface="Times New Roman" panose="02020603050405020304" pitchFamily="18" charset="0"/>
              </a:rPr>
              <a:t>Waktu</a:t>
            </a:r>
            <a:r>
              <a:rPr lang="en-ID" sz="2400" b="1" dirty="0" smtClean="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a:t>
            </a:r>
            <a:r>
              <a:rPr lang="en-ID" sz="2400" b="1" dirty="0" smtClean="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1 b</a:t>
            </a:r>
            <a:r>
              <a:rPr lang="en-ID" sz="2400" b="1" dirty="0" err="1" smtClean="0">
                <a:latin typeface="Times New Roman" panose="02020603050405020304" pitchFamily="18" charset="0"/>
                <a:cs typeface="Times New Roman" panose="02020603050405020304" pitchFamily="18" charset="0"/>
              </a:rPr>
              <a:t>ulan</a:t>
            </a:r>
            <a:r>
              <a:rPr lang="en-ID" sz="2400" b="1" dirty="0" smtClean="0">
                <a:latin typeface="Times New Roman" panose="02020603050405020304" pitchFamily="18" charset="0"/>
                <a:cs typeface="Times New Roman" panose="02020603050405020304" pitchFamily="18" charset="0"/>
              </a:rPr>
              <a:t>.</a:t>
            </a:r>
            <a:endParaRPr lang="id-ID" sz="2400" b="1" dirty="0" smtClean="0">
              <a:latin typeface="Times New Roman" panose="02020603050405020304" pitchFamily="18" charset="0"/>
              <a:cs typeface="Times New Roman" panose="02020603050405020304" pitchFamily="18" charset="0"/>
            </a:endParaRPr>
          </a:p>
          <a:p>
            <a:pPr marL="0" indent="0">
              <a:buNone/>
            </a:pP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   a. </a:t>
            </a:r>
            <a:r>
              <a:rPr lang="fi-FI" sz="2400" b="1" dirty="0">
                <a:latin typeface="Times New Roman" panose="02020603050405020304" pitchFamily="18" charset="0"/>
                <a:cs typeface="Times New Roman" panose="02020603050405020304" pitchFamily="18" charset="0"/>
              </a:rPr>
              <a:t>Memeriksa konsep Rencana Kerja </a:t>
            </a:r>
            <a:r>
              <a:rPr lang="fi-FI" sz="2400" b="1" dirty="0" smtClean="0">
                <a:latin typeface="Times New Roman" panose="02020603050405020304" pitchFamily="18" charset="0"/>
                <a:cs typeface="Times New Roman" panose="02020603050405020304" pitchFamily="18" charset="0"/>
              </a:rPr>
              <a:t>Tahunan.</a:t>
            </a:r>
            <a:endParaRPr lang="id-ID" sz="2400" b="1" dirty="0" smtClean="0">
              <a:latin typeface="Times New Roman" panose="02020603050405020304" pitchFamily="18" charset="0"/>
              <a:cs typeface="Times New Roman" panose="02020603050405020304" pitchFamily="18" charset="0"/>
            </a:endParaRPr>
          </a:p>
          <a:p>
            <a:pPr marL="0" indent="0">
              <a:buNone/>
            </a:pPr>
            <a:r>
              <a:rPr lang="id-ID" sz="2400" b="1" dirty="0">
                <a:latin typeface="Times New Roman" panose="02020603050405020304" pitchFamily="18" charset="0"/>
                <a:cs typeface="Times New Roman" panose="02020603050405020304" pitchFamily="18" charset="0"/>
              </a:rPr>
              <a:t>    b. Menetapkan Rencana Kerja </a:t>
            </a:r>
            <a:r>
              <a:rPr lang="id-ID" sz="2400" b="1" dirty="0" smtClean="0">
                <a:latin typeface="Times New Roman" panose="02020603050405020304" pitchFamily="18" charset="0"/>
                <a:cs typeface="Times New Roman" panose="02020603050405020304" pitchFamily="18" charset="0"/>
              </a:rPr>
              <a:t>Tahunan</a:t>
            </a:r>
            <a:r>
              <a:rPr lang="en-ID" sz="2400" b="1" dirty="0" smtClean="0">
                <a:latin typeface="Times New Roman" panose="02020603050405020304" pitchFamily="18" charset="0"/>
                <a:cs typeface="Times New Roman" panose="02020603050405020304" pitchFamily="18" charset="0"/>
              </a:rPr>
              <a:t>.</a:t>
            </a:r>
            <a:endParaRPr lang="id-ID" sz="2400" b="1" dirty="0" smtClean="0">
              <a:latin typeface="Times New Roman" panose="02020603050405020304" pitchFamily="18" charset="0"/>
              <a:cs typeface="Times New Roman" panose="02020603050405020304" pitchFamily="18" charset="0"/>
            </a:endParaRPr>
          </a:p>
          <a:p>
            <a:pPr marL="0" indent="0">
              <a:buNone/>
            </a:pPr>
            <a:r>
              <a:rPr lang="id-ID" sz="2400" b="1" dirty="0" smtClean="0">
                <a:latin typeface="Times New Roman" panose="02020603050405020304" pitchFamily="18" charset="0"/>
                <a:cs typeface="Times New Roman" panose="02020603050405020304" pitchFamily="18" charset="0"/>
              </a:rPr>
              <a:t>Catatan :</a:t>
            </a:r>
            <a:endParaRPr lang="en-ID" sz="2400" b="1" dirty="0" smtClean="0">
              <a:latin typeface="Times New Roman" panose="02020603050405020304" pitchFamily="18" charset="0"/>
              <a:cs typeface="Times New Roman" panose="02020603050405020304" pitchFamily="18" charset="0"/>
            </a:endParaRPr>
          </a:p>
          <a:p>
            <a:pPr marL="0" indent="0">
              <a:buNone/>
            </a:pPr>
            <a:r>
              <a:rPr lang="id-ID" sz="2000" b="1" dirty="0" smtClean="0">
                <a:latin typeface="Times New Roman" panose="02020603050405020304" pitchFamily="18" charset="0"/>
                <a:cs typeface="Times New Roman" panose="02020603050405020304" pitchFamily="18" charset="0"/>
              </a:rPr>
              <a:t>Kegiatan yg bersipat konseptual bila tidak dibuat tahapan maka realisasi bulanannya akan menumpuk pada satu tempat  dan berdampak pada penilaian yg melonjak sangat tinggi......sehingga jarum jamnya tidak beraturan.</a:t>
            </a:r>
            <a:endParaRPr lang="id-ID"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3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81"/>
          <p:cNvSpPr txBox="1">
            <a:spLocks noChangeArrowheads="1"/>
          </p:cNvSpPr>
          <p:nvPr/>
        </p:nvSpPr>
        <p:spPr bwMode="auto">
          <a:xfrm>
            <a:off x="609600" y="381000"/>
            <a:ext cx="7848600" cy="769441"/>
          </a:xfrm>
          <a:prstGeom prst="rect">
            <a:avLst/>
          </a:prstGeom>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0">
            <a:scrgbClr r="0" g="0" b="0"/>
          </a:lnRef>
          <a:fillRef idx="1002">
            <a:schemeClr val="dk2"/>
          </a:fillRef>
          <a:effectRef idx="0">
            <a:scrgbClr r="0" g="0" b="0"/>
          </a:effectRef>
          <a:fontRef idx="major"/>
        </p:style>
        <p:txBody>
          <a:bodyPr wrap="square">
            <a:spAutoFit/>
          </a:bodyPr>
          <a:lstStyle/>
          <a:p>
            <a:pPr algn="ctr" eaLnBrk="1" hangingPunct="1"/>
            <a:r>
              <a:rPr lang="en-US" sz="2200" b="1" spc="-100" dirty="0">
                <a:latin typeface="+mn-lt"/>
              </a:rPr>
              <a:t>FORMULIR </a:t>
            </a:r>
          </a:p>
          <a:p>
            <a:pPr algn="ctr" eaLnBrk="1" hangingPunct="1"/>
            <a:r>
              <a:rPr lang="en-US" sz="2200" b="1" spc="-100" dirty="0">
                <a:latin typeface="+mn-lt"/>
              </a:rPr>
              <a:t>SASARAN KERJA PEGAWAI NEGERI SIPIL</a:t>
            </a:r>
          </a:p>
        </p:txBody>
      </p:sp>
      <p:graphicFrame>
        <p:nvGraphicFramePr>
          <p:cNvPr id="5" name="Group 1996"/>
          <p:cNvGraphicFramePr>
            <a:graphicFrameLocks noGrp="1"/>
          </p:cNvGraphicFramePr>
          <p:nvPr/>
        </p:nvGraphicFramePr>
        <p:xfrm>
          <a:off x="595313" y="1490663"/>
          <a:ext cx="7820025" cy="3440337"/>
        </p:xfrm>
        <a:graphic>
          <a:graphicData uri="http://schemas.openxmlformats.org/drawingml/2006/table">
            <a:tbl>
              <a:tblPr>
                <a:effectLst>
                  <a:outerShdw blurRad="76200" dir="13500000" sy="23000" kx="1200000" algn="br" rotWithShape="0">
                    <a:prstClr val="black">
                      <a:alpha val="20000"/>
                    </a:prstClr>
                  </a:outerShdw>
                </a:effectLst>
              </a:tblPr>
              <a:tblGrid>
                <a:gridCol w="536449">
                  <a:extLst>
                    <a:ext uri="{9D8B030D-6E8A-4147-A177-3AD203B41FA5}">
                      <a16:colId xmlns:a16="http://schemas.microsoft.com/office/drawing/2014/main" xmlns="" val="20000"/>
                    </a:ext>
                  </a:extLst>
                </a:gridCol>
                <a:gridCol w="1366669">
                  <a:extLst>
                    <a:ext uri="{9D8B030D-6E8A-4147-A177-3AD203B41FA5}">
                      <a16:colId xmlns:a16="http://schemas.microsoft.com/office/drawing/2014/main" xmlns="" val="20001"/>
                    </a:ext>
                  </a:extLst>
                </a:gridCol>
                <a:gridCol w="1558257">
                  <a:extLst>
                    <a:ext uri="{9D8B030D-6E8A-4147-A177-3AD203B41FA5}">
                      <a16:colId xmlns:a16="http://schemas.microsoft.com/office/drawing/2014/main" xmlns="" val="20002"/>
                    </a:ext>
                  </a:extLst>
                </a:gridCol>
                <a:gridCol w="692913">
                  <a:extLst>
                    <a:ext uri="{9D8B030D-6E8A-4147-A177-3AD203B41FA5}">
                      <a16:colId xmlns:a16="http://schemas.microsoft.com/office/drawing/2014/main" xmlns="" val="20003"/>
                    </a:ext>
                  </a:extLst>
                </a:gridCol>
                <a:gridCol w="1358685">
                  <a:extLst>
                    <a:ext uri="{9D8B030D-6E8A-4147-A177-3AD203B41FA5}">
                      <a16:colId xmlns:a16="http://schemas.microsoft.com/office/drawing/2014/main" xmlns="" val="20004"/>
                    </a:ext>
                  </a:extLst>
                </a:gridCol>
                <a:gridCol w="749714">
                  <a:extLst>
                    <a:ext uri="{9D8B030D-6E8A-4147-A177-3AD203B41FA5}">
                      <a16:colId xmlns:a16="http://schemas.microsoft.com/office/drawing/2014/main" xmlns="" val="20005"/>
                    </a:ext>
                  </a:extLst>
                </a:gridCol>
                <a:gridCol w="685800">
                  <a:extLst>
                    <a:ext uri="{9D8B030D-6E8A-4147-A177-3AD203B41FA5}">
                      <a16:colId xmlns:a16="http://schemas.microsoft.com/office/drawing/2014/main" xmlns="" val="20006"/>
                    </a:ext>
                  </a:extLst>
                </a:gridCol>
                <a:gridCol w="871538">
                  <a:extLst>
                    <a:ext uri="{9D8B030D-6E8A-4147-A177-3AD203B41FA5}">
                      <a16:colId xmlns:a16="http://schemas.microsoft.com/office/drawing/2014/main" xmlns="" val="20007"/>
                    </a:ext>
                  </a:extLst>
                </a:gridCol>
              </a:tblGrid>
              <a:tr h="289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NO</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I. PEJABAT PENILAI</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NO</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II. PEGAWAI  NEGERI SIPIL YANG DINILAI</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1</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Nama</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1</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Nama</a:t>
                      </a:r>
                      <a:endParaRPr kumimoji="0" lang="id-ID" sz="1000" b="1" i="0" u="none" strike="noStrike" cap="none" normalizeH="0" baseline="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i-FI" sz="9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2</a:t>
                      </a:r>
                      <a:endParaRPr kumimoji="0" lang="id-ID" sz="1000" b="1" i="0" u="none" strike="noStrike" cap="none" normalizeH="0" baseline="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NIP</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2</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NIP</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3</a:t>
                      </a:r>
                      <a:endParaRPr kumimoji="0" lang="id-ID" sz="1000" b="1" i="0" u="none" strike="noStrike" cap="none" normalizeH="0" baseline="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Pangkat/Gol.Ruang</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3</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Pangkat/Gol.Ruang</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9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4</a:t>
                      </a:r>
                      <a:endParaRPr kumimoji="0" lang="id-ID" sz="1000" b="1" i="0" u="none" strike="noStrike" cap="none" normalizeH="0" baseline="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Jabatan</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4</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Jabatan</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i-FI" sz="9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5</a:t>
                      </a:r>
                      <a:endParaRPr kumimoji="0" lang="id-ID" sz="1000" b="1" i="0" u="none" strike="noStrike" cap="none" normalizeH="0" baseline="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Unit Kerja</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5</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Unit Kerja</a:t>
                      </a:r>
                      <a:endParaRPr kumimoji="0" lang="id-ID" sz="10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900" b="1" i="0" u="none" strike="noStrike" cap="none" normalizeH="0" baseline="0" dirty="0">
                        <a:ln>
                          <a:noFill/>
                        </a:ln>
                        <a:solidFill>
                          <a:schemeClr val="tx1"/>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0205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NO</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III. </a:t>
                      </a:r>
                      <a:r>
                        <a:rPr kumimoji="0" lang="en-US" sz="1200" b="1" i="0" u="none" strike="noStrike" cap="none" normalizeH="0" baseline="0" dirty="0">
                          <a:ln>
                            <a:noFill/>
                          </a:ln>
                          <a:solidFill>
                            <a:schemeClr val="tx1"/>
                          </a:solidFill>
                          <a:effectLst/>
                          <a:latin typeface="Arial Narrow" pitchFamily="34" charset="0"/>
                          <a:cs typeface="Times New Roman" pitchFamily="18" charset="0"/>
                        </a:rPr>
                        <a:t> KEGIATAN TUGAS JABATAN</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ANGKA KREDIT</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TARGET</a:t>
                      </a:r>
                      <a:endParaRPr kumimoji="0" lang="id-ID" sz="12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98906">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KUANT</a:t>
                      </a:r>
                      <a:r>
                        <a:rPr kumimoji="0" lang="en-US" sz="1000" b="1" i="0" u="none" strike="noStrike" cap="none" normalizeH="0" baseline="0" dirty="0">
                          <a:ln>
                            <a:noFill/>
                          </a:ln>
                          <a:solidFill>
                            <a:schemeClr val="tx1"/>
                          </a:solidFill>
                          <a:effectLst/>
                          <a:latin typeface="Arial Narrow" pitchFamily="34" charset="0"/>
                          <a:cs typeface="Times New Roman" pitchFamily="18" charset="0"/>
                        </a:rPr>
                        <a:t>ITAS</a:t>
                      </a: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OUTPUT</a:t>
                      </a:r>
                      <a:endParaRPr kumimoji="0" lang="id-ID" sz="10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KUAL</a:t>
                      </a:r>
                      <a:r>
                        <a:rPr kumimoji="0" lang="en-US" sz="1000" b="1" i="0" u="none" strike="noStrike" cap="none" normalizeH="0" baseline="0" dirty="0">
                          <a:ln>
                            <a:noFill/>
                          </a:ln>
                          <a:solidFill>
                            <a:schemeClr val="tx1"/>
                          </a:solidFill>
                          <a:effectLst/>
                          <a:latin typeface="Arial Narrow" pitchFamily="34" charset="0"/>
                          <a:cs typeface="Times New Roman" pitchFamily="18" charset="0"/>
                        </a:rPr>
                        <a:t>ITAS</a:t>
                      </a: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r>
                        <a:rPr kumimoji="0" lang="en-US" sz="1000" b="1" i="0" u="none" strike="noStrike" cap="none" normalizeH="0" baseline="0" dirty="0">
                          <a:ln>
                            <a:noFill/>
                          </a:ln>
                          <a:solidFill>
                            <a:schemeClr val="tx1"/>
                          </a:solidFill>
                          <a:effectLst/>
                          <a:latin typeface="Arial Narrow" pitchFamily="34" charset="0"/>
                          <a:cs typeface="Times New Roman" pitchFamily="18" charset="0"/>
                        </a:rPr>
                        <a:t> </a:t>
                      </a:r>
                      <a:r>
                        <a:rPr kumimoji="0" lang="id-ID" sz="1000" b="1" i="0" u="none" strike="noStrike" cap="none" normalizeH="0" baseline="0" dirty="0">
                          <a:ln>
                            <a:noFill/>
                          </a:ln>
                          <a:solidFill>
                            <a:schemeClr val="tx1"/>
                          </a:solidFill>
                          <a:effectLst/>
                          <a:latin typeface="Arial Narrow" pitchFamily="34" charset="0"/>
                          <a:cs typeface="Times New Roman" pitchFamily="18" charset="0"/>
                        </a:rPr>
                        <a:t>MUTU</a:t>
                      </a:r>
                      <a:endParaRPr kumimoji="0" lang="id-ID" sz="10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WAKTU</a:t>
                      </a:r>
                      <a:endParaRPr kumimoji="0" lang="id-ID" sz="10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BIAYA</a:t>
                      </a:r>
                      <a:endParaRPr kumimoji="0" lang="id-ID" sz="1000" b="1" i="0" u="none" strike="noStrike" cap="none" normalizeH="0" baseline="0" dirty="0">
                        <a:ln>
                          <a:noFill/>
                        </a:ln>
                        <a:solidFill>
                          <a:schemeClr val="tx1"/>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7"/>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a:t>
                      </a: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3333CC"/>
                        </a:solidFill>
                        <a:effectLst/>
                        <a:latin typeface="Arial" charset="0"/>
                        <a:ea typeface="Times New Roman" pitchFamily="18"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8"/>
                  </a:ext>
                </a:extLst>
              </a:tr>
              <a:tr h="248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a:t>
                      </a: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9"/>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3.</a:t>
                      </a: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3333CC"/>
                        </a:solidFill>
                        <a:effectLst/>
                        <a:latin typeface="Arial" charset="0"/>
                        <a:ea typeface="Times New Roman" pitchFamily="18" charset="0"/>
                        <a:cs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10"/>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4.</a:t>
                      </a: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11"/>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a:t>
                      </a:r>
                      <a:endParaRPr kumimoji="0" lang="id-ID" sz="1000" b="1" i="0" u="none" strike="noStrike" cap="none" normalizeH="0" baseline="0" dirty="0">
                        <a:ln>
                          <a:noFill/>
                        </a:ln>
                        <a:solidFill>
                          <a:schemeClr val="tx1"/>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a:ln>
                          <a:noFill/>
                        </a:ln>
                        <a:solidFill>
                          <a:srgbClr val="3333CC"/>
                        </a:solidFill>
                        <a:effectLst/>
                        <a:latin typeface="Arial" charset="0"/>
                        <a:ea typeface="Times New Roman" pitchFamily="18" charset="0"/>
                        <a:cs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12"/>
                  </a:ext>
                </a:extLst>
              </a:tr>
            </a:tbl>
          </a:graphicData>
        </a:graphic>
      </p:graphicFrame>
      <p:graphicFrame>
        <p:nvGraphicFramePr>
          <p:cNvPr id="6" name="Group 1994"/>
          <p:cNvGraphicFramePr>
            <a:graphicFrameLocks noGrp="1"/>
          </p:cNvGraphicFramePr>
          <p:nvPr/>
        </p:nvGraphicFramePr>
        <p:xfrm>
          <a:off x="457200" y="5110163"/>
          <a:ext cx="8153400" cy="1646203"/>
        </p:xfrm>
        <a:graphic>
          <a:graphicData uri="http://schemas.openxmlformats.org/drawingml/2006/table">
            <a:tbl>
              <a:tblPr/>
              <a:tblGrid>
                <a:gridCol w="3624090">
                  <a:extLst>
                    <a:ext uri="{9D8B030D-6E8A-4147-A177-3AD203B41FA5}">
                      <a16:colId xmlns:a16="http://schemas.microsoft.com/office/drawing/2014/main" xmlns="" val="20000"/>
                    </a:ext>
                  </a:extLst>
                </a:gridCol>
                <a:gridCol w="905220">
                  <a:extLst>
                    <a:ext uri="{9D8B030D-6E8A-4147-A177-3AD203B41FA5}">
                      <a16:colId xmlns:a16="http://schemas.microsoft.com/office/drawing/2014/main" xmlns="" val="20001"/>
                    </a:ext>
                  </a:extLst>
                </a:gridCol>
                <a:gridCol w="3624090">
                  <a:extLst>
                    <a:ext uri="{9D8B030D-6E8A-4147-A177-3AD203B41FA5}">
                      <a16:colId xmlns:a16="http://schemas.microsoft.com/office/drawing/2014/main" xmlns="" val="20002"/>
                    </a:ext>
                  </a:extLst>
                </a:gridCol>
              </a:tblGrid>
              <a:tr h="147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dirty="0">
                        <a:ln>
                          <a:noFill/>
                        </a:ln>
                        <a:solidFill>
                          <a:schemeClr val="tx1"/>
                        </a:solidFill>
                        <a:effectLst/>
                        <a:latin typeface="Arial" charset="0"/>
                      </a:endParaRPr>
                    </a:p>
                  </a:txBody>
                  <a:tcPr marT="45729" marB="45729"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a:ln>
                          <a:noFill/>
                        </a:ln>
                        <a:solidFill>
                          <a:schemeClr val="tx1"/>
                        </a:solidFill>
                        <a:effectLst/>
                        <a:latin typeface="Arial" charset="0"/>
                      </a:endParaRPr>
                    </a:p>
                  </a:txBody>
                  <a:tcPr marT="45729" marB="45729"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Jakarta, </a:t>
                      </a:r>
                      <a:r>
                        <a:rPr kumimoji="0" lang="en-US" sz="1200" b="1" i="0" u="none" strike="noStrike" cap="none" normalizeH="0" baseline="0" dirty="0">
                          <a:ln>
                            <a:noFill/>
                          </a:ln>
                          <a:solidFill>
                            <a:schemeClr val="tx1"/>
                          </a:solidFill>
                          <a:effectLst/>
                          <a:latin typeface="Arial Narrow" pitchFamily="34" charset="0"/>
                          <a:cs typeface="Times New Roman" pitchFamily="18" charset="0"/>
                        </a:rPr>
                        <a:t>…. </a:t>
                      </a:r>
                      <a:r>
                        <a:rPr kumimoji="0" lang="id-ID" sz="1200" b="1" i="0" u="none" strike="noStrike" cap="none" normalizeH="0" baseline="0" dirty="0">
                          <a:ln>
                            <a:noFill/>
                          </a:ln>
                          <a:solidFill>
                            <a:schemeClr val="tx1"/>
                          </a:solidFill>
                          <a:effectLst/>
                          <a:latin typeface="Arial Narrow" pitchFamily="34" charset="0"/>
                          <a:cs typeface="Times New Roman" pitchFamily="18" charset="0"/>
                        </a:rPr>
                        <a:t>Januari 20</a:t>
                      </a:r>
                      <a:r>
                        <a:rPr kumimoji="0" lang="en-US" sz="1200" b="1" i="0" u="none" strike="noStrike" cap="none" normalizeH="0" baseline="0" dirty="0">
                          <a:ln>
                            <a:noFill/>
                          </a:ln>
                          <a:solidFill>
                            <a:schemeClr val="tx1"/>
                          </a:solidFill>
                          <a:effectLst/>
                          <a:latin typeface="Arial Narrow" pitchFamily="34" charset="0"/>
                          <a:cs typeface="Times New Roman" pitchFamily="18" charset="0"/>
                        </a:rPr>
                        <a:t>14</a:t>
                      </a:r>
                      <a:endParaRPr kumimoji="0" lang="id-ID" sz="1200" b="1" i="0" u="none" strike="noStrike" cap="none" normalizeH="0" baseline="0" dirty="0">
                        <a:ln>
                          <a:noFill/>
                        </a:ln>
                        <a:solidFill>
                          <a:schemeClr val="tx1"/>
                        </a:solidFill>
                        <a:effectLst/>
                        <a:latin typeface="Arial" charset="0"/>
                      </a:endParaRPr>
                    </a:p>
                  </a:txBody>
                  <a:tcPr marT="45729" marB="45729"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Pejabat Penilai</a:t>
                      </a:r>
                      <a:endParaRPr kumimoji="0" lang="id-ID" sz="1200" b="1" i="0" u="none" strike="noStrike" cap="none" normalizeH="0" baseline="0" dirty="0">
                        <a:ln>
                          <a:noFill/>
                        </a:ln>
                        <a:solidFill>
                          <a:schemeClr val="tx1"/>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Pegawai Negeri Sipil Yang Dinilai</a:t>
                      </a:r>
                      <a:endParaRPr kumimoji="0" lang="id-ID" sz="1200" b="1" i="0" u="none" strike="noStrike" cap="none" normalizeH="0" baseline="0" dirty="0">
                        <a:ln>
                          <a:noFill/>
                        </a:ln>
                        <a:solidFill>
                          <a:schemeClr val="tx1"/>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a:ln>
                          <a:noFill/>
                        </a:ln>
                        <a:solidFill>
                          <a:schemeClr val="tx1"/>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a:ln>
                          <a:noFill/>
                        </a:ln>
                        <a:solidFill>
                          <a:schemeClr val="tx1"/>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a:ln>
                          <a:noFill/>
                        </a:ln>
                        <a:solidFill>
                          <a:schemeClr val="tx1"/>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a:ln>
                          <a:noFill/>
                        </a:ln>
                        <a:solidFill>
                          <a:schemeClr val="tx1"/>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err="1">
                          <a:ln>
                            <a:noFill/>
                          </a:ln>
                          <a:solidFill>
                            <a:schemeClr val="tx1"/>
                          </a:solidFill>
                          <a:effectLst/>
                          <a:latin typeface="Arial Narrow" pitchFamily="34" charset="0"/>
                          <a:cs typeface="Times New Roman" pitchFamily="18" charset="0"/>
                        </a:rPr>
                        <a:t>Nama</a:t>
                      </a:r>
                      <a:endParaRPr kumimoji="0" lang="id-ID" sz="1200" b="1" i="0" u="none" strike="noStrike" cap="none" normalizeH="0" baseline="0" dirty="0">
                        <a:ln>
                          <a:noFill/>
                        </a:ln>
                        <a:solidFill>
                          <a:schemeClr val="tx1"/>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err="1">
                          <a:ln>
                            <a:noFill/>
                          </a:ln>
                          <a:solidFill>
                            <a:schemeClr val="tx1"/>
                          </a:solidFill>
                          <a:effectLst/>
                          <a:latin typeface="Arial Narrow" pitchFamily="34" charset="0"/>
                          <a:cs typeface="Times New Roman" pitchFamily="18" charset="0"/>
                        </a:rPr>
                        <a:t>Nama</a:t>
                      </a:r>
                      <a:endParaRPr kumimoji="0" lang="id-ID" sz="1200" b="1" i="0" u="sng" strike="noStrike" cap="none" normalizeH="0" baseline="0" dirty="0">
                        <a:ln>
                          <a:noFill/>
                        </a:ln>
                        <a:solidFill>
                          <a:schemeClr val="tx1"/>
                        </a:solidFill>
                        <a:effectLst/>
                        <a:latin typeface="Arial Narrow" pitchFamily="34" charset="0"/>
                        <a:cs typeface="Times New Roman" pitchFamily="18"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NIP. ...............................</a:t>
                      </a:r>
                      <a:endParaRPr kumimoji="0" lang="id-ID" sz="1200" b="1" i="0" u="none" strike="noStrike" cap="none" normalizeH="0" baseline="0" dirty="0">
                        <a:ln>
                          <a:noFill/>
                        </a:ln>
                        <a:solidFill>
                          <a:schemeClr val="tx1"/>
                        </a:solidFill>
                        <a:effectLst/>
                        <a:latin typeface="Arial" charset="0"/>
                      </a:endParaRPr>
                    </a:p>
                  </a:txBody>
                  <a:tcPr marT="45729" marB="45729"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dirty="0">
                        <a:ln>
                          <a:noFill/>
                        </a:ln>
                        <a:solidFill>
                          <a:schemeClr val="tx1"/>
                        </a:solidFill>
                        <a:effectLst/>
                        <a:latin typeface="Arial" charset="0"/>
                      </a:endParaRPr>
                    </a:p>
                  </a:txBody>
                  <a:tcPr marT="45729" marB="45729"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NIP. .............................</a:t>
                      </a:r>
                      <a:endParaRPr kumimoji="0" lang="id-ID" sz="1200" b="1" i="0" u="none" strike="noStrike" cap="none" normalizeH="0" baseline="0" dirty="0">
                        <a:ln>
                          <a:noFill/>
                        </a:ln>
                        <a:solidFill>
                          <a:schemeClr val="tx1"/>
                        </a:solidFill>
                        <a:effectLst/>
                        <a:latin typeface="Arial" charset="0"/>
                      </a:endParaRPr>
                    </a:p>
                  </a:txBody>
                  <a:tcPr marT="45729" marB="45729"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428604"/>
            <a:ext cx="2664296" cy="716658"/>
          </a:xfrm>
          <a:solidFill>
            <a:schemeClr val="accent1">
              <a:lumMod val="60000"/>
              <a:lumOff val="40000"/>
            </a:schemeClr>
          </a:solidFill>
          <a:ln>
            <a:solidFill>
              <a:schemeClr val="accent2"/>
            </a:solidFill>
          </a:ln>
          <a:effectLst>
            <a:outerShdw blurRad="50800" dist="38100" algn="l" rotWithShape="0">
              <a:prstClr val="black">
                <a:alpha val="40000"/>
              </a:prstClr>
            </a:outerShdw>
          </a:effectLst>
        </p:spPr>
        <p:txBody>
          <a:bodyPr/>
          <a:lstStyle/>
          <a:p>
            <a:r>
              <a:rPr lang="id-ID" b="1" i="1" dirty="0" smtClean="0"/>
              <a:t>lanjutan</a:t>
            </a:r>
            <a:endParaRPr lang="id-ID" b="1" i="1" dirty="0"/>
          </a:p>
        </p:txBody>
      </p:sp>
      <p:sp>
        <p:nvSpPr>
          <p:cNvPr id="3" name="Content Placeholder 2"/>
          <p:cNvSpPr>
            <a:spLocks noGrp="1"/>
          </p:cNvSpPr>
          <p:nvPr>
            <p:ph idx="1"/>
          </p:nvPr>
        </p:nvSpPr>
        <p:spPr>
          <a:xfrm>
            <a:off x="1000100" y="2048308"/>
            <a:ext cx="7056783" cy="2952328"/>
          </a:xfrm>
          <a:solidFill>
            <a:schemeClr val="accent1">
              <a:lumMod val="40000"/>
              <a:lumOff val="60000"/>
            </a:schemeClr>
          </a:solidFill>
          <a:effectLst>
            <a:outerShdw blurRad="63500" sx="102000" sy="102000" algn="ctr" rotWithShape="0">
              <a:prstClr val="black">
                <a:alpha val="40000"/>
              </a:prstClr>
            </a:outerShdw>
          </a:effectLst>
        </p:spPr>
        <p:txBody>
          <a:bodyPr>
            <a:normAutofit/>
          </a:bodyPr>
          <a:lstStyle/>
          <a:p>
            <a:r>
              <a:rPr lang="id-ID" sz="2400" b="1" dirty="0" smtClean="0"/>
              <a:t>  Menetapkan </a:t>
            </a:r>
            <a:r>
              <a:rPr lang="id-ID" sz="2400" b="1" dirty="0"/>
              <a:t>LAKIP </a:t>
            </a:r>
            <a:endParaRPr lang="id-ID" sz="2400" b="1" dirty="0" smtClean="0"/>
          </a:p>
          <a:p>
            <a:pPr marL="0" indent="0">
              <a:buNone/>
            </a:pPr>
            <a:r>
              <a:rPr lang="id-ID" sz="2400" b="1" dirty="0"/>
              <a:t> </a:t>
            </a:r>
            <a:r>
              <a:rPr lang="id-ID" sz="2400" b="1" dirty="0" smtClean="0"/>
              <a:t>     Target Kwan</a:t>
            </a:r>
            <a:r>
              <a:rPr lang="en-ID" sz="2400" b="1" dirty="0" smtClean="0"/>
              <a:t>t</a:t>
            </a:r>
            <a:r>
              <a:rPr lang="id-ID" sz="2400" b="1" dirty="0" smtClean="0"/>
              <a:t>itas</a:t>
            </a:r>
            <a:r>
              <a:rPr lang="en-ID" sz="2400" b="1" dirty="0" smtClean="0"/>
              <a:t>   =</a:t>
            </a:r>
            <a:r>
              <a:rPr lang="id-ID" sz="2400" b="1" dirty="0" smtClean="0"/>
              <a:t> </a:t>
            </a:r>
            <a:r>
              <a:rPr lang="en-ID" sz="2400" b="1" dirty="0" smtClean="0"/>
              <a:t>  </a:t>
            </a:r>
            <a:r>
              <a:rPr lang="id-ID" sz="2400" b="1" dirty="0" smtClean="0"/>
              <a:t>1</a:t>
            </a:r>
            <a:r>
              <a:rPr lang="en-ID" sz="2400" b="1" dirty="0" smtClean="0"/>
              <a:t> </a:t>
            </a:r>
            <a:r>
              <a:rPr lang="id-ID" sz="2400" b="1" dirty="0" smtClean="0"/>
              <a:t> Lap</a:t>
            </a:r>
            <a:r>
              <a:rPr lang="en-ID" sz="2400" b="1" dirty="0" err="1" smtClean="0"/>
              <a:t>oran</a:t>
            </a:r>
            <a:r>
              <a:rPr lang="en-ID" sz="2400" b="1" dirty="0" smtClean="0"/>
              <a:t>.</a:t>
            </a:r>
          </a:p>
          <a:p>
            <a:pPr marL="0" indent="0">
              <a:buNone/>
            </a:pPr>
            <a:r>
              <a:rPr lang="en-ID" sz="2400" b="1" dirty="0"/>
              <a:t> </a:t>
            </a:r>
            <a:r>
              <a:rPr lang="en-ID" sz="2400" b="1" dirty="0" smtClean="0"/>
              <a:t>     Target</a:t>
            </a:r>
            <a:r>
              <a:rPr lang="id-ID" sz="2400" b="1" dirty="0" smtClean="0"/>
              <a:t> Waktu </a:t>
            </a:r>
            <a:r>
              <a:rPr lang="en-ID" sz="2400" b="1" dirty="0" smtClean="0"/>
              <a:t>        =   </a:t>
            </a:r>
            <a:r>
              <a:rPr lang="id-ID" sz="2400" b="1" dirty="0" smtClean="0"/>
              <a:t>1</a:t>
            </a:r>
            <a:r>
              <a:rPr lang="en-ID" sz="2400" b="1" dirty="0" smtClean="0"/>
              <a:t> </a:t>
            </a:r>
            <a:r>
              <a:rPr lang="id-ID" sz="2400" b="1" dirty="0" smtClean="0"/>
              <a:t> b</a:t>
            </a:r>
            <a:r>
              <a:rPr lang="en-ID" sz="2400" b="1" dirty="0" err="1" smtClean="0"/>
              <a:t>ulan</a:t>
            </a:r>
            <a:r>
              <a:rPr lang="en-ID" sz="2400" b="1" dirty="0" smtClean="0"/>
              <a:t>.</a:t>
            </a:r>
            <a:endParaRPr lang="id-ID" sz="2400" b="1" dirty="0" smtClean="0"/>
          </a:p>
          <a:p>
            <a:pPr marL="0" indent="0">
              <a:buNone/>
            </a:pPr>
            <a:r>
              <a:rPr lang="id-ID" sz="2400" b="1" dirty="0"/>
              <a:t>      a. Memeriksa berkas </a:t>
            </a:r>
            <a:r>
              <a:rPr lang="id-ID" sz="2400" b="1" dirty="0" smtClean="0"/>
              <a:t>laporan</a:t>
            </a:r>
          </a:p>
          <a:p>
            <a:pPr marL="0" indent="0">
              <a:buNone/>
            </a:pPr>
            <a:r>
              <a:rPr lang="id-ID" sz="2400" b="1" dirty="0"/>
              <a:t>      b. Memeriksa konsep </a:t>
            </a:r>
            <a:r>
              <a:rPr lang="id-ID" sz="2400" b="1" dirty="0" smtClean="0"/>
              <a:t>Lakip</a:t>
            </a:r>
          </a:p>
          <a:p>
            <a:pPr marL="0" indent="0">
              <a:buNone/>
            </a:pPr>
            <a:r>
              <a:rPr lang="id-ID" sz="2400" b="1" dirty="0"/>
              <a:t> </a:t>
            </a:r>
            <a:r>
              <a:rPr lang="id-ID" sz="2400" b="1" dirty="0" smtClean="0"/>
              <a:t>     c. Menetapkan LAKIP</a:t>
            </a:r>
            <a:endParaRPr lang="id-ID" sz="2400" b="1" dirty="0"/>
          </a:p>
        </p:txBody>
      </p:sp>
    </p:spTree>
    <p:extLst>
      <p:ext uri="{BB962C8B-B14F-4D97-AF65-F5344CB8AC3E}">
        <p14:creationId xmlns:p14="http://schemas.microsoft.com/office/powerpoint/2010/main" val="2413000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060848"/>
            <a:ext cx="7715304" cy="2225408"/>
          </a:xfrm>
        </p:spPr>
        <p:style>
          <a:lnRef idx="1">
            <a:schemeClr val="accent2"/>
          </a:lnRef>
          <a:fillRef idx="2">
            <a:schemeClr val="accent2"/>
          </a:fillRef>
          <a:effectRef idx="1">
            <a:schemeClr val="accent2"/>
          </a:effectRef>
          <a:fontRef idx="minor">
            <a:schemeClr val="dk1"/>
          </a:fontRef>
        </p:style>
        <p:txBody>
          <a:bodyPr>
            <a:normAutofit/>
          </a:bodyPr>
          <a:lstStyle/>
          <a:p>
            <a:pPr marL="457200" indent="-457200">
              <a:buAutoNum type="arabicPeriod"/>
            </a:pPr>
            <a:r>
              <a:rPr lang="id-ID" sz="2400" dirty="0" smtClean="0">
                <a:latin typeface="Times New Roman" panose="02020603050405020304" pitchFamily="18" charset="0"/>
                <a:cs typeface="Times New Roman" panose="02020603050405020304" pitchFamily="18" charset="0"/>
              </a:rPr>
              <a:t>Untuk input kegiatan Lap.harian Kinerja SKP</a:t>
            </a:r>
            <a:r>
              <a:rPr lang="en-ID" sz="2400" dirty="0" smtClean="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yang bersipat teknis tidak perlu klik tombol Proses.</a:t>
            </a:r>
          </a:p>
          <a:p>
            <a:pPr marL="0" indent="0">
              <a:buNone/>
            </a:pPr>
            <a:r>
              <a:rPr lang="id-ID" sz="2400" dirty="0" smtClean="0">
                <a:latin typeface="Times New Roman" panose="02020603050405020304" pitchFamily="18" charset="0"/>
                <a:cs typeface="Times New Roman" panose="02020603050405020304" pitchFamily="18" charset="0"/>
              </a:rPr>
              <a:t>2.</a:t>
            </a:r>
            <a:r>
              <a:rPr lang="en-ID" sz="2400" dirty="0" smtClean="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Untuk </a:t>
            </a:r>
            <a:r>
              <a:rPr lang="id-ID" sz="2400" dirty="0">
                <a:latin typeface="Times New Roman" panose="02020603050405020304" pitchFamily="18" charset="0"/>
                <a:cs typeface="Times New Roman" panose="02020603050405020304" pitchFamily="18" charset="0"/>
              </a:rPr>
              <a:t>input kegiatan Lap.harian Kinerja SKP </a:t>
            </a:r>
            <a:r>
              <a:rPr lang="id-ID" sz="2400" dirty="0" smtClean="0">
                <a:latin typeface="Times New Roman" panose="02020603050405020304" pitchFamily="18" charset="0"/>
                <a:cs typeface="Times New Roman" panose="02020603050405020304" pitchFamily="18" charset="0"/>
              </a:rPr>
              <a:t>yang</a:t>
            </a:r>
            <a:r>
              <a:rPr lang="en-ID" sz="2400" dirty="0" smtClean="0">
                <a:latin typeface="Times New Roman" panose="02020603050405020304" pitchFamily="18" charset="0"/>
                <a:cs typeface="Times New Roman" panose="02020603050405020304" pitchFamily="18" charset="0"/>
              </a:rPr>
              <a:t> b</a:t>
            </a:r>
            <a:r>
              <a:rPr lang="id-ID" sz="2400" dirty="0" smtClean="0">
                <a:latin typeface="Times New Roman" panose="02020603050405020304" pitchFamily="18" charset="0"/>
                <a:cs typeface="Times New Roman" panose="02020603050405020304" pitchFamily="18" charset="0"/>
              </a:rPr>
              <a:t>ersi</a:t>
            </a:r>
            <a:r>
              <a:rPr lang="en-ID" sz="2400" dirty="0" smtClean="0">
                <a:latin typeface="Times New Roman" panose="02020603050405020304" pitchFamily="18" charset="0"/>
                <a:cs typeface="Times New Roman" panose="02020603050405020304" pitchFamily="18" charset="0"/>
              </a:rPr>
              <a:t>f</a:t>
            </a:r>
            <a:r>
              <a:rPr lang="id-ID" sz="2400" dirty="0" smtClean="0">
                <a:latin typeface="Times New Roman" panose="02020603050405020304" pitchFamily="18" charset="0"/>
                <a:cs typeface="Times New Roman" panose="02020603050405020304" pitchFamily="18" charset="0"/>
              </a:rPr>
              <a:t>at konseptual dan yang ada </a:t>
            </a:r>
            <a:r>
              <a:rPr lang="en-ID" sz="2400" dirty="0" smtClean="0">
                <a:latin typeface="Times New Roman" panose="02020603050405020304" pitchFamily="18" charset="0"/>
                <a:cs typeface="Times New Roman" panose="02020603050405020304" pitchFamily="18" charset="0"/>
              </a:rPr>
              <a:t>t</a:t>
            </a:r>
            <a:r>
              <a:rPr lang="id-ID" sz="2400" dirty="0" smtClean="0">
                <a:latin typeface="Times New Roman" panose="02020603050405020304" pitchFamily="18" charset="0"/>
                <a:cs typeface="Times New Roman" panose="02020603050405020304" pitchFamily="18" charset="0"/>
              </a:rPr>
              <a:t>ahapannya harus klik </a:t>
            </a:r>
            <a:r>
              <a:rPr lang="en-ID" sz="2400" dirty="0" smtClean="0">
                <a:latin typeface="Times New Roman" panose="02020603050405020304" pitchFamily="18" charset="0"/>
                <a:cs typeface="Times New Roman" panose="02020603050405020304" pitchFamily="18" charset="0"/>
              </a:rPr>
              <a:t>t</a:t>
            </a:r>
            <a:r>
              <a:rPr lang="id-ID" sz="2400" dirty="0" smtClean="0">
                <a:latin typeface="Times New Roman" panose="02020603050405020304" pitchFamily="18" charset="0"/>
                <a:cs typeface="Times New Roman" panose="02020603050405020304" pitchFamily="18" charset="0"/>
              </a:rPr>
              <a:t>ombol Proses.</a:t>
            </a:r>
            <a:r>
              <a:rPr lang="id-ID" dirty="0" smtClean="0"/>
              <a:t> </a:t>
            </a:r>
            <a:endParaRPr lang="id-ID" dirty="0"/>
          </a:p>
        </p:txBody>
      </p:sp>
      <p:sp>
        <p:nvSpPr>
          <p:cNvPr id="4" name="Double Wave 3"/>
          <p:cNvSpPr/>
          <p:nvPr/>
        </p:nvSpPr>
        <p:spPr>
          <a:xfrm>
            <a:off x="1020238" y="260648"/>
            <a:ext cx="6480720" cy="1512168"/>
          </a:xfrm>
          <a:prstGeom prst="doubleWav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sz="3600" b="1" dirty="0">
                <a:ln w="12700">
                  <a:solidFill>
                    <a:sysClr val="windowText" lastClr="000000"/>
                  </a:solidFill>
                  <a:prstDash val="solid"/>
                </a:ln>
                <a:pattFill prst="ltDnDiag">
                  <a:fgClr>
                    <a:schemeClr val="accent5">
                      <a:lumMod val="60000"/>
                      <a:lumOff val="40000"/>
                    </a:schemeClr>
                  </a:fgClr>
                  <a:bgClr>
                    <a:schemeClr val="bg1"/>
                  </a:bgClr>
                </a:pattFill>
                <a:effectLst>
                  <a:glow rad="228600">
                    <a:schemeClr val="accent1">
                      <a:satMod val="175000"/>
                      <a:alpha val="40000"/>
                    </a:schemeClr>
                  </a:glow>
                </a:effectLst>
              </a:rPr>
              <a:t>Lap. Harian Kinerja SKP</a:t>
            </a:r>
          </a:p>
        </p:txBody>
      </p:sp>
    </p:spTree>
    <p:extLst>
      <p:ext uri="{BB962C8B-B14F-4D97-AF65-F5344CB8AC3E}">
        <p14:creationId xmlns:p14="http://schemas.microsoft.com/office/powerpoint/2010/main" val="9441587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3857620" y="3857628"/>
            <a:ext cx="4990191" cy="1754326"/>
          </a:xfrm>
          <a:prstGeom prst="rect">
            <a:avLst/>
          </a:prstGeom>
          <a:noFill/>
          <a:effectLst>
            <a:outerShdw blurRad="76200" dist="12700" dir="8100000" sy="-23000" kx="800400" algn="br" rotWithShape="0">
              <a:prstClr val="black">
                <a:alpha val="2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TERIMA </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KASIH</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9" name="Picture 2" descr="Slide Show Gaul"/>
          <p:cNvPicPr>
            <a:picLocks noChangeAspect="1" noChangeArrowheads="1"/>
          </p:cNvPicPr>
          <p:nvPr/>
        </p:nvPicPr>
        <p:blipFill>
          <a:blip r:embed="rId2"/>
          <a:srcRect/>
          <a:stretch>
            <a:fillRect/>
          </a:stretch>
        </p:blipFill>
        <p:spPr bwMode="auto">
          <a:xfrm>
            <a:off x="3579830" y="1714488"/>
            <a:ext cx="5064136" cy="1979075"/>
          </a:xfrm>
          <a:prstGeom prst="rect">
            <a:avLst/>
          </a:prstGeom>
          <a:noFill/>
          <a:ln w="9525">
            <a:noFill/>
            <a:miter lim="800000"/>
            <a:headEnd/>
            <a:tailEnd/>
          </a:ln>
        </p:spPr>
      </p:pic>
      <p:pic>
        <p:nvPicPr>
          <p:cNvPr id="4" name="Picture 3" descr="E:\BKN 1\Aktualisasi\Rancangan Aktualisasi\gambar\bkn10logo5.png"/>
          <p:cNvPicPr>
            <a:picLocks noChangeAspect="1" noChangeArrowheads="1"/>
          </p:cNvPicPr>
          <p:nvPr/>
        </p:nvPicPr>
        <p:blipFill>
          <a:blip r:embed="rId3"/>
          <a:srcRect/>
          <a:stretch>
            <a:fillRect/>
          </a:stretch>
        </p:blipFill>
        <p:spPr bwMode="auto">
          <a:xfrm>
            <a:off x="1643042" y="67840"/>
            <a:ext cx="2122482" cy="1075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81000" y="144820"/>
            <a:ext cx="8458200" cy="707886"/>
          </a:xfrm>
          <a:prstGeom prst="rect">
            <a:avLst/>
          </a:prstGeom>
          <a:solidFill>
            <a:schemeClr val="bg1">
              <a:lumMod val="75000"/>
            </a:schemeClr>
          </a:solid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14300" prst="artDeco"/>
          </a:sp3d>
        </p:spPr>
        <p:txBody>
          <a:bodyPr wrap="square" anchor="ctr">
            <a:spAutoFit/>
          </a:bodyPr>
          <a:lstStyle/>
          <a:p>
            <a:pPr algn="ctr" eaLnBrk="1" hangingPunct="1"/>
            <a:r>
              <a:rPr lang="en-US" sz="2000" b="1" dirty="0">
                <a:cs typeface="Times New Roman" pitchFamily="18" charset="0"/>
              </a:rPr>
              <a:t>FORMULIR </a:t>
            </a:r>
            <a:r>
              <a:rPr lang="id-ID" sz="2000" b="1" dirty="0">
                <a:cs typeface="Times New Roman" pitchFamily="18" charset="0"/>
              </a:rPr>
              <a:t>PENILAIAN </a:t>
            </a:r>
            <a:endParaRPr lang="en-US" sz="2000" b="1" dirty="0">
              <a:cs typeface="Times New Roman" pitchFamily="18" charset="0"/>
            </a:endParaRPr>
          </a:p>
          <a:p>
            <a:pPr algn="ctr" eaLnBrk="1" hangingPunct="1"/>
            <a:r>
              <a:rPr lang="id-ID" sz="2000" b="1" dirty="0">
                <a:cs typeface="Times New Roman" pitchFamily="18" charset="0"/>
              </a:rPr>
              <a:t>SASARAN KERJA PEGAWAI NEGERI SIPIL</a:t>
            </a:r>
            <a:endParaRPr lang="en-US" sz="2000" b="1" dirty="0"/>
          </a:p>
        </p:txBody>
      </p:sp>
      <p:sp>
        <p:nvSpPr>
          <p:cNvPr id="39939" name="Text Box 1057"/>
          <p:cNvSpPr txBox="1">
            <a:spLocks noChangeArrowheads="1"/>
          </p:cNvSpPr>
          <p:nvPr/>
        </p:nvSpPr>
        <p:spPr bwMode="auto">
          <a:xfrm>
            <a:off x="381000" y="1066800"/>
            <a:ext cx="4376738" cy="274637"/>
          </a:xfrm>
          <a:prstGeom prst="rect">
            <a:avLst/>
          </a:prstGeom>
          <a:noFill/>
          <a:ln w="9525">
            <a:noFill/>
            <a:miter lim="800000"/>
            <a:headEnd/>
            <a:tailEnd/>
          </a:ln>
        </p:spPr>
        <p:txBody>
          <a:bodyPr>
            <a:spAutoFit/>
          </a:bodyPr>
          <a:lstStyle/>
          <a:p>
            <a:pPr eaLnBrk="1" hangingPunct="1">
              <a:spcBef>
                <a:spcPct val="50000"/>
              </a:spcBef>
            </a:pPr>
            <a:r>
              <a:rPr lang="id-ID" sz="1200" b="1" dirty="0"/>
              <a:t>Jangka waktu penilaian </a:t>
            </a:r>
            <a:r>
              <a:rPr lang="en-US" sz="1200" b="1" dirty="0"/>
              <a:t> 01 </a:t>
            </a:r>
            <a:r>
              <a:rPr lang="id-ID" sz="1200" b="1" dirty="0"/>
              <a:t>Januari s/d 31 Desember 2</a:t>
            </a:r>
            <a:r>
              <a:rPr lang="en-US" sz="1200" b="1" dirty="0"/>
              <a:t>014</a:t>
            </a:r>
            <a:endParaRPr lang="id-ID" sz="1200" b="1" dirty="0"/>
          </a:p>
        </p:txBody>
      </p:sp>
      <p:graphicFrame>
        <p:nvGraphicFramePr>
          <p:cNvPr id="7" name="Group 1059"/>
          <p:cNvGraphicFramePr>
            <a:graphicFrameLocks noGrp="1"/>
          </p:cNvGraphicFramePr>
          <p:nvPr>
            <p:extLst>
              <p:ext uri="{D42A27DB-BD31-4B8C-83A1-F6EECF244321}">
                <p14:modId xmlns:p14="http://schemas.microsoft.com/office/powerpoint/2010/main" val="1921139227"/>
              </p:ext>
            </p:extLst>
          </p:nvPr>
        </p:nvGraphicFramePr>
        <p:xfrm>
          <a:off x="381000" y="1447800"/>
          <a:ext cx="8459787" cy="3536950"/>
        </p:xfrm>
        <a:graphic>
          <a:graphicData uri="http://schemas.openxmlformats.org/drawingml/2006/table">
            <a:tbl>
              <a:tblPr>
                <a:effectLst>
                  <a:outerShdw blurRad="76200" dir="13500000" sy="23000" kx="1200000" algn="br" rotWithShape="0">
                    <a:prstClr val="black">
                      <a:alpha val="20000"/>
                    </a:prstClr>
                  </a:outerShdw>
                </a:effectLst>
              </a:tblPr>
              <a:tblGrid>
                <a:gridCol w="474662">
                  <a:extLst>
                    <a:ext uri="{9D8B030D-6E8A-4147-A177-3AD203B41FA5}">
                      <a16:colId xmlns:a16="http://schemas.microsoft.com/office/drawing/2014/main" xmlns="" val="20000"/>
                    </a:ext>
                  </a:extLst>
                </a:gridCol>
                <a:gridCol w="1538288">
                  <a:extLst>
                    <a:ext uri="{9D8B030D-6E8A-4147-A177-3AD203B41FA5}">
                      <a16:colId xmlns:a16="http://schemas.microsoft.com/office/drawing/2014/main" xmlns="" val="20001"/>
                    </a:ext>
                  </a:extLst>
                </a:gridCol>
                <a:gridCol w="361950">
                  <a:extLst>
                    <a:ext uri="{9D8B030D-6E8A-4147-A177-3AD203B41FA5}">
                      <a16:colId xmlns:a16="http://schemas.microsoft.com/office/drawing/2014/main" xmlns="" val="20002"/>
                    </a:ext>
                  </a:extLst>
                </a:gridCol>
                <a:gridCol w="476250">
                  <a:extLst>
                    <a:ext uri="{9D8B030D-6E8A-4147-A177-3AD203B41FA5}">
                      <a16:colId xmlns:a16="http://schemas.microsoft.com/office/drawing/2014/main" xmlns="" val="20003"/>
                    </a:ext>
                  </a:extLst>
                </a:gridCol>
                <a:gridCol w="474662">
                  <a:extLst>
                    <a:ext uri="{9D8B030D-6E8A-4147-A177-3AD203B41FA5}">
                      <a16:colId xmlns:a16="http://schemas.microsoft.com/office/drawing/2014/main" xmlns="" val="20004"/>
                    </a:ext>
                  </a:extLst>
                </a:gridCol>
                <a:gridCol w="474663">
                  <a:extLst>
                    <a:ext uri="{9D8B030D-6E8A-4147-A177-3AD203B41FA5}">
                      <a16:colId xmlns:a16="http://schemas.microsoft.com/office/drawing/2014/main" xmlns="" val="20005"/>
                    </a:ext>
                  </a:extLst>
                </a:gridCol>
                <a:gridCol w="500062">
                  <a:extLst>
                    <a:ext uri="{9D8B030D-6E8A-4147-A177-3AD203B41FA5}">
                      <a16:colId xmlns:a16="http://schemas.microsoft.com/office/drawing/2014/main" xmlns="" val="20006"/>
                    </a:ext>
                  </a:extLst>
                </a:gridCol>
                <a:gridCol w="449263">
                  <a:extLst>
                    <a:ext uri="{9D8B030D-6E8A-4147-A177-3AD203B41FA5}">
                      <a16:colId xmlns:a16="http://schemas.microsoft.com/office/drawing/2014/main" xmlns="" val="20007"/>
                    </a:ext>
                  </a:extLst>
                </a:gridCol>
                <a:gridCol w="514350">
                  <a:extLst>
                    <a:ext uri="{9D8B030D-6E8A-4147-A177-3AD203B41FA5}">
                      <a16:colId xmlns:a16="http://schemas.microsoft.com/office/drawing/2014/main" xmlns="" val="20008"/>
                    </a:ext>
                  </a:extLst>
                </a:gridCol>
                <a:gridCol w="415925">
                  <a:extLst>
                    <a:ext uri="{9D8B030D-6E8A-4147-A177-3AD203B41FA5}">
                      <a16:colId xmlns:a16="http://schemas.microsoft.com/office/drawing/2014/main" xmlns="" val="20009"/>
                    </a:ext>
                  </a:extLst>
                </a:gridCol>
                <a:gridCol w="533400">
                  <a:extLst>
                    <a:ext uri="{9D8B030D-6E8A-4147-A177-3AD203B41FA5}">
                      <a16:colId xmlns:a16="http://schemas.microsoft.com/office/drawing/2014/main" xmlns="" val="20010"/>
                    </a:ext>
                  </a:extLst>
                </a:gridCol>
                <a:gridCol w="511175">
                  <a:extLst>
                    <a:ext uri="{9D8B030D-6E8A-4147-A177-3AD203B41FA5}">
                      <a16:colId xmlns:a16="http://schemas.microsoft.com/office/drawing/2014/main" xmlns="" val="20011"/>
                    </a:ext>
                  </a:extLst>
                </a:gridCol>
                <a:gridCol w="1035050">
                  <a:extLst>
                    <a:ext uri="{9D8B030D-6E8A-4147-A177-3AD203B41FA5}">
                      <a16:colId xmlns:a16="http://schemas.microsoft.com/office/drawing/2014/main" xmlns="" val="20012"/>
                    </a:ext>
                  </a:extLst>
                </a:gridCol>
                <a:gridCol w="700087">
                  <a:extLst>
                    <a:ext uri="{9D8B030D-6E8A-4147-A177-3AD203B41FA5}">
                      <a16:colId xmlns:a16="http://schemas.microsoft.com/office/drawing/2014/main" xmlns="" val="20013"/>
                    </a:ext>
                  </a:extLst>
                </a:gridCol>
              </a:tblGrid>
              <a:tr h="2206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NO</a:t>
                      </a: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I. Kegiatan Tugas Jabatan</a:t>
                      </a: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AK</a:t>
                      </a: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TARGET</a:t>
                      </a:r>
                      <a:endParaRPr kumimoji="0" lang="id-ID" sz="1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AK</a:t>
                      </a: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REALISASI</a:t>
                      </a:r>
                      <a:endParaRPr kumimoji="0" lang="id-ID" sz="1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PENGHITUNGAN</a:t>
                      </a: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NILAI</a:t>
                      </a: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CAPAIAN</a:t>
                      </a: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SKP</a:t>
                      </a: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0"/>
                  </a:ext>
                </a:extLst>
              </a:tr>
              <a:tr h="1889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800" b="1" i="0" u="none" strike="noStrike" cap="none" normalizeH="0" baseline="0" dirty="0">
                          <a:ln>
                            <a:noFill/>
                          </a:ln>
                          <a:solidFill>
                            <a:schemeClr val="tx1"/>
                          </a:solidFill>
                          <a:effectLst/>
                          <a:latin typeface="Arial Narrow" pitchFamily="34" charset="0"/>
                          <a:cs typeface="Times New Roman" pitchFamily="18" charset="0"/>
                        </a:rPr>
                        <a:t>Kuant/ output</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Kual/ Mutu</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Waktu</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Biaya</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Kuant/ output</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Kual/ Mutu</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Waktu</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a:ln>
                            <a:noFill/>
                          </a:ln>
                          <a:solidFill>
                            <a:schemeClr val="tx1"/>
                          </a:solidFill>
                          <a:effectLst/>
                          <a:latin typeface="Arial Narrow" pitchFamily="34" charset="0"/>
                          <a:cs typeface="Times New Roman" pitchFamily="18" charset="0"/>
                        </a:rPr>
                        <a:t>Biaya</a:t>
                      </a:r>
                      <a:endParaRPr kumimoji="0" lang="id-ID" sz="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184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C00000"/>
                          </a:solidFill>
                          <a:effectLst/>
                          <a:latin typeface="Arial Narrow" pitchFamily="34" charset="0"/>
                          <a:cs typeface="Times New Roman" pitchFamily="18" charset="0"/>
                        </a:rPr>
                        <a:t>1</a:t>
                      </a:r>
                      <a:endParaRPr kumimoji="0" lang="id-ID" sz="1800" b="0" i="0" u="none" strike="noStrike" cap="none" normalizeH="0" baseline="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C00000"/>
                          </a:solidFill>
                          <a:effectLst/>
                          <a:latin typeface="Arial Narrow" pitchFamily="34" charset="0"/>
                          <a:cs typeface="Times New Roman" pitchFamily="18" charset="0"/>
                        </a:rPr>
                        <a:t>2</a:t>
                      </a:r>
                      <a:endParaRPr kumimoji="0" lang="id-ID" sz="1800" b="0" i="0" u="none" strike="noStrike" cap="none" normalizeH="0" baseline="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C00000"/>
                          </a:solidFill>
                          <a:effectLst/>
                          <a:latin typeface="Arial Narrow" pitchFamily="34" charset="0"/>
                          <a:cs typeface="Times New Roman" pitchFamily="18" charset="0"/>
                        </a:rPr>
                        <a:t>3</a:t>
                      </a:r>
                      <a:endParaRPr kumimoji="0" lang="id-ID" sz="1800" b="0" i="0" u="none" strike="noStrike" cap="none" normalizeH="0" baseline="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C00000"/>
                          </a:solidFill>
                          <a:effectLst/>
                          <a:latin typeface="Arial Narrow" pitchFamily="34" charset="0"/>
                          <a:cs typeface="Times New Roman" pitchFamily="18" charset="0"/>
                        </a:rPr>
                        <a:t>4</a:t>
                      </a:r>
                      <a:endParaRPr kumimoji="0" lang="id-ID" sz="1800" b="0" i="0" u="none" strike="noStrike" cap="none" normalizeH="0" baseline="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a:ln>
                            <a:noFill/>
                          </a:ln>
                          <a:solidFill>
                            <a:srgbClr val="C00000"/>
                          </a:solidFill>
                          <a:effectLst/>
                          <a:latin typeface="Arial Narrow" pitchFamily="34" charset="0"/>
                          <a:cs typeface="Times New Roman" pitchFamily="18" charset="0"/>
                        </a:rPr>
                        <a:t>5</a:t>
                      </a:r>
                      <a:endParaRPr kumimoji="0" lang="id-ID" sz="1800" b="0" i="0" u="none" strike="noStrike" cap="none" normalizeH="0" baseline="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6</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7</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8</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9</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10</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11</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12</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13</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a:ln>
                            <a:noFill/>
                          </a:ln>
                          <a:solidFill>
                            <a:srgbClr val="C00000"/>
                          </a:solidFill>
                          <a:effectLst/>
                          <a:latin typeface="Arial Narrow" pitchFamily="34" charset="0"/>
                          <a:cs typeface="Times New Roman" pitchFamily="18" charset="0"/>
                        </a:rPr>
                        <a:t>14</a:t>
                      </a:r>
                      <a:endParaRPr kumimoji="0" lang="id-ID" sz="1800" b="0" i="0" u="none" strike="noStrike" cap="none" normalizeH="0" baseline="0" dirty="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3"/>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4"/>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3</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5"/>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4</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6"/>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7"/>
                  </a:ext>
                </a:extLst>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II. </a:t>
                      </a:r>
                      <a:r>
                        <a:rPr kumimoji="0" lang="en-US" sz="1000" b="1" i="0" u="none" strike="noStrike" cap="none" normalizeH="0" baseline="0" dirty="0">
                          <a:ln>
                            <a:noFill/>
                          </a:ln>
                          <a:solidFill>
                            <a:schemeClr val="tx1"/>
                          </a:solidFill>
                          <a:effectLst/>
                          <a:latin typeface="Arial Narrow" pitchFamily="34" charset="0"/>
                          <a:cs typeface="Times New Roman" pitchFamily="18" charset="0"/>
                        </a:rPr>
                        <a:t> </a:t>
                      </a:r>
                      <a:r>
                        <a:rPr kumimoji="0" lang="id-ID" sz="1000" b="1" i="0" u="none" strike="noStrike" cap="none" normalizeH="0" baseline="0" dirty="0">
                          <a:ln>
                            <a:noFill/>
                          </a:ln>
                          <a:solidFill>
                            <a:schemeClr val="tx1"/>
                          </a:solidFill>
                          <a:effectLst/>
                          <a:latin typeface="Arial Narrow" pitchFamily="34" charset="0"/>
                          <a:cs typeface="Times New Roman" pitchFamily="18" charset="0"/>
                        </a:rPr>
                        <a:t>Tugas Tambahan dan </a:t>
                      </a:r>
                      <a:endParaRPr kumimoji="0" lang="en-US" sz="1000" b="1" i="0" u="none" strike="noStrike" cap="none" normalizeH="0" baseline="0" dirty="0">
                        <a:ln>
                          <a:noFill/>
                        </a:ln>
                        <a:solidFill>
                          <a:schemeClr val="tx1"/>
                        </a:solidFill>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Narrow" pitchFamily="34" charset="0"/>
                          <a:cs typeface="Times New Roman" pitchFamily="18" charset="0"/>
                        </a:rPr>
                        <a:t>      </a:t>
                      </a:r>
                      <a:r>
                        <a:rPr kumimoji="0" lang="id-ID" sz="1000" b="1" i="0" u="none" strike="noStrike" cap="none" normalizeH="0" baseline="0" dirty="0">
                          <a:ln>
                            <a:noFill/>
                          </a:ln>
                          <a:solidFill>
                            <a:schemeClr val="tx1"/>
                          </a:solidFill>
                          <a:effectLst/>
                          <a:latin typeface="Arial Narrow" pitchFamily="34" charset="0"/>
                          <a:cs typeface="Times New Roman" pitchFamily="18" charset="0"/>
                        </a:rPr>
                        <a:t>Kreativitas:</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8"/>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 Tugas Tambahan</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9"/>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b. Kreativitas</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a:ln>
                            <a:noFill/>
                          </a:ln>
                          <a:solidFill>
                            <a:schemeClr val="tx1"/>
                          </a:solidFill>
                          <a:effectLst/>
                          <a:latin typeface="Arial Narrow" pitchFamily="34" charset="0"/>
                          <a:cs typeface="Times New Roman" pitchFamily="18" charset="0"/>
                        </a:rPr>
                        <a:t>-</a:t>
                      </a:r>
                      <a:endParaRPr kumimoji="0" lang="id-ID"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Arial Narrow" pitchFamily="34" charset="0"/>
                          <a:cs typeface="Times New Roman" pitchFamily="18" charset="0"/>
                        </a:rPr>
                        <a:t>-</a:t>
                      </a:r>
                      <a:endParaRPr kumimoji="0" lang="id-ID"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10"/>
                  </a:ext>
                </a:extLst>
              </a:tr>
              <a:tr h="158750">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a:ln>
                            <a:noFill/>
                          </a:ln>
                          <a:solidFill>
                            <a:schemeClr val="tx1"/>
                          </a:solidFill>
                          <a:effectLst/>
                          <a:latin typeface="Arial Narrow" pitchFamily="34" charset="0"/>
                          <a:cs typeface="Times New Roman" pitchFamily="18" charset="0"/>
                        </a:rPr>
                        <a:t>NILAI CAPAIAN SKP</a:t>
                      </a:r>
                      <a:endParaRPr kumimoji="0" lang="id-ID" sz="12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2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11138">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200" b="0" i="0" u="none" strike="noStrike" cap="none" normalizeH="0" baseline="0" dirty="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graphicFrame>
        <p:nvGraphicFramePr>
          <p:cNvPr id="8" name="Group 1060"/>
          <p:cNvGraphicFramePr>
            <a:graphicFrameLocks noGrp="1"/>
          </p:cNvGraphicFramePr>
          <p:nvPr/>
        </p:nvGraphicFramePr>
        <p:xfrm>
          <a:off x="3205163" y="5426075"/>
          <a:ext cx="5715000" cy="1157411"/>
        </p:xfrm>
        <a:graphic>
          <a:graphicData uri="http://schemas.openxmlformats.org/drawingml/2006/table">
            <a:tbl>
              <a:tblPr/>
              <a:tblGrid>
                <a:gridCol w="3200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tblGrid>
              <a:tr h="272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marT="45707" marB="45707"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Times New Roman" pitchFamily="18" charset="0"/>
                          <a:cs typeface="Times New Roman" pitchFamily="18" charset="0"/>
                        </a:rPr>
                        <a:t>Jakarta, 31 Desember 2</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014</a:t>
                      </a:r>
                      <a:endParaRPr kumimoji="0" lang="id-ID" sz="1000" b="1" i="0" u="none" strike="noStrike" cap="none" normalizeH="0" baseline="0" dirty="0">
                        <a:ln>
                          <a:noFill/>
                        </a:ln>
                        <a:solidFill>
                          <a:schemeClr val="tx1"/>
                        </a:solidFill>
                        <a:effectLst/>
                        <a:latin typeface="Arial" charset="0"/>
                      </a:endParaRPr>
                    </a:p>
                  </a:txBody>
                  <a:tcPr marT="45707" marB="45707"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396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Times New Roman" pitchFamily="18" charset="0"/>
                          <a:cs typeface="Times New Roman" pitchFamily="18" charset="0"/>
                        </a:rPr>
                        <a:t>Pejabat Penilai</a:t>
                      </a: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243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a:ln>
                            <a:noFill/>
                          </a:ln>
                          <a:solidFill>
                            <a:schemeClr val="tx1"/>
                          </a:solidFill>
                          <a:effectLst/>
                          <a:latin typeface="Times New Roman" pitchFamily="18" charset="0"/>
                          <a:cs typeface="Times New Roman" pitchFamily="18" charset="0"/>
                        </a:rPr>
                        <a:t>Nama</a:t>
                      </a:r>
                      <a:endParaRPr kumimoji="0" lang="id-ID" sz="1000" b="1" i="0" u="none" strike="noStrike" cap="none" normalizeH="0" baseline="0" dirty="0">
                        <a:ln>
                          <a:noFill/>
                        </a:ln>
                        <a:solidFill>
                          <a:schemeClr val="tx1"/>
                        </a:solidFill>
                        <a:effectLst/>
                        <a:latin typeface="Arial" charset="0"/>
                      </a:endParaRP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44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rgbClr val="0033CC"/>
                        </a:solidFill>
                        <a:effectLst/>
                        <a:latin typeface="Arial" charset="0"/>
                      </a:endParaRPr>
                    </a:p>
                  </a:txBody>
                  <a:tcPr marT="45707" marB="45707"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a:ln>
                            <a:noFill/>
                          </a:ln>
                          <a:solidFill>
                            <a:schemeClr val="tx1"/>
                          </a:solidFill>
                          <a:effectLst/>
                          <a:latin typeface="Times New Roman" pitchFamily="18" charset="0"/>
                          <a:cs typeface="Times New Roman" pitchFamily="18" charset="0"/>
                        </a:rPr>
                        <a:t>NIP. </a:t>
                      </a:r>
                      <a:endParaRPr kumimoji="0" lang="id-ID" sz="1000" b="1" i="0" u="none" strike="noStrike" cap="none" normalizeH="0" baseline="0" dirty="0">
                        <a:ln>
                          <a:noFill/>
                        </a:ln>
                        <a:solidFill>
                          <a:schemeClr val="tx1"/>
                        </a:solidFill>
                        <a:effectLst/>
                        <a:latin typeface="Arial" charset="0"/>
                      </a:endParaRPr>
                    </a:p>
                  </a:txBody>
                  <a:tcPr marT="45707" marB="4570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noGrp="1"/>
          </p:cNvGraphicFramePr>
          <p:nvPr/>
        </p:nvGraphicFramePr>
        <p:xfrm>
          <a:off x="152400" y="909575"/>
          <a:ext cx="8839201" cy="5719825"/>
        </p:xfrm>
        <a:graphic>
          <a:graphicData uri="http://schemas.openxmlformats.org/drawingml/2006/table">
            <a:tbl>
              <a:tblPr/>
              <a:tblGrid>
                <a:gridCol w="549969">
                  <a:extLst>
                    <a:ext uri="{9D8B030D-6E8A-4147-A177-3AD203B41FA5}">
                      <a16:colId xmlns:a16="http://schemas.microsoft.com/office/drawing/2014/main" xmlns="" val="20000"/>
                    </a:ext>
                  </a:extLst>
                </a:gridCol>
                <a:gridCol w="3872467">
                  <a:extLst>
                    <a:ext uri="{9D8B030D-6E8A-4147-A177-3AD203B41FA5}">
                      <a16:colId xmlns:a16="http://schemas.microsoft.com/office/drawing/2014/main" xmlns="" val="20001"/>
                    </a:ext>
                  </a:extLst>
                </a:gridCol>
                <a:gridCol w="4416765">
                  <a:extLst>
                    <a:ext uri="{9D8B030D-6E8A-4147-A177-3AD203B41FA5}">
                      <a16:colId xmlns:a16="http://schemas.microsoft.com/office/drawing/2014/main" xmlns="" val="20002"/>
                    </a:ext>
                  </a:extLst>
                </a:gridCol>
              </a:tblGrid>
              <a:tr h="46349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BADAN KEPEGAWAIAN NEGARA</a:t>
                      </a:r>
                    </a:p>
                  </a:txBody>
                  <a:tcPr marT="45715" marB="45715"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000066"/>
                          </a:solidFill>
                          <a:effectLst/>
                          <a:latin typeface="Times New Roman" pitchFamily="18" charset="0"/>
                          <a:cs typeface="Times New Roman" pitchFamily="18" charset="0"/>
                        </a:rPr>
                        <a:t>JANGKA WAKTU PENILAIAN</a:t>
                      </a:r>
                      <a:endParaRPr kumimoji="0" lang="id-ID" sz="1200" b="0" i="0" u="none" strike="noStrike" cap="none" normalizeH="0" baseline="0" noProof="0">
                        <a:ln>
                          <a:noFill/>
                        </a:ln>
                        <a:solidFill>
                          <a:srgbClr val="00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noProof="0">
                          <a:ln>
                            <a:noFill/>
                          </a:ln>
                          <a:solidFill>
                            <a:srgbClr val="000066"/>
                          </a:solidFill>
                          <a:effectLst/>
                          <a:latin typeface="Times New Roman" pitchFamily="18" charset="0"/>
                          <a:cs typeface="Times New Roman" pitchFamily="18" charset="0"/>
                        </a:rPr>
                        <a:t>1 JANUARI 2014 s.d. 31 DESEMBER 2014</a:t>
                      </a:r>
                      <a:endParaRPr kumimoji="0" lang="id-ID" sz="1200" b="0" i="0" u="none" strike="noStrike" cap="none" normalizeH="0" baseline="0" noProof="0">
                        <a:ln>
                          <a:noFill/>
                        </a:ln>
                        <a:solidFill>
                          <a:srgbClr val="000066"/>
                        </a:solidFill>
                        <a:effectLst/>
                        <a:latin typeface="Arial" charset="0"/>
                      </a:endParaRPr>
                    </a:p>
                  </a:txBody>
                  <a:tcPr marT="45715" marB="45715"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4926">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a:ln>
                            <a:noFill/>
                          </a:ln>
                          <a:solidFill>
                            <a:srgbClr val="000066"/>
                          </a:solidFill>
                          <a:effectLst/>
                          <a:latin typeface="Times New Roman" pitchFamily="18" charset="0"/>
                          <a:cs typeface="Times New Roman" pitchFamily="18" charset="0"/>
                        </a:rPr>
                        <a:t>1.</a:t>
                      </a:r>
                      <a:endParaRPr kumimoji="0" lang="id-ID" sz="1800" b="0" i="0" u="none" strike="noStrike" cap="none" normalizeH="0" baseline="0" noProof="0" dirty="0">
                        <a:ln>
                          <a:noFill/>
                        </a:ln>
                        <a:solidFill>
                          <a:srgbClr val="000066"/>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a:ln>
                            <a:noFill/>
                          </a:ln>
                          <a:solidFill>
                            <a:srgbClr val="000066"/>
                          </a:solidFill>
                          <a:effectLst/>
                          <a:latin typeface="Times New Roman" pitchFamily="18" charset="0"/>
                          <a:cs typeface="Times New Roman" pitchFamily="18" charset="0"/>
                        </a:rPr>
                        <a:t>YANG  DINILAI</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lang="id-ID"/>
                    </a:p>
                  </a:txBody>
                  <a:tcPr/>
                </a:tc>
                <a:extLst>
                  <a:ext uri="{0D108BD9-81ED-4DB2-BD59-A6C34878D82A}">
                    <a16:rowId xmlns:a16="http://schemas.microsoft.com/office/drawing/2014/main" xmlns="" val="10001"/>
                  </a:ext>
                </a:extLst>
              </a:tr>
              <a:tr h="274289">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noProof="0">
                          <a:ln>
                            <a:noFill/>
                          </a:ln>
                          <a:solidFill>
                            <a:srgbClr val="000066"/>
                          </a:solidFill>
                          <a:effectLst/>
                          <a:latin typeface="Arial" charset="0"/>
                        </a:rPr>
                        <a:t>Ahmad Anis, SH</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2"/>
                  </a:ext>
                </a:extLst>
              </a:tr>
              <a:tr h="284131">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19820308 200912 1 001</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3"/>
                  </a:ext>
                </a:extLst>
              </a:tr>
              <a:tr h="287306">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Penata Muda, III/a</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4"/>
                  </a:ext>
                </a:extLst>
              </a:tr>
              <a:tr h="28889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noProof="0">
                          <a:ln>
                            <a:noFill/>
                          </a:ln>
                          <a:solidFill>
                            <a:srgbClr val="000066"/>
                          </a:solidFill>
                          <a:effectLst/>
                          <a:latin typeface="Arial" charset="0"/>
                        </a:rPr>
                        <a:t>Pengolah Bahan Peraturan Perundang-undangan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5"/>
                  </a:ext>
                </a:extLst>
              </a:tr>
              <a:tr h="287306">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Direktorat Peraturan Perundang-undangan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6"/>
                  </a:ext>
                </a:extLst>
              </a:tr>
              <a:tr h="274289">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000066"/>
                          </a:solidFill>
                          <a:effectLst/>
                          <a:latin typeface="Times New Roman" pitchFamily="18" charset="0"/>
                          <a:cs typeface="Times New Roman" pitchFamily="18" charset="0"/>
                        </a:rPr>
                        <a:t>2.</a:t>
                      </a:r>
                      <a:endParaRPr kumimoji="0" lang="id-ID" sz="1800" b="0" i="0" u="none" strike="noStrike" cap="none" normalizeH="0" baseline="0" noProof="0">
                        <a:ln>
                          <a:noFill/>
                        </a:ln>
                        <a:solidFill>
                          <a:srgbClr val="000066"/>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a:ln>
                            <a:noFill/>
                          </a:ln>
                          <a:solidFill>
                            <a:srgbClr val="000066"/>
                          </a:solidFill>
                          <a:effectLst/>
                          <a:latin typeface="Times New Roman" pitchFamily="18" charset="0"/>
                          <a:cs typeface="Times New Roman" pitchFamily="18" charset="0"/>
                        </a:rPr>
                        <a:t>PEJABAT  PENILAI</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lang="id-ID"/>
                    </a:p>
                  </a:txBody>
                  <a:tcPr/>
                </a:tc>
                <a:extLst>
                  <a:ext uri="{0D108BD9-81ED-4DB2-BD59-A6C34878D82A}">
                    <a16:rowId xmlns:a16="http://schemas.microsoft.com/office/drawing/2014/main" xmlns="" val="10007"/>
                  </a:ext>
                </a:extLst>
              </a:tr>
              <a:tr h="274289">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cs typeface="Times New Roman" pitchFamily="18" charset="0"/>
                        </a:rPr>
                        <a:t>Haryono Dwianto, SH, MH</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8"/>
                  </a:ext>
                </a:extLst>
              </a:tr>
              <a:tr h="276194">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cs typeface="Times New Roman" pitchFamily="18" charset="0"/>
                        </a:rPr>
                        <a:t>19650405 198804 1 099</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9"/>
                  </a:ext>
                </a:extLst>
              </a:tr>
              <a:tr h="371434">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Pembina Tk.I/ IV/b</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0"/>
                  </a:ext>
                </a:extLst>
              </a:tr>
              <a:tr h="287306">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Kasubdit Perancangan Peraturan Perundang-undangan I</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1"/>
                  </a:ext>
                </a:extLst>
              </a:tr>
              <a:tr h="28889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noProof="0" dirty="0">
                          <a:ln>
                            <a:noFill/>
                          </a:ln>
                          <a:solidFill>
                            <a:srgbClr val="000066"/>
                          </a:solidFill>
                          <a:effectLst/>
                          <a:latin typeface="Arial" charset="0"/>
                        </a:rPr>
                        <a:t>Direktorat Peraturan Perundang-undangan</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2"/>
                  </a:ext>
                </a:extLst>
              </a:tr>
              <a:tr h="292067">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a:ln>
                            <a:noFill/>
                          </a:ln>
                          <a:solidFill>
                            <a:srgbClr val="000066"/>
                          </a:solidFill>
                          <a:effectLst/>
                          <a:latin typeface="Times New Roman" pitchFamily="18" charset="0"/>
                          <a:cs typeface="Times New Roman" pitchFamily="18" charset="0"/>
                        </a:rPr>
                        <a:t>3.</a:t>
                      </a:r>
                      <a:endParaRPr kumimoji="0" lang="id-ID" sz="1800" b="0" i="0" u="none" strike="noStrike" cap="none" normalizeH="0" baseline="0" noProof="0">
                        <a:ln>
                          <a:noFill/>
                        </a:ln>
                        <a:solidFill>
                          <a:srgbClr val="000066"/>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a:ln>
                            <a:noFill/>
                          </a:ln>
                          <a:solidFill>
                            <a:srgbClr val="000066"/>
                          </a:solidFill>
                          <a:effectLst/>
                          <a:latin typeface="Times New Roman" pitchFamily="18" charset="0"/>
                          <a:cs typeface="Times New Roman" pitchFamily="18" charset="0"/>
                        </a:rPr>
                        <a:t>ATASAN PEJABAT  PENILAI</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lang="id-ID"/>
                    </a:p>
                  </a:txBody>
                  <a:tcPr/>
                </a:tc>
                <a:extLst>
                  <a:ext uri="{0D108BD9-81ED-4DB2-BD59-A6C34878D82A}">
                    <a16:rowId xmlns:a16="http://schemas.microsoft.com/office/drawing/2014/main" xmlns="" val="10013"/>
                  </a:ext>
                </a:extLst>
              </a:tr>
              <a:tr h="28254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noProof="0" dirty="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id-ID" sz="1200" noProof="0" dirty="0">
                          <a:solidFill>
                            <a:srgbClr val="002060"/>
                          </a:solidFill>
                          <a:latin typeface="Arial" pitchFamily="34" charset="0"/>
                          <a:cs typeface="Arial" pitchFamily="34" charset="0"/>
                        </a:rPr>
                        <a:t>Syaiful Bagus,</a:t>
                      </a:r>
                      <a:r>
                        <a:rPr lang="id-ID" sz="1200" baseline="0" noProof="0" dirty="0">
                          <a:solidFill>
                            <a:srgbClr val="002060"/>
                          </a:solidFill>
                          <a:latin typeface="Arial" pitchFamily="34" charset="0"/>
                          <a:cs typeface="Arial" pitchFamily="34" charset="0"/>
                        </a:rPr>
                        <a:t> SH, MH</a:t>
                      </a:r>
                      <a:endParaRPr lang="id-ID" sz="1200" noProof="0" dirty="0">
                        <a:solidFill>
                          <a:srgbClr val="002060"/>
                        </a:solidFill>
                        <a:latin typeface="Arial"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4"/>
                  </a:ext>
                </a:extLst>
              </a:tr>
              <a:tr h="28889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id-ID" sz="1200" noProof="0" dirty="0">
                          <a:solidFill>
                            <a:srgbClr val="002060"/>
                          </a:solidFill>
                          <a:latin typeface="Arial" pitchFamily="34" charset="0"/>
                          <a:cs typeface="Arial" pitchFamily="34" charset="0"/>
                        </a:rPr>
                        <a:t>19600212 198502 1 009</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5"/>
                  </a:ext>
                </a:extLst>
              </a:tr>
              <a:tr h="287306">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id-ID" sz="1200" noProof="0" dirty="0">
                          <a:solidFill>
                            <a:srgbClr val="002060"/>
                          </a:solidFill>
                          <a:latin typeface="Arial" pitchFamily="34" charset="0"/>
                          <a:cs typeface="Arial" pitchFamily="34" charset="0"/>
                        </a:rPr>
                        <a:t>Pembina Utama Muda,</a:t>
                      </a:r>
                      <a:r>
                        <a:rPr lang="id-ID" sz="1200" baseline="0" noProof="0" dirty="0">
                          <a:solidFill>
                            <a:srgbClr val="002060"/>
                          </a:solidFill>
                          <a:latin typeface="Arial" pitchFamily="34" charset="0"/>
                          <a:cs typeface="Arial" pitchFamily="34" charset="0"/>
                        </a:rPr>
                        <a:t> IV/c</a:t>
                      </a:r>
                      <a:endParaRPr lang="id-ID" sz="1200" noProof="0" dirty="0">
                        <a:solidFill>
                          <a:srgbClr val="002060"/>
                        </a:solidFill>
                        <a:latin typeface="Arial"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6"/>
                  </a:ext>
                </a:extLst>
              </a:tr>
              <a:tr h="28889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id-ID" sz="1200" noProof="0" dirty="0">
                          <a:solidFill>
                            <a:srgbClr val="002060"/>
                          </a:solidFill>
                          <a:latin typeface="Arial" pitchFamily="34" charset="0"/>
                          <a:cs typeface="Arial" pitchFamily="34" charset="0"/>
                        </a:rPr>
                        <a:t>Direktur Peraturan Perundang-undangan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7"/>
                  </a:ext>
                </a:extLst>
              </a:tr>
              <a:tr h="287306">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noProof="0">
                        <a:ln>
                          <a:noFill/>
                        </a:ln>
                        <a:solidFill>
                          <a:srgbClr val="000066"/>
                        </a:solidFill>
                        <a:effectLst/>
                        <a:latin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id-ID" sz="1200" noProof="0" dirty="0">
                          <a:solidFill>
                            <a:srgbClr val="002060"/>
                          </a:solidFill>
                          <a:latin typeface="Arial" pitchFamily="34" charset="0"/>
                          <a:cs typeface="Arial" pitchFamily="34" charset="0"/>
                        </a:rPr>
                        <a:t>Direktorat Peraturan Perundang-undangan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18"/>
                  </a:ext>
                </a:extLst>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76TGp_report_light">
  <a:themeElements>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EE384"/>
        </a:lt1>
        <a:dk2>
          <a:srgbClr val="FD8334"/>
        </a:dk2>
        <a:lt2>
          <a:srgbClr val="808080"/>
        </a:lt2>
        <a:accent1>
          <a:srgbClr val="F98EB2"/>
        </a:accent1>
        <a:accent2>
          <a:srgbClr val="FCB43E"/>
        </a:accent2>
        <a:accent3>
          <a:srgbClr val="FEEFC2"/>
        </a:accent3>
        <a:accent4>
          <a:srgbClr val="000000"/>
        </a:accent4>
        <a:accent5>
          <a:srgbClr val="FBC6D5"/>
        </a:accent5>
        <a:accent6>
          <a:srgbClr val="E4A337"/>
        </a:accent6>
        <a:hlink>
          <a:srgbClr val="FA6D73"/>
        </a:hlink>
        <a:folHlink>
          <a:srgbClr val="D264C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4E1EE"/>
        </a:lt1>
        <a:dk2>
          <a:srgbClr val="2F84AF"/>
        </a:dk2>
        <a:lt2>
          <a:srgbClr val="808080"/>
        </a:lt2>
        <a:accent1>
          <a:srgbClr val="9899C1"/>
        </a:accent1>
        <a:accent2>
          <a:srgbClr val="4BBAC3"/>
        </a:accent2>
        <a:accent3>
          <a:srgbClr val="E6EEF5"/>
        </a:accent3>
        <a:accent4>
          <a:srgbClr val="000000"/>
        </a:accent4>
        <a:accent5>
          <a:srgbClr val="CACADD"/>
        </a:accent5>
        <a:accent6>
          <a:srgbClr val="43A8B0"/>
        </a:accent6>
        <a:hlink>
          <a:srgbClr val="7AC5B9"/>
        </a:hlink>
        <a:folHlink>
          <a:srgbClr val="719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576TGp_report_light</Template>
  <TotalTime>1746</TotalTime>
  <Words>4592</Words>
  <Application>Microsoft Office PowerPoint</Application>
  <PresentationFormat>On-screen Show (4:3)</PresentationFormat>
  <Paragraphs>1194</Paragraphs>
  <Slides>72</Slides>
  <Notes>1</Notes>
  <HiddenSlides>1</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92" baseType="lpstr">
      <vt:lpstr>Adobe Gothic Std B</vt:lpstr>
      <vt:lpstr>Aharoni</vt:lpstr>
      <vt:lpstr>Arial</vt:lpstr>
      <vt:lpstr>Arial Black</vt:lpstr>
      <vt:lpstr>Arial Narrow</vt:lpstr>
      <vt:lpstr>Arial Rounded MT Bold</vt:lpstr>
      <vt:lpstr>Berlin Sans FB</vt:lpstr>
      <vt:lpstr>Berlin Sans FB Demi</vt:lpstr>
      <vt:lpstr>Bernard MT Condensed</vt:lpstr>
      <vt:lpstr>Bookman Old Style</vt:lpstr>
      <vt:lpstr>Calibri</vt:lpstr>
      <vt:lpstr>Cambria</vt:lpstr>
      <vt:lpstr>Centaur</vt:lpstr>
      <vt:lpstr>Franklin Gothic Demi</vt:lpstr>
      <vt:lpstr>Times New Roman</vt:lpstr>
      <vt:lpstr>Verdana</vt:lpstr>
      <vt:lpstr>Wingdings</vt:lpstr>
      <vt:lpstr>Wingdings 3</vt:lpstr>
      <vt:lpstr>576TGp_report_light</vt:lpstr>
      <vt:lpstr>CorelDRAW</vt:lpstr>
      <vt:lpstr>PowerPoint Presentation</vt:lpstr>
      <vt:lpstr>PowerPoint Presentation</vt:lpstr>
      <vt:lpstr>Topik Bahasan</vt:lpstr>
      <vt:lpstr>PowerPoint Presentation</vt:lpstr>
      <vt:lpstr>PERMASALAHAN SECARA UMUM DALAM IMPLEMENTASI PP. 46 TH.2011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Catatan Khusus</vt:lpstr>
      <vt:lpstr>PowerPoint Presentation</vt:lpstr>
      <vt:lpstr>PowerPoint Presentation</vt:lpstr>
      <vt:lpstr>PowerPoint Presentation</vt:lpstr>
      <vt:lpstr>Prinsip-Prinsip Penilaian</vt:lpstr>
      <vt:lpstr>PowerPoint Presentation</vt:lpstr>
      <vt:lpstr>PowerPoint Presentation</vt:lpstr>
      <vt:lpstr>PowerPoint Presentation</vt:lpstr>
      <vt:lpstr>Penilaian Tugas Tambahan</vt:lpstr>
      <vt:lpstr>Penilaian Kreativitas</vt:lpstr>
      <vt:lpstr>PowerPoint Presentation</vt:lpstr>
      <vt:lpstr>PowerPoint Presentation</vt:lpstr>
      <vt:lpstr>Tata Cara Penilaian  Perilaku Kerja (PK)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Pada unit kerja baru Sdr. Ali Muktar Raja, S.Sos., menyusun SKP yang baru untuk periode Juli sampai dengan Desember 2016, sebagai berikut: </vt:lpstr>
      <vt:lpstr>PowerPoint Presentation</vt:lpstr>
      <vt:lpstr>PowerPoint Presentation</vt:lpstr>
      <vt:lpstr>PowerPoint Presentation</vt:lpstr>
      <vt:lpstr>PowerPoint Presentation</vt:lpstr>
      <vt:lpstr>PowerPoint Presentation</vt:lpstr>
      <vt:lpstr>SIMULASI</vt:lpstr>
      <vt:lpstr>E -Kinerja</vt:lpstr>
      <vt:lpstr>Latar Belakang</vt:lpstr>
      <vt:lpstr>Proses Dasar</vt:lpstr>
      <vt:lpstr>PowerPoint Presentation</vt:lpstr>
      <vt:lpstr>PowerPoint Presentation</vt:lpstr>
      <vt:lpstr>MANFAAT</vt:lpstr>
      <vt:lpstr>PowerPoint Presentation</vt:lpstr>
      <vt:lpstr>PowerPoint Presentation</vt:lpstr>
      <vt:lpstr>Jika Dilaporkan Manual</vt:lpstr>
      <vt:lpstr>PowerPoint Presentation</vt:lpstr>
      <vt:lpstr> MANFAAT</vt:lpstr>
      <vt:lpstr>SIMULASI APLIKASI</vt:lpstr>
      <vt:lpstr>KEWAJIBAN USER </vt:lpstr>
      <vt:lpstr>Ada beberapa kesalahan yang dilakukan user dan atasan langsung sehingga hasil penilaian buruk atau melampaui angka 100 yang menyebabkan jarum jam berputar – putar bahkan jarum jamnya menjadi  2 (dua)  </vt:lpstr>
      <vt:lpstr>KESALAHAN</vt:lpstr>
      <vt:lpstr>JENIS KEGIATAN TAHUNAN </vt:lpstr>
      <vt:lpstr>lanjutan</vt:lpstr>
      <vt:lpstr>PowerPoint Presentation</vt:lpstr>
      <vt:lpstr>lanjutan</vt:lpstr>
      <vt:lpstr>lanjutan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PowerTemplate</dc:title>
  <dc:creator>HP</dc:creator>
  <cp:lastModifiedBy>Windows User</cp:lastModifiedBy>
  <cp:revision>51</cp:revision>
  <dcterms:created xsi:type="dcterms:W3CDTF">2018-11-26T06:20:55Z</dcterms:created>
  <dcterms:modified xsi:type="dcterms:W3CDTF">2019-10-23T23:58:27Z</dcterms:modified>
</cp:coreProperties>
</file>